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5" r:id="rId2"/>
    <p:sldId id="395" r:id="rId3"/>
    <p:sldId id="410" r:id="rId4"/>
    <p:sldId id="409" r:id="rId5"/>
    <p:sldId id="411" r:id="rId6"/>
    <p:sldId id="408" r:id="rId7"/>
    <p:sldId id="407" r:id="rId8"/>
    <p:sldId id="412" r:id="rId9"/>
    <p:sldId id="413" r:id="rId10"/>
    <p:sldId id="284" r:id="rId11"/>
  </p:sldIdLst>
  <p:sldSz cx="12188825" cy="6858000"/>
  <p:notesSz cx="6400800" cy="117316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85"/>
            <p14:sldId id="395"/>
            <p14:sldId id="410"/>
            <p14:sldId id="409"/>
            <p14:sldId id="411"/>
            <p14:sldId id="408"/>
            <p14:sldId id="407"/>
            <p14:sldId id="412"/>
            <p14:sldId id="413"/>
            <p14:sldId id="284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DB"/>
    <a:srgbClr val="0C2577"/>
    <a:srgbClr val="0000FF"/>
    <a:srgbClr val="4CA90C"/>
    <a:srgbClr val="FFCC99"/>
    <a:srgbClr val="007A3E"/>
    <a:srgbClr val="00FF00"/>
    <a:srgbClr val="FF00FF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75264" autoAdjust="0"/>
  </p:normalViewPr>
  <p:slideViewPr>
    <p:cSldViewPr snapToGrid="0">
      <p:cViewPr varScale="1">
        <p:scale>
          <a:sx n="118" d="100"/>
          <a:sy n="118" d="100"/>
        </p:scale>
        <p:origin x="234" y="102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9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4A5829C-7C6A-DF41-92FC-FE30E34D6DB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6C7A9F4-9AF1-BE4F-A500-2756F8488435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708025" y="881063"/>
            <a:ext cx="7816850" cy="4398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0080" y="5572522"/>
            <a:ext cx="5120640" cy="527923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508226" y="566578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  <a:lvl2pPr>
              <a:defRPr>
                <a:solidFill>
                  <a:srgbClr val="0C2577"/>
                </a:solidFill>
              </a:defRPr>
            </a:lvl2pPr>
            <a:lvl3pPr>
              <a:defRPr>
                <a:solidFill>
                  <a:srgbClr val="0C2577"/>
                </a:solidFill>
              </a:defRPr>
            </a:lvl3pPr>
            <a:lvl4pPr>
              <a:defRPr>
                <a:solidFill>
                  <a:srgbClr val="0C2577"/>
                </a:solidFill>
              </a:defRPr>
            </a:lvl4pPr>
            <a:lvl5pPr>
              <a:defRPr>
                <a:solidFill>
                  <a:srgbClr val="0C257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5000">
              <a:schemeClr val="bg1"/>
            </a:gs>
            <a:gs pos="100000">
              <a:srgbClr val="009FD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509047" y="113122"/>
            <a:ext cx="914400" cy="339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 smtClean="0">
                <a:solidFill>
                  <a:srgbClr val="0C2577"/>
                </a:solidFill>
              </a:rPr>
              <a:t>RP-192109</a:t>
            </a:r>
            <a:endParaRPr lang="en-US" sz="1600" b="1" dirty="0" smtClean="0">
              <a:solidFill>
                <a:srgbClr val="0C25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rgbClr val="0C257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rgbClr val="0C2577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9273" y="1162050"/>
            <a:ext cx="11209064" cy="2574023"/>
          </a:xfrm>
        </p:spPr>
        <p:txBody>
          <a:bodyPr anchor="ctr"/>
          <a:lstStyle/>
          <a:p>
            <a:r>
              <a:rPr lang="en-US" sz="2800" dirty="0"/>
              <a:t>3GPP TSG RAN Plenary Meeting #</a:t>
            </a:r>
            <a:r>
              <a:rPr lang="en-US" sz="2800" dirty="0" smtClean="0"/>
              <a:t>84</a:t>
            </a:r>
            <a:r>
              <a:rPr lang="en-US" sz="2800" dirty="0"/>
              <a:t>		   </a:t>
            </a:r>
            <a:r>
              <a:rPr lang="en-US" sz="2800" dirty="0" smtClean="0"/>
              <a:t>							</a:t>
            </a:r>
            <a:r>
              <a:rPr lang="en-US" sz="2800" dirty="0" smtClean="0"/>
              <a:t>RP-192109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Newport Beach, USA: June 3-6, 2019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Agenda item:	</a:t>
            </a:r>
            <a:r>
              <a:rPr lang="en-US" sz="2800" dirty="0" smtClean="0"/>
              <a:t>8.1.10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Source: 	AT&amp;T </a:t>
            </a:r>
            <a:br>
              <a:rPr lang="en-US" sz="2800" dirty="0"/>
            </a:br>
            <a:r>
              <a:rPr lang="en-US" sz="2800" dirty="0"/>
              <a:t>Title: 	IAB Enhancements for </a:t>
            </a:r>
            <a:r>
              <a:rPr lang="en-US" sz="2800" dirty="0" err="1"/>
              <a:t>Rel</a:t>
            </a:r>
            <a:r>
              <a:rPr lang="en-US" sz="2800" dirty="0"/>
              <a:t> 17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Document </a:t>
            </a:r>
            <a:r>
              <a:rPr lang="en-US" sz="2800" dirty="0"/>
              <a:t>for:	Discussion/Decision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0475"/>
            <a:ext cx="3438525" cy="199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2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6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IAB Enhancements - Overview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88897" y="1225525"/>
            <a:ext cx="10758839" cy="4812167"/>
          </a:xfrm>
        </p:spPr>
        <p:txBody>
          <a:bodyPr/>
          <a:lstStyle/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r>
              <a:rPr lang="en-US" sz="2000" b="1" dirty="0" smtClean="0"/>
              <a:t>Use case </a:t>
            </a:r>
            <a:r>
              <a:rPr lang="en-US" sz="2000" b="1" dirty="0"/>
              <a:t>enhancements</a:t>
            </a:r>
            <a:r>
              <a:rPr lang="en-US" sz="2000" dirty="0"/>
              <a:t> </a:t>
            </a:r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dirty="0" smtClean="0"/>
              <a:t>Mobile IAB nodes – Support </a:t>
            </a:r>
            <a:r>
              <a:rPr lang="en-US" sz="2000" dirty="0"/>
              <a:t>for CP/UP split, group mobility, access aware/local traffic </a:t>
            </a:r>
            <a:r>
              <a:rPr lang="en-US" sz="2000" dirty="0" smtClean="0"/>
              <a:t>routing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IAB-U – IAB in unlicensed spectrum, beam-based LBT, mesh connectivity</a:t>
            </a:r>
            <a:endParaRPr lang="en-US" sz="2000" dirty="0"/>
          </a:p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r>
              <a:rPr lang="en-US" sz="2000" b="1" dirty="0" smtClean="0"/>
              <a:t>Topology related enhancements</a:t>
            </a:r>
            <a:endParaRPr lang="en-US" sz="2000" dirty="0"/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dirty="0" smtClean="0"/>
              <a:t>Inter-CU topology adaptation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/>
              <a:t>M</a:t>
            </a:r>
            <a:r>
              <a:rPr lang="en-US" sz="2000" dirty="0" smtClean="0"/>
              <a:t>esh-connectivity </a:t>
            </a:r>
            <a:r>
              <a:rPr lang="en-US" sz="2000" dirty="0"/>
              <a:t>between IAB nodes for local control/user plane </a:t>
            </a:r>
            <a:r>
              <a:rPr lang="en-US" sz="2000" dirty="0" smtClean="0"/>
              <a:t>routing</a:t>
            </a:r>
            <a:endParaRPr lang="en-US" sz="2000" dirty="0"/>
          </a:p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r>
              <a:rPr lang="en-US" sz="2000" b="1" dirty="0" smtClean="0"/>
              <a:t>User plane enhancements</a:t>
            </a:r>
            <a:r>
              <a:rPr lang="en-US" sz="2000" dirty="0" smtClean="0"/>
              <a:t> </a:t>
            </a:r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dirty="0" smtClean="0"/>
              <a:t>Duplication and network coding over </a:t>
            </a:r>
            <a:r>
              <a:rPr lang="en-US" sz="2000" dirty="0"/>
              <a:t>redundant </a:t>
            </a:r>
            <a:r>
              <a:rPr lang="en-US" sz="2000" dirty="0" smtClean="0"/>
              <a:t>routes – efficient reliability improvement</a:t>
            </a:r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dirty="0" smtClean="0"/>
              <a:t>Multi-hop </a:t>
            </a:r>
            <a:r>
              <a:rPr lang="en-US" sz="2000" dirty="0"/>
              <a:t>scheduling </a:t>
            </a:r>
            <a:r>
              <a:rPr lang="en-US" sz="2000" dirty="0" smtClean="0"/>
              <a:t>enhancement – exchange of benefit metric between IAB nodes to enable radio-aware multi-hop scheduling to improve throughput performance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/>
              <a:t>H</a:t>
            </a:r>
            <a:r>
              <a:rPr lang="en-US" sz="2000" dirty="0" smtClean="0"/>
              <a:t>op-by-hop </a:t>
            </a:r>
            <a:r>
              <a:rPr lang="en-US" sz="2000" dirty="0"/>
              <a:t>flow </a:t>
            </a:r>
            <a:r>
              <a:rPr lang="en-US" sz="2000" dirty="0" smtClean="0"/>
              <a:t>control – manage local congestion</a:t>
            </a:r>
            <a:endParaRPr lang="en-US" sz="2000" dirty="0"/>
          </a:p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r>
              <a:rPr lang="en-US" sz="2000" b="1" dirty="0" smtClean="0"/>
              <a:t>PHY/RF enhancements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Multiplexing </a:t>
            </a:r>
            <a:r>
              <a:rPr lang="en-US" sz="2000" dirty="0"/>
              <a:t>beyond TDM (</a:t>
            </a:r>
            <a:r>
              <a:rPr lang="en-US" sz="2000" dirty="0" smtClean="0"/>
              <a:t>FDM/SDM/multi-panel </a:t>
            </a:r>
            <a:r>
              <a:rPr lang="en-US" sz="2000" dirty="0" err="1" smtClean="0"/>
              <a:t>Tx</a:t>
            </a:r>
            <a:r>
              <a:rPr lang="en-US" sz="2000" dirty="0"/>
              <a:t>/</a:t>
            </a:r>
            <a:r>
              <a:rPr lang="en-US" sz="2000" dirty="0" smtClean="0"/>
              <a:t>Rx), </a:t>
            </a:r>
            <a:r>
              <a:rPr lang="en-US" sz="2000" dirty="0"/>
              <a:t>case 6/7 timing alignment, DL power control optimization, built on a forward compatible Rel.16 design.</a:t>
            </a:r>
          </a:p>
          <a:p>
            <a:pPr marL="571500" lvl="2" indent="-342900">
              <a:buClr>
                <a:srgbClr val="0C2577"/>
              </a:buClr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266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68863" y="1014090"/>
            <a:ext cx="10854195" cy="1222830"/>
          </a:xfrm>
        </p:spPr>
        <p:txBody>
          <a:bodyPr/>
          <a:lstStyle/>
          <a:p>
            <a:pPr marL="3429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/>
              <a:t>Regular </a:t>
            </a:r>
            <a:r>
              <a:rPr lang="en-US" sz="2000" dirty="0"/>
              <a:t>(</a:t>
            </a:r>
            <a:r>
              <a:rPr lang="en-US" sz="2000" dirty="0" smtClean="0"/>
              <a:t>Rel-16</a:t>
            </a:r>
            <a:r>
              <a:rPr lang="en-US" sz="2000" dirty="0"/>
              <a:t>) IAB nodes and </a:t>
            </a:r>
            <a:r>
              <a:rPr lang="en-US" sz="2000" dirty="0" smtClean="0"/>
              <a:t>Rel-17 </a:t>
            </a:r>
            <a:r>
              <a:rPr lang="en-US" sz="2000" dirty="0"/>
              <a:t>mobile IAB nodes may be part of the same tree </a:t>
            </a:r>
            <a:endParaRPr lang="en-US" sz="2000" dirty="0" smtClean="0"/>
          </a:p>
          <a:p>
            <a:pPr marL="3429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/>
              <a:t>Separate </a:t>
            </a:r>
            <a:r>
              <a:rPr lang="en-US" sz="2000" dirty="0"/>
              <a:t>CP and UP architecture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dirty="0" smtClean="0"/>
              <a:t> </a:t>
            </a:r>
            <a:r>
              <a:rPr lang="en-US" sz="2000" dirty="0"/>
              <a:t>UP is similar to </a:t>
            </a:r>
            <a:r>
              <a:rPr lang="en-US" sz="2000" dirty="0" smtClean="0"/>
              <a:t>Rel-16 </a:t>
            </a:r>
            <a:r>
              <a:rPr lang="en-US" sz="2000" dirty="0"/>
              <a:t>IAB (hierarchical tree) and CP is a single hop</a:t>
            </a:r>
          </a:p>
          <a:p>
            <a:pPr marL="571500" lvl="2" indent="-342900">
              <a:spcAft>
                <a:spcPts val="600"/>
              </a:spcAft>
              <a:buClrTx/>
            </a:pPr>
            <a:r>
              <a:rPr lang="en-US" sz="2000" dirty="0"/>
              <a:t>Reduces disruption and latency for downstream IAB in case of link failure/HO events</a:t>
            </a:r>
          </a:p>
          <a:p>
            <a:pPr marL="3429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Introduce support for “group mobility” (e.g. HO for UEs on a bus </a:t>
            </a:r>
            <a:r>
              <a:rPr lang="en-US" sz="2000" dirty="0" smtClean="0"/>
              <a:t>that is acting </a:t>
            </a:r>
            <a:r>
              <a:rPr lang="en-US" sz="2000" dirty="0"/>
              <a:t>as </a:t>
            </a:r>
            <a:r>
              <a:rPr lang="en-US" sz="2000" dirty="0" err="1"/>
              <a:t>mIAB</a:t>
            </a:r>
            <a:r>
              <a:rPr lang="en-US" sz="2000" dirty="0"/>
              <a:t> node) </a:t>
            </a:r>
          </a:p>
          <a:p>
            <a:pPr marL="3429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Access UE </a:t>
            </a:r>
            <a:r>
              <a:rPr lang="en-US" sz="2000" dirty="0" smtClean="0"/>
              <a:t>enhancements which </a:t>
            </a:r>
            <a:r>
              <a:rPr lang="en-US" sz="2000" dirty="0"/>
              <a:t>support awareness of </a:t>
            </a:r>
            <a:r>
              <a:rPr lang="en-US" sz="2000" dirty="0" smtClean="0"/>
              <a:t>IAB </a:t>
            </a:r>
            <a:r>
              <a:rPr lang="en-US" sz="2000" dirty="0"/>
              <a:t>deployment and architecture can also be considered </a:t>
            </a:r>
            <a:r>
              <a:rPr lang="en-US" sz="2000" dirty="0" smtClean="0"/>
              <a:t>(</a:t>
            </a:r>
            <a:r>
              <a:rPr lang="en-US" sz="2000" dirty="0"/>
              <a:t>e.g. based on hop count + RRM measurements)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351161" y="3595430"/>
            <a:ext cx="4608192" cy="2932616"/>
            <a:chOff x="6246812" y="3578352"/>
            <a:chExt cx="4648200" cy="2991024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D070D011-08FC-4FB3-A974-50205C895559}"/>
                </a:ext>
              </a:extLst>
            </p:cNvPr>
            <p:cNvSpPr/>
            <p:nvPr/>
          </p:nvSpPr>
          <p:spPr>
            <a:xfrm>
              <a:off x="6246812" y="3578352"/>
              <a:ext cx="4648200" cy="2991024"/>
            </a:xfrm>
            <a:prstGeom prst="rect">
              <a:avLst/>
            </a:prstGeom>
            <a:solidFill>
              <a:srgbClr val="044E82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0" rIns="91440" bIns="0" rtlCol="0" anchor="t"/>
            <a:lstStyle/>
            <a:p>
              <a:pPr algn="ctr"/>
              <a:r>
                <a:rPr lang="en-US" sz="1600" dirty="0">
                  <a:latin typeface="ATT Aleck Sans" panose="020B0503020203020204" pitchFamily="34" charset="0"/>
                  <a:cs typeface="ATT Aleck Sans" panose="020B0503020203020204" pitchFamily="34" charset="0"/>
                </a:rPr>
                <a:t>Mobile IAB Topology</a:t>
              </a:r>
            </a:p>
          </p:txBody>
        </p:sp>
        <p:sp>
          <p:nvSpPr>
            <p:cNvPr id="63" name="Oval 62"/>
            <p:cNvSpPr/>
            <p:nvPr/>
          </p:nvSpPr>
          <p:spPr>
            <a:xfrm>
              <a:off x="7237412" y="39800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932612" y="48944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7542212" y="48944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63992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71612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79994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Arrow Connector 69"/>
            <p:cNvCxnSpPr>
              <a:stCxn id="63" idx="4"/>
              <a:endCxn id="64" idx="0"/>
            </p:cNvCxnSpPr>
            <p:nvPr/>
          </p:nvCxnSpPr>
          <p:spPr>
            <a:xfrm flipH="1">
              <a:off x="7046912" y="4208672"/>
              <a:ext cx="304800" cy="6858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63" idx="4"/>
              <a:endCxn id="65" idx="0"/>
            </p:cNvCxnSpPr>
            <p:nvPr/>
          </p:nvCxnSpPr>
          <p:spPr>
            <a:xfrm>
              <a:off x="7351712" y="4208672"/>
              <a:ext cx="304800" cy="6858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>
              <a:stCxn id="64" idx="4"/>
            </p:cNvCxnSpPr>
            <p:nvPr/>
          </p:nvCxnSpPr>
          <p:spPr>
            <a:xfrm>
              <a:off x="7046912" y="5123072"/>
              <a:ext cx="190500" cy="6858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64" idx="3"/>
              <a:endCxn id="66" idx="0"/>
            </p:cNvCxnSpPr>
            <p:nvPr/>
          </p:nvCxnSpPr>
          <p:spPr>
            <a:xfrm flipH="1">
              <a:off x="6513512" y="5089594"/>
              <a:ext cx="452578" cy="719278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>
              <a:stCxn id="65" idx="5"/>
              <a:endCxn id="68" idx="0"/>
            </p:cNvCxnSpPr>
            <p:nvPr/>
          </p:nvCxnSpPr>
          <p:spPr>
            <a:xfrm>
              <a:off x="7737334" y="5089594"/>
              <a:ext cx="376378" cy="719278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8304212" y="3980072"/>
              <a:ext cx="5334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Donor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380412" y="4894472"/>
              <a:ext cx="5334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Hop 1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380412" y="5808872"/>
              <a:ext cx="5334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Hop 2</a:t>
              </a:r>
            </a:p>
          </p:txBody>
        </p:sp>
        <p:sp>
          <p:nvSpPr>
            <p:cNvPr id="84" name="Oval 83"/>
            <p:cNvSpPr/>
            <p:nvPr/>
          </p:nvSpPr>
          <p:spPr>
            <a:xfrm>
              <a:off x="9828212" y="39800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9523412" y="48944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10133012" y="48944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89900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97520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10590212" y="5808872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cxnSp>
          <p:nvCxnSpPr>
            <p:cNvPr id="92" name="Straight Arrow Connector 91"/>
            <p:cNvCxnSpPr>
              <a:stCxn id="84" idx="3"/>
              <a:endCxn id="85" idx="0"/>
            </p:cNvCxnSpPr>
            <p:nvPr/>
          </p:nvCxnSpPr>
          <p:spPr>
            <a:xfrm flipH="1">
              <a:off x="9637712" y="4175194"/>
              <a:ext cx="223978" cy="719278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/>
            <p:cNvCxnSpPr>
              <a:stCxn id="84" idx="5"/>
              <a:endCxn id="86" idx="0"/>
            </p:cNvCxnSpPr>
            <p:nvPr/>
          </p:nvCxnSpPr>
          <p:spPr>
            <a:xfrm>
              <a:off x="10023334" y="4175194"/>
              <a:ext cx="223978" cy="719278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>
              <a:stCxn id="84" idx="4"/>
              <a:endCxn id="88" idx="0"/>
            </p:cNvCxnSpPr>
            <p:nvPr/>
          </p:nvCxnSpPr>
          <p:spPr>
            <a:xfrm flipH="1">
              <a:off x="9866312" y="4208672"/>
              <a:ext cx="76200" cy="16002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>
              <a:stCxn id="84" idx="2"/>
              <a:endCxn id="87" idx="0"/>
            </p:cNvCxnSpPr>
            <p:nvPr/>
          </p:nvCxnSpPr>
          <p:spPr>
            <a:xfrm flipH="1">
              <a:off x="9104312" y="4094372"/>
              <a:ext cx="723900" cy="17145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>
              <a:stCxn id="84" idx="6"/>
              <a:endCxn id="89" idx="0"/>
            </p:cNvCxnSpPr>
            <p:nvPr/>
          </p:nvCxnSpPr>
          <p:spPr>
            <a:xfrm>
              <a:off x="10056812" y="4094372"/>
              <a:ext cx="647700" cy="1714500"/>
            </a:xfrm>
            <a:prstGeom prst="straightConnector1">
              <a:avLst/>
            </a:prstGeom>
            <a:ln w="6350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6998432" y="6040607"/>
              <a:ext cx="914400" cy="457200"/>
            </a:xfrm>
            <a:prstGeom prst="rect">
              <a:avLst/>
            </a:prstGeom>
            <a:solidFill>
              <a:srgbClr val="044E82"/>
            </a:solidFill>
            <a:ln>
              <a:noFill/>
            </a:ln>
          </p:spPr>
          <p:txBody>
            <a:bodyPr wrap="none" lIns="91440" tIns="91440" rIns="91440" bIns="91440" rtlCol="0">
              <a:no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MT U-Plane</a:t>
              </a:r>
            </a:p>
            <a:p>
              <a:r>
                <a:rPr lang="en-US" sz="1100" dirty="0">
                  <a:solidFill>
                    <a:schemeClr val="bg1"/>
                  </a:solidFill>
                </a:rPr>
                <a:t>UE C/U-Plane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9513032" y="6075572"/>
              <a:ext cx="914400" cy="457200"/>
            </a:xfrm>
            <a:prstGeom prst="rect">
              <a:avLst/>
            </a:prstGeom>
            <a:solidFill>
              <a:srgbClr val="044E82"/>
            </a:solidFill>
            <a:ln>
              <a:noFill/>
            </a:ln>
          </p:spPr>
          <p:txBody>
            <a:bodyPr wrap="none" lIns="91440" tIns="91440" rIns="91440" bIns="91440" rtlCol="0">
              <a:no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MT C-Plane</a:t>
              </a:r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8A2CC629-755F-4883-8CCD-83274D9A6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897" y="432270"/>
            <a:ext cx="11209064" cy="342206"/>
          </a:xfrm>
        </p:spPr>
        <p:txBody>
          <a:bodyPr/>
          <a:lstStyle/>
          <a:p>
            <a:r>
              <a:rPr lang="en-US" dirty="0"/>
              <a:t>Mobile IAB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584" y="3595430"/>
            <a:ext cx="5583528" cy="293261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763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Multi-Panel </a:t>
            </a:r>
            <a:r>
              <a:rPr lang="en-US" dirty="0" err="1" smtClean="0"/>
              <a:t>Tx</a:t>
            </a:r>
            <a:r>
              <a:rPr lang="en-US" dirty="0" smtClean="0"/>
              <a:t>/Rx (MPTR) for IAB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262358"/>
            <a:ext cx="5190194" cy="4689179"/>
          </a:xfrm>
        </p:spPr>
        <p:txBody>
          <a:bodyPr/>
          <a:lstStyle/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US" sz="2000" dirty="0" smtClean="0"/>
              <a:t>Multi-panel </a:t>
            </a:r>
            <a:r>
              <a:rPr lang="en-US" sz="2000" dirty="0" err="1" smtClean="0"/>
              <a:t>Tx</a:t>
            </a:r>
            <a:r>
              <a:rPr lang="en-US" sz="2000" dirty="0" smtClean="0"/>
              <a:t>/Rx </a:t>
            </a:r>
            <a:r>
              <a:rPr lang="en-US" sz="2000" dirty="0"/>
              <a:t>on a IAB-node (e.g. DU Tx/MT Rx) basis may have limited standards impact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US" sz="2000" dirty="0"/>
              <a:t>Simultaneous multi-panel transmission for IAB</a:t>
            </a:r>
          </a:p>
          <a:p>
            <a:pPr marL="571500" lvl="2" indent="-342900">
              <a:buClrTx/>
            </a:pPr>
            <a:r>
              <a:rPr lang="en-US" sz="1600" dirty="0"/>
              <a:t>SDM: Simultaneously </a:t>
            </a:r>
            <a:r>
              <a:rPr lang="en-US" sz="1600" dirty="0" err="1"/>
              <a:t>Tx</a:t>
            </a:r>
            <a:r>
              <a:rPr lang="en-US" sz="1600" dirty="0"/>
              <a:t> </a:t>
            </a:r>
            <a:r>
              <a:rPr lang="en-US" sz="1600" b="1" u="sng" dirty="0"/>
              <a:t>or</a:t>
            </a:r>
            <a:r>
              <a:rPr lang="en-US" sz="1600" dirty="0"/>
              <a:t> Rx on backhaul and access links</a:t>
            </a:r>
          </a:p>
          <a:p>
            <a:pPr marL="571500" lvl="2" indent="-342900">
              <a:buClrTx/>
            </a:pPr>
            <a:r>
              <a:rPr lang="en-US" sz="1600" dirty="0" smtClean="0"/>
              <a:t>MPTR: </a:t>
            </a:r>
            <a:r>
              <a:rPr lang="en-US" sz="1600" dirty="0"/>
              <a:t>Simultaneously </a:t>
            </a:r>
            <a:r>
              <a:rPr lang="en-US" sz="1600" dirty="0" err="1" smtClean="0"/>
              <a:t>Tx</a:t>
            </a:r>
            <a:r>
              <a:rPr lang="en-US" sz="1600" dirty="0" smtClean="0"/>
              <a:t> </a:t>
            </a:r>
            <a:r>
              <a:rPr lang="en-US" sz="1600" b="1" u="sng" dirty="0" smtClean="0"/>
              <a:t>and</a:t>
            </a:r>
            <a:r>
              <a:rPr lang="en-US" sz="1600" dirty="0" smtClean="0"/>
              <a:t> Rx </a:t>
            </a:r>
            <a:r>
              <a:rPr lang="en-US" sz="1600" dirty="0"/>
              <a:t>on backhaul </a:t>
            </a:r>
            <a:r>
              <a:rPr lang="en-US" sz="1600" dirty="0" smtClean="0"/>
              <a:t>and </a:t>
            </a:r>
            <a:r>
              <a:rPr lang="en-US" sz="1600" dirty="0"/>
              <a:t>access links (UEs to remain half-duplex)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US" sz="2000" dirty="0" smtClean="0"/>
              <a:t>Reduction in </a:t>
            </a:r>
            <a:r>
              <a:rPr lang="en-US" sz="2000" dirty="0"/>
              <a:t>latency and more efficient frame structure for </a:t>
            </a:r>
            <a:r>
              <a:rPr lang="en-US" sz="2000" dirty="0" smtClean="0"/>
              <a:t>IAB </a:t>
            </a:r>
            <a:r>
              <a:rPr lang="en-US" sz="2000" dirty="0"/>
              <a:t>nodes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en-US" sz="2000" dirty="0" smtClean="0"/>
              <a:t>Specific </a:t>
            </a:r>
            <a:r>
              <a:rPr lang="en-US" sz="2000" dirty="0"/>
              <a:t>CLI characterization and mitigation enhancements </a:t>
            </a:r>
            <a:r>
              <a:rPr lang="en-US" sz="2000" dirty="0" smtClean="0"/>
              <a:t>for MPTR should </a:t>
            </a:r>
            <a:r>
              <a:rPr lang="en-US" sz="2000" dirty="0"/>
              <a:t>be studied</a:t>
            </a:r>
          </a:p>
          <a:p>
            <a:pPr marL="571500" lvl="2" indent="-342900">
              <a:buClrTx/>
            </a:pPr>
            <a:r>
              <a:rPr lang="en-US" sz="1800" dirty="0" smtClean="0"/>
              <a:t>Ensure </a:t>
            </a:r>
            <a:r>
              <a:rPr lang="en-US" sz="1800" dirty="0"/>
              <a:t>that access UEs are not impacted by different multiplexing alternatives </a:t>
            </a:r>
          </a:p>
          <a:p>
            <a:pPr marL="342900" lvl="1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457200" lvl="1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0582A1F2-AEC6-4612-B04B-1E6A41D58056}"/>
              </a:ext>
            </a:extLst>
          </p:cNvPr>
          <p:cNvGrpSpPr/>
          <p:nvPr/>
        </p:nvGrpSpPr>
        <p:grpSpPr>
          <a:xfrm>
            <a:off x="6218745" y="105864"/>
            <a:ext cx="4690747" cy="2637126"/>
            <a:chOff x="744460" y="2694355"/>
            <a:chExt cx="6030236" cy="3224822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441FE70C-B01B-4C41-A786-8D8974B17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8317"/>
            <a:stretch/>
          </p:blipFill>
          <p:spPr>
            <a:xfrm>
              <a:off x="744460" y="2694355"/>
              <a:ext cx="6030236" cy="309684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955F2F7E-9854-4DAD-BC1D-B497A5E9C2C4}"/>
                </a:ext>
              </a:extLst>
            </p:cNvPr>
            <p:cNvSpPr txBox="1"/>
            <p:nvPr/>
          </p:nvSpPr>
          <p:spPr>
            <a:xfrm>
              <a:off x="1598612" y="4011245"/>
              <a:ext cx="762000" cy="2559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</a:rPr>
                <a:t>SDM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B3C6893D-1637-4020-93FC-755EAC85B72A}"/>
                </a:ext>
              </a:extLst>
            </p:cNvPr>
            <p:cNvSpPr txBox="1"/>
            <p:nvPr/>
          </p:nvSpPr>
          <p:spPr>
            <a:xfrm>
              <a:off x="1598612" y="5663222"/>
              <a:ext cx="914400" cy="25595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tx2"/>
                  </a:solidFill>
                </a:rPr>
                <a:t>MPTR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AF8D64CF-7EC4-4A42-BA87-3F49AEF5D8AC}"/>
                </a:ext>
              </a:extLst>
            </p:cNvPr>
            <p:cNvSpPr txBox="1"/>
            <p:nvPr/>
          </p:nvSpPr>
          <p:spPr>
            <a:xfrm>
              <a:off x="4799012" y="4038600"/>
              <a:ext cx="762000" cy="2559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2"/>
                  </a:solidFill>
                </a:rPr>
                <a:t>SDM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931ACACF-4C3C-4FFD-A806-AF06F1B71C0C}"/>
                </a:ext>
              </a:extLst>
            </p:cNvPr>
            <p:cNvSpPr txBox="1"/>
            <p:nvPr/>
          </p:nvSpPr>
          <p:spPr>
            <a:xfrm>
              <a:off x="4664823" y="5663222"/>
              <a:ext cx="896189" cy="25595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dirty="0" smtClean="0">
                  <a:solidFill>
                    <a:schemeClr val="tx2"/>
                  </a:solidFill>
                </a:rPr>
                <a:t>MPTR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68540" y="3018885"/>
            <a:ext cx="4396918" cy="3547670"/>
            <a:chOff x="6190736" y="3018885"/>
            <a:chExt cx="4396918" cy="354767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0736" y="3018885"/>
              <a:ext cx="4396918" cy="354767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950201" y="4919133"/>
              <a:ext cx="618066" cy="1608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MPTR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79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Multi-hop Scheduling Enhancement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338539" y="1139370"/>
            <a:ext cx="7061328" cy="4812167"/>
          </a:xfrm>
        </p:spPr>
        <p:txBody>
          <a:bodyPr/>
          <a:lstStyle/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Introduce generic field at BAP layer (BAP CE or header) to allow exchange </a:t>
            </a:r>
            <a:r>
              <a:rPr lang="en-US" sz="2000" dirty="0"/>
              <a:t>of benefit metric between </a:t>
            </a:r>
            <a:r>
              <a:rPr lang="en-US" sz="2000" dirty="0" smtClean="0"/>
              <a:t>child and parent IAB nodes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Specific benefit metric need not be defined (left up to companies to innovate upon)</a:t>
            </a:r>
            <a:endParaRPr lang="en-US" sz="2000" dirty="0"/>
          </a:p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Enabler for </a:t>
            </a:r>
            <a:r>
              <a:rPr lang="en-US" sz="2000" dirty="0"/>
              <a:t>radio-aware multi-hop </a:t>
            </a:r>
            <a:r>
              <a:rPr lang="en-US" sz="2000" dirty="0" smtClean="0"/>
              <a:t>scheduling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2000" dirty="0" smtClean="0"/>
              <a:t>Shown to provide </a:t>
            </a:r>
            <a:r>
              <a:rPr lang="en-US" sz="2000" dirty="0"/>
              <a:t>significant improvement to experienced user </a:t>
            </a:r>
            <a:r>
              <a:rPr lang="en-US" sz="2000" dirty="0" smtClean="0"/>
              <a:t>throughput</a:t>
            </a:r>
            <a:r>
              <a:rPr lang="en-US" sz="2000" dirty="0"/>
              <a:t>:</a:t>
            </a:r>
            <a:endParaRPr lang="en-US" sz="2000" dirty="0" smtClean="0"/>
          </a:p>
          <a:p>
            <a:pPr marL="1028700" lvl="4" indent="-342900">
              <a:buClr>
                <a:srgbClr val="0C2577"/>
              </a:buClr>
            </a:pPr>
            <a:r>
              <a:rPr lang="en-US" sz="2000" dirty="0" smtClean="0"/>
              <a:t>E.g. multi-hop scheduling metric computed based on multi-hop capacity derived from access and backhaul link effective SINR values shows significant improvement in user experienced throughput (simulation results from fully dynamic event-driven system-level simulation of an IAB network)</a:t>
            </a:r>
            <a:endParaRPr lang="en-US" sz="2000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266" y="1139370"/>
            <a:ext cx="4766560" cy="357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35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IAB Power </a:t>
            </a:r>
            <a:r>
              <a:rPr lang="en-US" sz="2800" dirty="0"/>
              <a:t>Control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13482" y="1162609"/>
            <a:ext cx="5421709" cy="5131957"/>
          </a:xfrm>
          <a:ln>
            <a:noFill/>
          </a:ln>
        </p:spPr>
        <p:txBody>
          <a:bodyPr lIns="91440" tIns="91440" rIns="91440" bIns="91440"/>
          <a:lstStyle/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At the IAB node the received power level of the backhaul (DL) and </a:t>
            </a:r>
            <a:r>
              <a:rPr lang="en-US" sz="2000" dirty="0" smtClean="0">
                <a:solidFill>
                  <a:srgbClr val="002060"/>
                </a:solidFill>
              </a:rPr>
              <a:t>access </a:t>
            </a:r>
            <a:r>
              <a:rPr lang="en-US" sz="2000" dirty="0">
                <a:solidFill>
                  <a:srgbClr val="002060"/>
                </a:solidFill>
              </a:rPr>
              <a:t>(UL) can be very different. The access (UL) is power controlled whereas the backhaul (DL) is not power controlled. Lead to significant difference is received PSD across backhaul and </a:t>
            </a:r>
            <a:r>
              <a:rPr lang="en-US" sz="2000" dirty="0" smtClean="0">
                <a:solidFill>
                  <a:srgbClr val="002060"/>
                </a:solidFill>
              </a:rPr>
              <a:t>access.</a:t>
            </a:r>
            <a:endParaRPr lang="en-US" sz="2000" dirty="0">
              <a:solidFill>
                <a:srgbClr val="002060"/>
              </a:solidFill>
            </a:endParaRPr>
          </a:p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A similar problem also happens on the transmit PSD between the backhaul and access. The backhaul (UL) and access (DL) have very different </a:t>
            </a:r>
            <a:r>
              <a:rPr lang="en-US" sz="2000" dirty="0" err="1">
                <a:solidFill>
                  <a:srgbClr val="002060"/>
                </a:solidFill>
              </a:rPr>
              <a:t>EiRP</a:t>
            </a:r>
            <a:r>
              <a:rPr lang="en-US" sz="2000" dirty="0">
                <a:solidFill>
                  <a:srgbClr val="002060"/>
                </a:solidFill>
              </a:rPr>
              <a:t>. </a:t>
            </a:r>
          </a:p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FDM/SDM of backhaul and access </a:t>
            </a:r>
            <a:r>
              <a:rPr lang="en-US" sz="2000" dirty="0" err="1">
                <a:solidFill>
                  <a:srgbClr val="002060"/>
                </a:solidFill>
              </a:rPr>
              <a:t>Tx</a:t>
            </a:r>
            <a:r>
              <a:rPr lang="en-US" sz="2000" dirty="0">
                <a:solidFill>
                  <a:srgbClr val="002060"/>
                </a:solidFill>
              </a:rPr>
              <a:t>/Rx functions on the same RF chains (or panels) is not possible without enhancements to power </a:t>
            </a:r>
            <a:r>
              <a:rPr lang="en-US" sz="2000" dirty="0" smtClean="0">
                <a:solidFill>
                  <a:srgbClr val="002060"/>
                </a:solidFill>
              </a:rPr>
              <a:t>control.</a:t>
            </a:r>
            <a:endParaRPr lang="en-US" sz="2000" dirty="0">
              <a:solidFill>
                <a:srgbClr val="002060"/>
              </a:solidFill>
            </a:endParaRPr>
          </a:p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</a:rPr>
              <a:t>The alternating frame-structure across the multiple hops leads to CLI. CLI measurement and mitigation is a key functionality to make IAB operate effectively and efficiently.  </a:t>
            </a:r>
          </a:p>
          <a:p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1" y="959101"/>
            <a:ext cx="6055388" cy="422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21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7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IAB-U – IAB in Unlicensed Spectrum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511332" y="1287613"/>
            <a:ext cx="10280155" cy="4688019"/>
          </a:xfrm>
        </p:spPr>
        <p:txBody>
          <a:bodyPr/>
          <a:lstStyle/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 smtClean="0"/>
              <a:t>Rel-17 NR-based access to unlicensed spectrum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 smtClean="0"/>
              <a:t>Primary </a:t>
            </a:r>
            <a:r>
              <a:rPr lang="en-US" sz="2200" dirty="0"/>
              <a:t>focus is unlicensed spectrum beyond FR2, e.g., E-band, but also 6 </a:t>
            </a:r>
            <a:r>
              <a:rPr lang="en-US" sz="2200" dirty="0" smtClean="0"/>
              <a:t>GHz</a:t>
            </a:r>
            <a:endParaRPr lang="en-US" sz="2200" dirty="0"/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RAN #82 agreed a study on NR beyond 52.6 GHz to be concluded at RAN #86 (RP-182861)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 smtClean="0"/>
              <a:t>Regulatory </a:t>
            </a:r>
            <a:r>
              <a:rPr lang="en-US" sz="2200" dirty="0"/>
              <a:t>requirements as well as NR design requirements and considerations </a:t>
            </a:r>
            <a:r>
              <a:rPr lang="en-US" sz="2200" dirty="0" smtClean="0"/>
              <a:t>pertinent </a:t>
            </a:r>
            <a:r>
              <a:rPr lang="en-US" sz="2200" dirty="0"/>
              <a:t>to IAB and directional LBT shall be addressed in Rel. 16 already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Allow for no LBT for fixed backhaul links in </a:t>
            </a:r>
            <a:r>
              <a:rPr lang="en-US" sz="2200" dirty="0" smtClean="0"/>
              <a:t>IAB </a:t>
            </a:r>
            <a:r>
              <a:rPr lang="en-US" sz="2200" dirty="0" smtClean="0">
                <a:sym typeface="Wingdings" panose="05000000000000000000" pitchFamily="2" charset="2"/>
              </a:rPr>
              <a:t> Beam-based LBT design</a:t>
            </a:r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r>
              <a:rPr lang="en-US" sz="2200" dirty="0" smtClean="0">
                <a:sym typeface="Wingdings" panose="05000000000000000000" pitchFamily="2" charset="2"/>
              </a:rPr>
              <a:t>Mesh connectivity</a:t>
            </a:r>
            <a:endParaRPr lang="en-US" sz="2200" dirty="0"/>
          </a:p>
          <a:p>
            <a:pPr>
              <a:buClr>
                <a:srgbClr val="0C2577"/>
              </a:buClr>
            </a:pPr>
            <a:endParaRPr lang="en-US" sz="2200" dirty="0"/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endParaRPr lang="en-US" sz="2200" dirty="0" smtClean="0"/>
          </a:p>
          <a:p>
            <a:pPr marL="342900" indent="-342900">
              <a:buClr>
                <a:srgbClr val="0C2577"/>
              </a:buClr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1193359" y="4309545"/>
            <a:ext cx="9143824" cy="1407925"/>
            <a:chOff x="1542548" y="3452502"/>
            <a:chExt cx="9143824" cy="1407925"/>
          </a:xfrm>
        </p:grpSpPr>
        <p:sp>
          <p:nvSpPr>
            <p:cNvPr id="39" name="Content Placeholder 3">
              <a:extLst>
                <a:ext uri="{FF2B5EF4-FFF2-40B4-BE49-F238E27FC236}">
                  <a16:creationId xmlns="" xmlns:a16="http://schemas.microsoft.com/office/drawing/2014/main" id="{27B455AB-345F-40D4-ACD7-6378A444936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875791" y="3483857"/>
              <a:ext cx="1261096" cy="363264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Donor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gNB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-DU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D6707642-2BCE-498D-B05F-7311AC346BD3}"/>
                </a:ext>
              </a:extLst>
            </p:cNvPr>
            <p:cNvSpPr txBox="1"/>
            <p:nvPr/>
          </p:nvSpPr>
          <p:spPr>
            <a:xfrm>
              <a:off x="1542548" y="3452502"/>
              <a:ext cx="8290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Donor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gNB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-CU</a:t>
              </a:r>
            </a:p>
          </p:txBody>
        </p:sp>
        <p:pic>
          <p:nvPicPr>
            <p:cNvPr id="41" name="Picture 40">
              <a:extLst>
                <a:ext uri="{FF2B5EF4-FFF2-40B4-BE49-F238E27FC236}">
                  <a16:creationId xmlns="" xmlns:a16="http://schemas.microsoft.com/office/drawing/2014/main" id="{DFC0DBAE-3ECB-4D23-85B0-CE8A2E6C6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8464" y="4047483"/>
              <a:ext cx="646232" cy="646232"/>
            </a:xfrm>
            <a:prstGeom prst="rect">
              <a:avLst/>
            </a:prstGeom>
          </p:spPr>
        </p:pic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6F072320-0659-4AC5-BE3D-CE9575EB62ED}"/>
                </a:ext>
              </a:extLst>
            </p:cNvPr>
            <p:cNvCxnSpPr>
              <a:cxnSpLocks/>
              <a:stCxn id="41" idx="3"/>
            </p:cNvCxnSpPr>
            <p:nvPr/>
          </p:nvCxnSpPr>
          <p:spPr>
            <a:xfrm flipV="1">
              <a:off x="2304696" y="4365370"/>
              <a:ext cx="877468" cy="5229"/>
            </a:xfrm>
            <a:prstGeom prst="line">
              <a:avLst/>
            </a:prstGeom>
            <a:noFill/>
            <a:ln w="6350" cap="flat" cmpd="sng" algn="ctr">
              <a:solidFill>
                <a:srgbClr val="44546A"/>
              </a:solidFill>
              <a:prstDash val="solid"/>
              <a:miter lim="800000"/>
            </a:ln>
            <a:effectLst/>
          </p:spPr>
        </p:cxnSp>
        <p:sp>
          <p:nvSpPr>
            <p:cNvPr id="43" name="Content Placeholder 3">
              <a:extLst>
                <a:ext uri="{FF2B5EF4-FFF2-40B4-BE49-F238E27FC236}">
                  <a16:creationId xmlns="" xmlns:a16="http://schemas.microsoft.com/office/drawing/2014/main" id="{C56BAEF1-F33F-4869-8E50-10155FDFB1E6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5029514" y="3641077"/>
              <a:ext cx="1211057" cy="43805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IAB-node 1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2CD1407F-0D31-4274-B0B5-95CF8B99307E}"/>
                </a:ext>
              </a:extLst>
            </p:cNvPr>
            <p:cNvSpPr/>
            <p:nvPr/>
          </p:nvSpPr>
          <p:spPr>
            <a:xfrm rot="16200000">
              <a:off x="4528609" y="3800217"/>
              <a:ext cx="173416" cy="1204172"/>
            </a:xfrm>
            <a:prstGeom prst="ellipse">
              <a:avLst/>
            </a:prstGeom>
            <a:solidFill>
              <a:srgbClr val="009FDB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Content Placeholder 3">
              <a:extLst>
                <a:ext uri="{FF2B5EF4-FFF2-40B4-BE49-F238E27FC236}">
                  <a16:creationId xmlns="" xmlns:a16="http://schemas.microsoft.com/office/drawing/2014/main" id="{AEAC6E03-A198-475F-8EAF-4DF6AE4E119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314735" y="3636138"/>
              <a:ext cx="1169955" cy="29982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IAB-node 2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="" xmlns:a16="http://schemas.microsoft.com/office/drawing/2014/main" id="{268DB29A-4B11-4753-936E-03EA9F10F41D}"/>
                </a:ext>
              </a:extLst>
            </p:cNvPr>
            <p:cNvSpPr/>
            <p:nvPr/>
          </p:nvSpPr>
          <p:spPr>
            <a:xfrm rot="16200000">
              <a:off x="6689808" y="3797996"/>
              <a:ext cx="173416" cy="1204172"/>
            </a:xfrm>
            <a:prstGeom prst="ellipse">
              <a:avLst/>
            </a:prstGeom>
            <a:solidFill>
              <a:srgbClr val="009FDB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89EDD9A4-6ED7-4665-AE89-287B3D1AC6AA}"/>
                </a:ext>
              </a:extLst>
            </p:cNvPr>
            <p:cNvSpPr txBox="1"/>
            <p:nvPr/>
          </p:nvSpPr>
          <p:spPr>
            <a:xfrm>
              <a:off x="4195880" y="3783209"/>
              <a:ext cx="8722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IAB-U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Link 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(NR-U)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="" xmlns:a16="http://schemas.microsoft.com/office/drawing/2014/main" id="{3A11550D-DA26-4334-B53E-20B065E445BA}"/>
                </a:ext>
              </a:extLst>
            </p:cNvPr>
            <p:cNvGrpSpPr/>
            <p:nvPr/>
          </p:nvGrpSpPr>
          <p:grpSpPr>
            <a:xfrm>
              <a:off x="3086352" y="3979107"/>
              <a:ext cx="804042" cy="835060"/>
              <a:chOff x="1902656" y="4397948"/>
              <a:chExt cx="804042" cy="835060"/>
            </a:xfrm>
          </p:grpSpPr>
          <p:sp>
            <p:nvSpPr>
              <p:cNvPr id="65" name="Oval 64">
                <a:extLst>
                  <a:ext uri="{FF2B5EF4-FFF2-40B4-BE49-F238E27FC236}">
                    <a16:creationId xmlns="" xmlns:a16="http://schemas.microsoft.com/office/drawing/2014/main" id="{F97D4486-F347-4BFD-AB5C-868CD6B278D8}"/>
                  </a:ext>
                </a:extLst>
              </p:cNvPr>
              <p:cNvSpPr/>
              <p:nvPr/>
            </p:nvSpPr>
            <p:spPr>
              <a:xfrm>
                <a:off x="1902656" y="4397948"/>
                <a:ext cx="804042" cy="835060"/>
              </a:xfrm>
              <a:prstGeom prst="ellipse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="" xmlns:a16="http://schemas.microsoft.com/office/drawing/2014/main" id="{233A2148-7324-45C8-A777-EB10993F3B93}"/>
                  </a:ext>
                </a:extLst>
              </p:cNvPr>
              <p:cNvSpPr txBox="1"/>
              <p:nvPr/>
            </p:nvSpPr>
            <p:spPr>
              <a:xfrm>
                <a:off x="2064092" y="4627125"/>
                <a:ext cx="4940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DU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5EC6B1C5-8B2E-4440-BA14-69A39A39A14D}"/>
                </a:ext>
              </a:extLst>
            </p:cNvPr>
            <p:cNvGrpSpPr/>
            <p:nvPr/>
          </p:nvGrpSpPr>
          <p:grpSpPr>
            <a:xfrm>
              <a:off x="5243151" y="3979107"/>
              <a:ext cx="885937" cy="835060"/>
              <a:chOff x="1863925" y="4397948"/>
              <a:chExt cx="885937" cy="835060"/>
            </a:xfrm>
          </p:grpSpPr>
          <p:sp>
            <p:nvSpPr>
              <p:cNvPr id="61" name="Oval 60">
                <a:extLst>
                  <a:ext uri="{FF2B5EF4-FFF2-40B4-BE49-F238E27FC236}">
                    <a16:creationId xmlns="" xmlns:a16="http://schemas.microsoft.com/office/drawing/2014/main" id="{EBCB8E26-D3D4-4790-BC44-C6F11649B759}"/>
                  </a:ext>
                </a:extLst>
              </p:cNvPr>
              <p:cNvSpPr/>
              <p:nvPr/>
            </p:nvSpPr>
            <p:spPr>
              <a:xfrm>
                <a:off x="1902656" y="4397948"/>
                <a:ext cx="804042" cy="835060"/>
              </a:xfrm>
              <a:prstGeom prst="ellipse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="" xmlns:a16="http://schemas.microsoft.com/office/drawing/2014/main" id="{0F48E34D-E2CC-409A-ABE9-1AC538DFD1C6}"/>
                  </a:ext>
                </a:extLst>
              </p:cNvPr>
              <p:cNvSpPr txBox="1"/>
              <p:nvPr/>
            </p:nvSpPr>
            <p:spPr>
              <a:xfrm>
                <a:off x="1863925" y="4623905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MT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="" xmlns:a16="http://schemas.microsoft.com/office/drawing/2014/main" id="{951632C5-0B4B-4E52-85FD-DBCF6D8C2BB9}"/>
                  </a:ext>
                </a:extLst>
              </p:cNvPr>
              <p:cNvSpPr txBox="1"/>
              <p:nvPr/>
            </p:nvSpPr>
            <p:spPr>
              <a:xfrm>
                <a:off x="2255816" y="4627125"/>
                <a:ext cx="4940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DU</a:t>
                </a:r>
              </a:p>
            </p:txBody>
          </p:sp>
          <p:cxnSp>
            <p:nvCxnSpPr>
              <p:cNvPr id="64" name="Straight Connector 63">
                <a:extLst>
                  <a:ext uri="{FF2B5EF4-FFF2-40B4-BE49-F238E27FC236}">
                    <a16:creationId xmlns="" xmlns:a16="http://schemas.microsoft.com/office/drawing/2014/main" id="{0D4D8DB5-BB7C-4EC5-84C5-7B034171CE4F}"/>
                  </a:ext>
                </a:extLst>
              </p:cNvPr>
              <p:cNvCxnSpPr>
                <a:stCxn id="61" idx="0"/>
                <a:endCxn id="61" idx="4"/>
              </p:cNvCxnSpPr>
              <p:nvPr/>
            </p:nvCxnSpPr>
            <p:spPr>
              <a:xfrm>
                <a:off x="2304677" y="4397948"/>
                <a:ext cx="0" cy="835060"/>
              </a:xfrm>
              <a:prstGeom prst="line">
                <a:avLst/>
              </a:prstGeom>
              <a:noFill/>
              <a:ln w="6350" cap="flat" cmpd="sng" algn="ctr">
                <a:solidFill>
                  <a:srgbClr val="5B9BD5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B23E6BCE-1831-4696-9DD6-2D1150FEE45B}"/>
                </a:ext>
              </a:extLst>
            </p:cNvPr>
            <p:cNvGrpSpPr/>
            <p:nvPr/>
          </p:nvGrpSpPr>
          <p:grpSpPr>
            <a:xfrm>
              <a:off x="7434821" y="3994956"/>
              <a:ext cx="885937" cy="835060"/>
              <a:chOff x="1863925" y="4397948"/>
              <a:chExt cx="885937" cy="835060"/>
            </a:xfrm>
          </p:grpSpPr>
          <p:sp>
            <p:nvSpPr>
              <p:cNvPr id="57" name="Oval 56">
                <a:extLst>
                  <a:ext uri="{FF2B5EF4-FFF2-40B4-BE49-F238E27FC236}">
                    <a16:creationId xmlns="" xmlns:a16="http://schemas.microsoft.com/office/drawing/2014/main" id="{F1177C31-480E-436D-9FB1-F7BC14EBE0FD}"/>
                  </a:ext>
                </a:extLst>
              </p:cNvPr>
              <p:cNvSpPr/>
              <p:nvPr/>
            </p:nvSpPr>
            <p:spPr>
              <a:xfrm>
                <a:off x="1902656" y="4397948"/>
                <a:ext cx="804042" cy="835060"/>
              </a:xfrm>
              <a:prstGeom prst="ellipse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="" xmlns:a16="http://schemas.microsoft.com/office/drawing/2014/main" id="{1E112E42-A9B3-4B69-8F24-0BDB43062322}"/>
                  </a:ext>
                </a:extLst>
              </p:cNvPr>
              <p:cNvSpPr txBox="1"/>
              <p:nvPr/>
            </p:nvSpPr>
            <p:spPr>
              <a:xfrm>
                <a:off x="1863925" y="4623905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MT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="" xmlns:a16="http://schemas.microsoft.com/office/drawing/2014/main" id="{23AD2088-53BB-4D90-9381-7018C1A118B9}"/>
                  </a:ext>
                </a:extLst>
              </p:cNvPr>
              <p:cNvSpPr txBox="1"/>
              <p:nvPr/>
            </p:nvSpPr>
            <p:spPr>
              <a:xfrm>
                <a:off x="2255816" y="4627125"/>
                <a:ext cx="4940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DU</a:t>
                </a: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="" xmlns:a16="http://schemas.microsoft.com/office/drawing/2014/main" id="{FFF74CC2-2B10-4F3C-8334-9552738B4D80}"/>
                  </a:ext>
                </a:extLst>
              </p:cNvPr>
              <p:cNvCxnSpPr>
                <a:stCxn id="57" idx="0"/>
                <a:endCxn id="57" idx="4"/>
              </p:cNvCxnSpPr>
              <p:nvPr/>
            </p:nvCxnSpPr>
            <p:spPr>
              <a:xfrm>
                <a:off x="2304677" y="4397948"/>
                <a:ext cx="0" cy="835060"/>
              </a:xfrm>
              <a:prstGeom prst="line">
                <a:avLst/>
              </a:prstGeom>
              <a:noFill/>
              <a:ln w="6350" cap="flat" cmpd="sng" algn="ctr">
                <a:solidFill>
                  <a:srgbClr val="5B9BD5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51" name="TextBox 50">
              <a:extLst>
                <a:ext uri="{FF2B5EF4-FFF2-40B4-BE49-F238E27FC236}">
                  <a16:creationId xmlns="" xmlns:a16="http://schemas.microsoft.com/office/drawing/2014/main" id="{90E6DCE1-C0FF-40B7-9C8B-3C6110410A88}"/>
                </a:ext>
              </a:extLst>
            </p:cNvPr>
            <p:cNvSpPr txBox="1"/>
            <p:nvPr/>
          </p:nvSpPr>
          <p:spPr>
            <a:xfrm>
              <a:off x="6341673" y="3776222"/>
              <a:ext cx="8722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IAB-U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Link 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(NR-U)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="" xmlns:a16="http://schemas.microsoft.com/office/drawing/2014/main" id="{00F5CDF6-D18E-463B-9AF8-2617F8AAC466}"/>
                </a:ext>
              </a:extLst>
            </p:cNvPr>
            <p:cNvSpPr/>
            <p:nvPr/>
          </p:nvSpPr>
          <p:spPr>
            <a:xfrm rot="16200000">
              <a:off x="8897503" y="3794301"/>
              <a:ext cx="173416" cy="1204172"/>
            </a:xfrm>
            <a:prstGeom prst="ellipse">
              <a:avLst/>
            </a:prstGeom>
            <a:solidFill>
              <a:srgbClr val="009FDB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="" xmlns:a16="http://schemas.microsoft.com/office/drawing/2014/main" id="{856FB17D-0D4D-4D9A-8E5F-35CD3E34E717}"/>
                </a:ext>
              </a:extLst>
            </p:cNvPr>
            <p:cNvGrpSpPr/>
            <p:nvPr/>
          </p:nvGrpSpPr>
          <p:grpSpPr>
            <a:xfrm rot="5400000">
              <a:off x="9831478" y="3891942"/>
              <a:ext cx="639872" cy="1069916"/>
              <a:chOff x="6592595" y="2656351"/>
              <a:chExt cx="639872" cy="1069916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="" xmlns:a16="http://schemas.microsoft.com/office/drawing/2014/main" id="{CB379F54-EBF0-4CA9-934C-3D54977B27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592595" y="3254997"/>
                <a:ext cx="471270" cy="471270"/>
              </a:xfrm>
              <a:prstGeom prst="rect">
                <a:avLst/>
              </a:prstGeom>
            </p:spPr>
          </p:pic>
          <p:sp>
            <p:nvSpPr>
              <p:cNvPr id="56" name="Content Placeholder 3">
                <a:extLst>
                  <a:ext uri="{FF2B5EF4-FFF2-40B4-BE49-F238E27FC236}">
                    <a16:creationId xmlns="" xmlns:a16="http://schemas.microsoft.com/office/drawing/2014/main" id="{CF00E3FA-9FFA-4F09-B251-0808DFBFC3E3}"/>
                  </a:ext>
                </a:extLst>
              </p:cNvPr>
              <p:cNvSpPr txBox="1">
                <a:spLocks/>
              </p:cNvSpPr>
              <p:nvPr/>
            </p:nvSpPr>
            <p:spPr>
              <a:xfrm rot="16200000">
                <a:off x="6583483" y="2965132"/>
                <a:ext cx="957765" cy="340203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UE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62D399C7-266E-414D-A196-795745BCCC29}"/>
                </a:ext>
              </a:extLst>
            </p:cNvPr>
            <p:cNvSpPr txBox="1"/>
            <p:nvPr/>
          </p:nvSpPr>
          <p:spPr>
            <a:xfrm>
              <a:off x="8562840" y="3756356"/>
              <a:ext cx="8722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Access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Link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(NR </a:t>
              </a: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Uu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407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3640" y="582643"/>
            <a:ext cx="11209064" cy="342206"/>
          </a:xfrm>
        </p:spPr>
        <p:txBody>
          <a:bodyPr/>
          <a:lstStyle/>
          <a:p>
            <a:r>
              <a:rPr lang="en-US" dirty="0"/>
              <a:t>Network Fountain </a:t>
            </a:r>
            <a:r>
              <a:rPr lang="en-US" dirty="0" smtClean="0"/>
              <a:t>Coding for IAB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47065" y="1371362"/>
            <a:ext cx="7379611" cy="1876246"/>
          </a:xfrm>
        </p:spPr>
        <p:txBody>
          <a:bodyPr/>
          <a:lstStyle/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Packet duplication via multiple IAB paths/links can provide good reliability but it is highly inefficient</a:t>
            </a:r>
          </a:p>
          <a:p>
            <a:pPr marL="342900" indent="-342900">
              <a:buClr>
                <a:schemeClr val="accent4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Fountain code is an outer rate-less code applied at a higher layer </a:t>
            </a:r>
            <a:r>
              <a:rPr lang="en-US" sz="2000" dirty="0"/>
              <a:t>(FEC </a:t>
            </a:r>
            <a:r>
              <a:rPr lang="en-US" sz="2000" dirty="0" smtClean="0"/>
              <a:t>at PHY is not </a:t>
            </a:r>
            <a:r>
              <a:rPr lang="en-US" sz="2000" dirty="0"/>
              <a:t>touched) </a:t>
            </a:r>
          </a:p>
          <a:p>
            <a:pPr marL="571500" lvl="2" indent="-342900">
              <a:buClr>
                <a:schemeClr val="accent4"/>
              </a:buClr>
            </a:pPr>
            <a:r>
              <a:rPr lang="en-US" sz="1800" dirty="0" smtClean="0"/>
              <a:t>Fountain coded segments are transmitted over multiple paths/links</a:t>
            </a:r>
          </a:p>
          <a:p>
            <a:pPr marL="571500" lvl="2" indent="-342900">
              <a:buClr>
                <a:schemeClr val="accent4"/>
              </a:buClr>
            </a:pPr>
            <a:r>
              <a:rPr lang="en-US" sz="1800" dirty="0"/>
              <a:t>A</a:t>
            </a:r>
            <a:r>
              <a:rPr lang="en-US" sz="1800" dirty="0" smtClean="0"/>
              <a:t>ny combination of N coded segments from any paths can be used to decode</a:t>
            </a:r>
          </a:p>
          <a:p>
            <a:pPr marL="571500" lvl="2" indent="-342900">
              <a:buClr>
                <a:schemeClr val="accent4"/>
              </a:buClr>
            </a:pPr>
            <a:r>
              <a:rPr lang="en-US" sz="1800" dirty="0" smtClean="0"/>
              <a:t>Can achieve the same reliability as packet duplication with much less overhead</a:t>
            </a:r>
            <a:endParaRPr lang="en-US" sz="1800" dirty="0"/>
          </a:p>
        </p:txBody>
      </p:sp>
      <p:grpSp>
        <p:nvGrpSpPr>
          <p:cNvPr id="6" name="Group 5"/>
          <p:cNvGrpSpPr/>
          <p:nvPr/>
        </p:nvGrpSpPr>
        <p:grpSpPr>
          <a:xfrm>
            <a:off x="1050001" y="4201862"/>
            <a:ext cx="9853839" cy="2308794"/>
            <a:chOff x="879154" y="3279370"/>
            <a:chExt cx="9853839" cy="2308794"/>
          </a:xfrm>
        </p:grpSpPr>
        <p:sp>
          <p:nvSpPr>
            <p:cNvPr id="82" name="Rectangle 81">
              <a:extLst>
                <a:ext uri="{FF2B5EF4-FFF2-40B4-BE49-F238E27FC236}">
                  <a16:creationId xmlns="" xmlns:a16="http://schemas.microsoft.com/office/drawing/2014/main" id="{8EE92C3E-5F7D-D84F-9A9E-A88291B17E2C}"/>
                </a:ext>
              </a:extLst>
            </p:cNvPr>
            <p:cNvSpPr/>
            <p:nvPr/>
          </p:nvSpPr>
          <p:spPr>
            <a:xfrm>
              <a:off x="3862426" y="3880740"/>
              <a:ext cx="723218" cy="96219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F932BB83-D605-6E44-97A8-3B420E52B476}"/>
                </a:ext>
              </a:extLst>
            </p:cNvPr>
            <p:cNvSpPr txBox="1"/>
            <p:nvPr/>
          </p:nvSpPr>
          <p:spPr>
            <a:xfrm>
              <a:off x="3909594" y="4894033"/>
              <a:ext cx="632815" cy="22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050" dirty="0">
                  <a:solidFill>
                    <a:schemeClr val="accent4"/>
                  </a:solidFill>
                </a:rPr>
                <a:t>Fountain Encoder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="" xmlns:a16="http://schemas.microsoft.com/office/drawing/2014/main" id="{5729C8E0-27B1-864B-9BBA-D0AC70E7275D}"/>
                </a:ext>
              </a:extLst>
            </p:cNvPr>
            <p:cNvSpPr/>
            <p:nvPr/>
          </p:nvSpPr>
          <p:spPr>
            <a:xfrm>
              <a:off x="6997728" y="4092990"/>
              <a:ext cx="753876" cy="53701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D2661280-D077-DA4F-B5DD-701C3390BD15}"/>
                </a:ext>
              </a:extLst>
            </p:cNvPr>
            <p:cNvSpPr txBox="1"/>
            <p:nvPr/>
          </p:nvSpPr>
          <p:spPr>
            <a:xfrm>
              <a:off x="7054328" y="4635402"/>
              <a:ext cx="740201" cy="2546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Decoder</a:t>
              </a:r>
            </a:p>
            <a:p>
              <a:r>
                <a:rPr lang="en-US" sz="1050" dirty="0">
                  <a:solidFill>
                    <a:schemeClr val="accent4"/>
                  </a:solidFill>
                </a:rPr>
                <a:t>Message Passing</a:t>
              </a:r>
            </a:p>
          </p:txBody>
        </p:sp>
        <p:sp>
          <p:nvSpPr>
            <p:cNvPr id="172" name="Cloud 171">
              <a:extLst>
                <a:ext uri="{FF2B5EF4-FFF2-40B4-BE49-F238E27FC236}">
                  <a16:creationId xmlns="" xmlns:a16="http://schemas.microsoft.com/office/drawing/2014/main" id="{76C2BD46-953F-F740-BEB8-7421EAEE9A34}"/>
                </a:ext>
              </a:extLst>
            </p:cNvPr>
            <p:cNvSpPr/>
            <p:nvPr/>
          </p:nvSpPr>
          <p:spPr>
            <a:xfrm>
              <a:off x="5489665" y="4092990"/>
              <a:ext cx="841847" cy="536124"/>
            </a:xfrm>
            <a:prstGeom prst="cloud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73" name="Cloud 172">
              <a:extLst>
                <a:ext uri="{FF2B5EF4-FFF2-40B4-BE49-F238E27FC236}">
                  <a16:creationId xmlns="" xmlns:a16="http://schemas.microsoft.com/office/drawing/2014/main" id="{24E642D7-F8FB-E046-86C7-6D1479ACC3CB}"/>
                </a:ext>
              </a:extLst>
            </p:cNvPr>
            <p:cNvSpPr/>
            <p:nvPr/>
          </p:nvSpPr>
          <p:spPr>
            <a:xfrm>
              <a:off x="5461437" y="3279370"/>
              <a:ext cx="841847" cy="536124"/>
            </a:xfrm>
            <a:prstGeom prst="cloud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>
                <a:solidFill>
                  <a:schemeClr val="accent3"/>
                </a:solidFill>
              </a:endParaRPr>
            </a:p>
          </p:txBody>
        </p:sp>
        <p:sp>
          <p:nvSpPr>
            <p:cNvPr id="174" name="Cloud 173">
              <a:extLst>
                <a:ext uri="{FF2B5EF4-FFF2-40B4-BE49-F238E27FC236}">
                  <a16:creationId xmlns="" xmlns:a16="http://schemas.microsoft.com/office/drawing/2014/main" id="{3644823C-EE17-9C4E-8CC5-C3E2BBF4E64B}"/>
                </a:ext>
              </a:extLst>
            </p:cNvPr>
            <p:cNvSpPr/>
            <p:nvPr/>
          </p:nvSpPr>
          <p:spPr>
            <a:xfrm>
              <a:off x="5461437" y="4878310"/>
              <a:ext cx="841847" cy="536124"/>
            </a:xfrm>
            <a:prstGeom prst="cloud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>
                <a:solidFill>
                  <a:schemeClr val="accent3"/>
                </a:solidFill>
              </a:endParaRPr>
            </a:p>
          </p:txBody>
        </p:sp>
        <p:cxnSp>
          <p:nvCxnSpPr>
            <p:cNvPr id="175" name="Elbow Connector 174">
              <a:extLst>
                <a:ext uri="{FF2B5EF4-FFF2-40B4-BE49-F238E27FC236}">
                  <a16:creationId xmlns="" xmlns:a16="http://schemas.microsoft.com/office/drawing/2014/main" id="{34016A8A-A4D8-A84B-AF44-DB06FE4DC9D3}"/>
                </a:ext>
              </a:extLst>
            </p:cNvPr>
            <p:cNvCxnSpPr>
              <a:stCxn id="82" idx="3"/>
              <a:endCxn id="173" idx="2"/>
            </p:cNvCxnSpPr>
            <p:nvPr/>
          </p:nvCxnSpPr>
          <p:spPr>
            <a:xfrm flipV="1">
              <a:off x="4585643" y="3547433"/>
              <a:ext cx="878406" cy="814405"/>
            </a:xfrm>
            <a:prstGeom prst="bentConnector3">
              <a:avLst>
                <a:gd name="adj1" fmla="val 50000"/>
              </a:avLst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Elbow Connector 175">
              <a:extLst>
                <a:ext uri="{FF2B5EF4-FFF2-40B4-BE49-F238E27FC236}">
                  <a16:creationId xmlns="" xmlns:a16="http://schemas.microsoft.com/office/drawing/2014/main" id="{92DF8895-1865-654F-B51A-A39899492880}"/>
                </a:ext>
              </a:extLst>
            </p:cNvPr>
            <p:cNvCxnSpPr>
              <a:stCxn id="82" idx="3"/>
              <a:endCxn id="172" idx="2"/>
            </p:cNvCxnSpPr>
            <p:nvPr/>
          </p:nvCxnSpPr>
          <p:spPr>
            <a:xfrm flipV="1">
              <a:off x="4585643" y="4361053"/>
              <a:ext cx="906633" cy="785"/>
            </a:xfrm>
            <a:prstGeom prst="bentConnector3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Elbow Connector 176">
              <a:extLst>
                <a:ext uri="{FF2B5EF4-FFF2-40B4-BE49-F238E27FC236}">
                  <a16:creationId xmlns="" xmlns:a16="http://schemas.microsoft.com/office/drawing/2014/main" id="{1ED3C408-34D7-B947-AB9B-07191F41059C}"/>
                </a:ext>
              </a:extLst>
            </p:cNvPr>
            <p:cNvCxnSpPr>
              <a:stCxn id="82" idx="3"/>
              <a:endCxn id="174" idx="2"/>
            </p:cNvCxnSpPr>
            <p:nvPr/>
          </p:nvCxnSpPr>
          <p:spPr>
            <a:xfrm>
              <a:off x="4585643" y="4361838"/>
              <a:ext cx="878406" cy="784535"/>
            </a:xfrm>
            <a:prstGeom prst="bentConnector3">
              <a:avLst>
                <a:gd name="adj1" fmla="val 50000"/>
              </a:avLst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="" xmlns:a16="http://schemas.microsoft.com/office/drawing/2014/main" id="{D52EEBD7-1A6A-EE4D-9483-552402144BC1}"/>
                </a:ext>
              </a:extLst>
            </p:cNvPr>
            <p:cNvSpPr txBox="1"/>
            <p:nvPr/>
          </p:nvSpPr>
          <p:spPr>
            <a:xfrm>
              <a:off x="5580067" y="3369772"/>
              <a:ext cx="594296" cy="238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accent4"/>
                  </a:solidFill>
                </a:rPr>
                <a:t>Path </a:t>
              </a:r>
              <a:r>
                <a:rPr lang="en-US" sz="1400" dirty="0">
                  <a:solidFill>
                    <a:schemeClr val="accent4"/>
                  </a:solidFill>
                </a:rPr>
                <a:t>1</a:t>
              </a:r>
            </a:p>
          </p:txBody>
        </p:sp>
        <p:sp>
          <p:nvSpPr>
            <p:cNvPr id="179" name="TextBox 178">
              <a:extLst>
                <a:ext uri="{FF2B5EF4-FFF2-40B4-BE49-F238E27FC236}">
                  <a16:creationId xmlns="" xmlns:a16="http://schemas.microsoft.com/office/drawing/2014/main" id="{F2F8C77F-2274-1346-ABCB-FE8E15667131}"/>
                </a:ext>
              </a:extLst>
            </p:cNvPr>
            <p:cNvSpPr txBox="1"/>
            <p:nvPr/>
          </p:nvSpPr>
          <p:spPr>
            <a:xfrm>
              <a:off x="5580067" y="4183392"/>
              <a:ext cx="594296" cy="238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accent4"/>
                  </a:solidFill>
                </a:rPr>
                <a:t>Path </a:t>
              </a:r>
              <a:r>
                <a:rPr lang="en-US" sz="1400" dirty="0">
                  <a:solidFill>
                    <a:schemeClr val="accent4"/>
                  </a:solidFill>
                </a:rPr>
                <a:t>2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="" xmlns:a16="http://schemas.microsoft.com/office/drawing/2014/main" id="{B49C3A0F-7EB0-9143-9CFC-A962E625D36C}"/>
                </a:ext>
              </a:extLst>
            </p:cNvPr>
            <p:cNvSpPr txBox="1"/>
            <p:nvPr/>
          </p:nvSpPr>
          <p:spPr>
            <a:xfrm>
              <a:off x="5580067" y="4997012"/>
              <a:ext cx="594296" cy="238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1400" dirty="0" smtClean="0">
                  <a:solidFill>
                    <a:schemeClr val="accent4"/>
                  </a:solidFill>
                </a:rPr>
                <a:t>Path </a:t>
              </a:r>
              <a:r>
                <a:rPr lang="en-US" sz="1400" dirty="0">
                  <a:solidFill>
                    <a:schemeClr val="accent4"/>
                  </a:solidFill>
                </a:rPr>
                <a:t>3</a:t>
              </a:r>
            </a:p>
          </p:txBody>
        </p:sp>
        <p:cxnSp>
          <p:nvCxnSpPr>
            <p:cNvPr id="181" name="Elbow Connector 180">
              <a:extLst>
                <a:ext uri="{FF2B5EF4-FFF2-40B4-BE49-F238E27FC236}">
                  <a16:creationId xmlns="" xmlns:a16="http://schemas.microsoft.com/office/drawing/2014/main" id="{355311CD-1810-2346-A30C-2F61EBB4837C}"/>
                </a:ext>
              </a:extLst>
            </p:cNvPr>
            <p:cNvCxnSpPr>
              <a:stCxn id="173" idx="0"/>
            </p:cNvCxnSpPr>
            <p:nvPr/>
          </p:nvCxnSpPr>
          <p:spPr>
            <a:xfrm>
              <a:off x="6302584" y="3547433"/>
              <a:ext cx="704578" cy="616307"/>
            </a:xfrm>
            <a:prstGeom prst="bentConnector3">
              <a:avLst>
                <a:gd name="adj1" fmla="val 79455"/>
              </a:avLst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Elbow Connector 181">
              <a:extLst>
                <a:ext uri="{FF2B5EF4-FFF2-40B4-BE49-F238E27FC236}">
                  <a16:creationId xmlns="" xmlns:a16="http://schemas.microsoft.com/office/drawing/2014/main" id="{4E9D5C1C-F5C6-EA4D-8A3B-DD02FB8AE58B}"/>
                </a:ext>
              </a:extLst>
            </p:cNvPr>
            <p:cNvCxnSpPr>
              <a:stCxn id="174" idx="0"/>
            </p:cNvCxnSpPr>
            <p:nvPr/>
          </p:nvCxnSpPr>
          <p:spPr>
            <a:xfrm flipV="1">
              <a:off x="6302584" y="4531637"/>
              <a:ext cx="695144" cy="614735"/>
            </a:xfrm>
            <a:prstGeom prst="bentConnector3">
              <a:avLst>
                <a:gd name="adj1" fmla="val 79855"/>
              </a:avLst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Elbow Connector 182">
              <a:extLst>
                <a:ext uri="{FF2B5EF4-FFF2-40B4-BE49-F238E27FC236}">
                  <a16:creationId xmlns="" xmlns:a16="http://schemas.microsoft.com/office/drawing/2014/main" id="{AD4E058A-E36C-984F-BFDE-2C94BAC46494}"/>
                </a:ext>
              </a:extLst>
            </p:cNvPr>
            <p:cNvCxnSpPr>
              <a:stCxn id="172" idx="0"/>
              <a:endCxn id="84" idx="1"/>
            </p:cNvCxnSpPr>
            <p:nvPr/>
          </p:nvCxnSpPr>
          <p:spPr>
            <a:xfrm>
              <a:off x="6330811" y="4361053"/>
              <a:ext cx="666917" cy="446"/>
            </a:xfrm>
            <a:prstGeom prst="bentConnector3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88">
              <a:extLst>
                <a:ext uri="{FF2B5EF4-FFF2-40B4-BE49-F238E27FC236}">
                  <a16:creationId xmlns="" xmlns:a16="http://schemas.microsoft.com/office/drawing/2014/main" id="{D112CCD7-94F7-6E48-AB43-D73C45A3FBDA}"/>
                </a:ext>
              </a:extLst>
            </p:cNvPr>
            <p:cNvSpPr/>
            <p:nvPr/>
          </p:nvSpPr>
          <p:spPr>
            <a:xfrm>
              <a:off x="1783175" y="4454599"/>
              <a:ext cx="528263" cy="292432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 err="1"/>
                <a:t>pkt</a:t>
              </a:r>
              <a:endParaRPr lang="en-US" sz="1050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="" xmlns:a16="http://schemas.microsoft.com/office/drawing/2014/main" id="{077110E6-841E-EE49-BE13-267FAF2295DF}"/>
                </a:ext>
              </a:extLst>
            </p:cNvPr>
            <p:cNvSpPr/>
            <p:nvPr/>
          </p:nvSpPr>
          <p:spPr>
            <a:xfrm>
              <a:off x="879154" y="4092990"/>
              <a:ext cx="813620" cy="5424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Core </a:t>
              </a:r>
            </a:p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Network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="" xmlns:a16="http://schemas.microsoft.com/office/drawing/2014/main" id="{B844830B-1125-5249-858A-F18F411BCA2C}"/>
                </a:ext>
              </a:extLst>
            </p:cNvPr>
            <p:cNvSpPr/>
            <p:nvPr/>
          </p:nvSpPr>
          <p:spPr>
            <a:xfrm>
              <a:off x="2415991" y="4092989"/>
              <a:ext cx="542413" cy="5424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IAB Donor</a:t>
              </a: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="" xmlns:a16="http://schemas.microsoft.com/office/drawing/2014/main" id="{23A21D1B-D04C-9A4E-BB03-BF2B44DE84E2}"/>
                </a:ext>
              </a:extLst>
            </p:cNvPr>
            <p:cNvCxnSpPr>
              <a:stCxn id="90" idx="3"/>
              <a:endCxn id="91" idx="1"/>
            </p:cNvCxnSpPr>
            <p:nvPr/>
          </p:nvCxnSpPr>
          <p:spPr>
            <a:xfrm>
              <a:off x="1692774" y="4364196"/>
              <a:ext cx="723218" cy="0"/>
            </a:xfrm>
            <a:prstGeom prst="straightConnector1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="" xmlns:a16="http://schemas.microsoft.com/office/drawing/2014/main" id="{571A27EC-D196-9D49-B91A-0E4AAC36D230}"/>
                </a:ext>
              </a:extLst>
            </p:cNvPr>
            <p:cNvCxnSpPr>
              <a:stCxn id="91" idx="3"/>
              <a:endCxn id="82" idx="1"/>
            </p:cNvCxnSpPr>
            <p:nvPr/>
          </p:nvCxnSpPr>
          <p:spPr>
            <a:xfrm flipV="1">
              <a:off x="2958405" y="4361838"/>
              <a:ext cx="904021" cy="2359"/>
            </a:xfrm>
            <a:prstGeom prst="straightConnector1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93">
              <a:extLst>
                <a:ext uri="{FF2B5EF4-FFF2-40B4-BE49-F238E27FC236}">
                  <a16:creationId xmlns="" xmlns:a16="http://schemas.microsoft.com/office/drawing/2014/main" id="{283FA3FC-A31F-4148-90FF-B7C06B830615}"/>
                </a:ext>
              </a:extLst>
            </p:cNvPr>
            <p:cNvGrpSpPr/>
            <p:nvPr/>
          </p:nvGrpSpPr>
          <p:grpSpPr>
            <a:xfrm>
              <a:off x="3048806" y="4454599"/>
              <a:ext cx="723216" cy="271208"/>
              <a:chOff x="2132013" y="5867400"/>
              <a:chExt cx="609599" cy="228601"/>
            </a:xfrm>
          </p:grpSpPr>
          <p:sp>
            <p:nvSpPr>
              <p:cNvPr id="169" name="Rectangle 168">
                <a:extLst>
                  <a:ext uri="{FF2B5EF4-FFF2-40B4-BE49-F238E27FC236}">
                    <a16:creationId xmlns="" xmlns:a16="http://schemas.microsoft.com/office/drawing/2014/main" id="{CC1D516D-0A38-DB4D-8DE2-BD4A45622144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00FF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="" xmlns:a16="http://schemas.microsoft.com/office/drawing/2014/main" id="{F40C8E2D-001F-FC49-A148-AD02216052D4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00FF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="" xmlns:a16="http://schemas.microsoft.com/office/drawing/2014/main" id="{9450DE82-DFFF-ED46-BBA4-8BF4DC434474}"/>
                  </a:ext>
                </a:extLst>
              </p:cNvPr>
              <p:cNvSpPr/>
              <p:nvPr/>
            </p:nvSpPr>
            <p:spPr>
              <a:xfrm>
                <a:off x="2589212" y="5867400"/>
                <a:ext cx="152400" cy="228600"/>
              </a:xfrm>
              <a:prstGeom prst="rect">
                <a:avLst/>
              </a:prstGeom>
              <a:solidFill>
                <a:srgbClr val="00FFFF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="" xmlns:a16="http://schemas.microsoft.com/office/drawing/2014/main" id="{D4B6EAAB-FED6-774F-888E-799F624F992D}"/>
                </a:ext>
              </a:extLst>
            </p:cNvPr>
            <p:cNvGrpSpPr/>
            <p:nvPr/>
          </p:nvGrpSpPr>
          <p:grpSpPr>
            <a:xfrm>
              <a:off x="4676045" y="3640979"/>
              <a:ext cx="452010" cy="271208"/>
              <a:chOff x="2132013" y="5867400"/>
              <a:chExt cx="380999" cy="228601"/>
            </a:xfrm>
          </p:grpSpPr>
          <p:sp>
            <p:nvSpPr>
              <p:cNvPr id="167" name="Rectangle 166">
                <a:extLst>
                  <a:ext uri="{FF2B5EF4-FFF2-40B4-BE49-F238E27FC236}">
                    <a16:creationId xmlns="" xmlns:a16="http://schemas.microsoft.com/office/drawing/2014/main" id="{94684FA9-07B4-4A4D-A6C1-FDD4652DC7A4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="" xmlns:a16="http://schemas.microsoft.com/office/drawing/2014/main" id="{9FF9A56B-74A0-C74C-90D9-6B0988978098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32911C88-5F3B-FF41-9097-DCC69BF01AD3}"/>
                </a:ext>
              </a:extLst>
            </p:cNvPr>
            <p:cNvGrpSpPr/>
            <p:nvPr/>
          </p:nvGrpSpPr>
          <p:grpSpPr>
            <a:xfrm>
              <a:off x="4676045" y="5268218"/>
              <a:ext cx="452010" cy="271208"/>
              <a:chOff x="2132013" y="5867400"/>
              <a:chExt cx="380999" cy="228601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="" xmlns:a16="http://schemas.microsoft.com/office/drawing/2014/main" id="{49F5AE22-320F-5C4A-B00B-F2FE21033931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="" xmlns:a16="http://schemas.microsoft.com/office/drawing/2014/main" id="{5C41FF54-07C5-B94C-8694-8A2987622E8C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="" xmlns:a16="http://schemas.microsoft.com/office/drawing/2014/main" id="{3B13F5A3-61C8-564D-B9FE-FE9D74290E0D}"/>
                </a:ext>
              </a:extLst>
            </p:cNvPr>
            <p:cNvGrpSpPr/>
            <p:nvPr/>
          </p:nvGrpSpPr>
          <p:grpSpPr>
            <a:xfrm>
              <a:off x="4676047" y="4454597"/>
              <a:ext cx="452010" cy="271208"/>
              <a:chOff x="2132013" y="5867400"/>
              <a:chExt cx="380999" cy="228601"/>
            </a:xfrm>
          </p:grpSpPr>
          <p:sp>
            <p:nvSpPr>
              <p:cNvPr id="160" name="Rectangle 159">
                <a:extLst>
                  <a:ext uri="{FF2B5EF4-FFF2-40B4-BE49-F238E27FC236}">
                    <a16:creationId xmlns="" xmlns:a16="http://schemas.microsoft.com/office/drawing/2014/main" id="{7A60EB94-7D91-4044-A0AC-8FC0DE3B2EE2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="" xmlns:a16="http://schemas.microsoft.com/office/drawing/2014/main" id="{BA997534-A90F-1448-BBF9-4BED8ACBDE37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="" xmlns:a16="http://schemas.microsoft.com/office/drawing/2014/main" id="{853C15B4-FFD9-F143-B1A1-23AE83EF183B}"/>
                </a:ext>
              </a:extLst>
            </p:cNvPr>
            <p:cNvGrpSpPr/>
            <p:nvPr/>
          </p:nvGrpSpPr>
          <p:grpSpPr>
            <a:xfrm>
              <a:off x="6303285" y="3640979"/>
              <a:ext cx="452010" cy="271208"/>
              <a:chOff x="2132013" y="5867400"/>
              <a:chExt cx="380999" cy="228601"/>
            </a:xfrm>
          </p:grpSpPr>
          <p:sp>
            <p:nvSpPr>
              <p:cNvPr id="155" name="Rectangle 154">
                <a:extLst>
                  <a:ext uri="{FF2B5EF4-FFF2-40B4-BE49-F238E27FC236}">
                    <a16:creationId xmlns="" xmlns:a16="http://schemas.microsoft.com/office/drawing/2014/main" id="{B8CB6AFB-0897-1B4C-A3BA-5D73EC9ED60D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57" name="Rectangle 156">
                <a:extLst>
                  <a:ext uri="{FF2B5EF4-FFF2-40B4-BE49-F238E27FC236}">
                    <a16:creationId xmlns="" xmlns:a16="http://schemas.microsoft.com/office/drawing/2014/main" id="{04AEF7BA-3C73-594D-9B6E-6285D0A53585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chemeClr val="tx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="" xmlns:a16="http://schemas.microsoft.com/office/drawing/2014/main" id="{CD18A150-C52E-C240-9658-A5A8EA233DB9}"/>
                </a:ext>
              </a:extLst>
            </p:cNvPr>
            <p:cNvGrpSpPr/>
            <p:nvPr/>
          </p:nvGrpSpPr>
          <p:grpSpPr>
            <a:xfrm>
              <a:off x="6303285" y="5268218"/>
              <a:ext cx="452010" cy="271208"/>
              <a:chOff x="2132013" y="5867400"/>
              <a:chExt cx="380999" cy="228601"/>
            </a:xfrm>
          </p:grpSpPr>
          <p:sp>
            <p:nvSpPr>
              <p:cNvPr id="146" name="Rectangle 145">
                <a:extLst>
                  <a:ext uri="{FF2B5EF4-FFF2-40B4-BE49-F238E27FC236}">
                    <a16:creationId xmlns="" xmlns:a16="http://schemas.microsoft.com/office/drawing/2014/main" id="{F1644306-0CBB-DD4D-9C47-AED7FBE4DD38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chemeClr val="tx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="" xmlns:a16="http://schemas.microsoft.com/office/drawing/2014/main" id="{F964EF88-E7E1-4343-854D-8C5E19415260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="" xmlns:a16="http://schemas.microsoft.com/office/drawing/2014/main" id="{D534CF12-D6A9-A54D-A988-2F3C8F5CCCAC}"/>
                </a:ext>
              </a:extLst>
            </p:cNvPr>
            <p:cNvGrpSpPr/>
            <p:nvPr/>
          </p:nvGrpSpPr>
          <p:grpSpPr>
            <a:xfrm>
              <a:off x="6303285" y="4454599"/>
              <a:ext cx="452010" cy="271208"/>
              <a:chOff x="2132013" y="5867400"/>
              <a:chExt cx="380999" cy="228601"/>
            </a:xfrm>
          </p:grpSpPr>
          <p:sp>
            <p:nvSpPr>
              <p:cNvPr id="144" name="Rectangle 143">
                <a:extLst>
                  <a:ext uri="{FF2B5EF4-FFF2-40B4-BE49-F238E27FC236}">
                    <a16:creationId xmlns="" xmlns:a16="http://schemas.microsoft.com/office/drawing/2014/main" id="{7AF231CF-0F63-0C43-BBFC-EC1C200B8FD3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C0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45" name="Rectangle 144">
                <a:extLst>
                  <a:ext uri="{FF2B5EF4-FFF2-40B4-BE49-F238E27FC236}">
                    <a16:creationId xmlns="" xmlns:a16="http://schemas.microsoft.com/office/drawing/2014/main" id="{AD872545-1617-3F4B-9060-03C2766B42C3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chemeClr val="tx2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sp>
          <p:nvSpPr>
            <p:cNvPr id="122" name="Rectangle 121">
              <a:extLst>
                <a:ext uri="{FF2B5EF4-FFF2-40B4-BE49-F238E27FC236}">
                  <a16:creationId xmlns="" xmlns:a16="http://schemas.microsoft.com/office/drawing/2014/main" id="{B887EF10-9198-6948-B221-62D47AB0ABA4}"/>
                </a:ext>
              </a:extLst>
            </p:cNvPr>
            <p:cNvSpPr/>
            <p:nvPr/>
          </p:nvSpPr>
          <p:spPr>
            <a:xfrm>
              <a:off x="9919373" y="4092990"/>
              <a:ext cx="813620" cy="5424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Access UE</a:t>
              </a: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="" xmlns:a16="http://schemas.microsoft.com/office/drawing/2014/main" id="{9E22CF3B-3D3F-2B43-BF70-E42CAC53A978}"/>
                </a:ext>
              </a:extLst>
            </p:cNvPr>
            <p:cNvGrpSpPr/>
            <p:nvPr/>
          </p:nvGrpSpPr>
          <p:grpSpPr>
            <a:xfrm>
              <a:off x="7840122" y="4454599"/>
              <a:ext cx="723216" cy="271208"/>
              <a:chOff x="2132013" y="5867400"/>
              <a:chExt cx="609599" cy="228601"/>
            </a:xfrm>
          </p:grpSpPr>
          <p:sp>
            <p:nvSpPr>
              <p:cNvPr id="141" name="Rectangle 140">
                <a:extLst>
                  <a:ext uri="{FF2B5EF4-FFF2-40B4-BE49-F238E27FC236}">
                    <a16:creationId xmlns="" xmlns:a16="http://schemas.microsoft.com/office/drawing/2014/main" id="{956F18A6-38EF-C24E-83E6-F6F2A77E1155}"/>
                  </a:ext>
                </a:extLst>
              </p:cNvPr>
              <p:cNvSpPr/>
              <p:nvPr/>
            </p:nvSpPr>
            <p:spPr>
              <a:xfrm>
                <a:off x="2132013" y="5867401"/>
                <a:ext cx="152400" cy="228600"/>
              </a:xfrm>
              <a:prstGeom prst="rect">
                <a:avLst/>
              </a:prstGeom>
              <a:solidFill>
                <a:srgbClr val="FF00FF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="" xmlns:a16="http://schemas.microsoft.com/office/drawing/2014/main" id="{F0B47C9F-B796-B34B-8957-7D11599AE4B8}"/>
                  </a:ext>
                </a:extLst>
              </p:cNvPr>
              <p:cNvSpPr/>
              <p:nvPr/>
            </p:nvSpPr>
            <p:spPr>
              <a:xfrm>
                <a:off x="2360612" y="5867400"/>
                <a:ext cx="152400" cy="228600"/>
              </a:xfrm>
              <a:prstGeom prst="rect">
                <a:avLst/>
              </a:prstGeom>
              <a:solidFill>
                <a:srgbClr val="00FF00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="" xmlns:a16="http://schemas.microsoft.com/office/drawing/2014/main" id="{251636D8-61E7-8942-9A56-1FAF4A5C594F}"/>
                  </a:ext>
                </a:extLst>
              </p:cNvPr>
              <p:cNvSpPr/>
              <p:nvPr/>
            </p:nvSpPr>
            <p:spPr>
              <a:xfrm>
                <a:off x="2589212" y="5867400"/>
                <a:ext cx="152400" cy="228600"/>
              </a:xfrm>
              <a:prstGeom prst="rect">
                <a:avLst/>
              </a:prstGeom>
              <a:solidFill>
                <a:srgbClr val="00FFFF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50" dirty="0"/>
              </a:p>
            </p:txBody>
          </p:sp>
        </p:grpSp>
        <p:sp>
          <p:nvSpPr>
            <p:cNvPr id="124" name="Rectangle 123">
              <a:extLst>
                <a:ext uri="{FF2B5EF4-FFF2-40B4-BE49-F238E27FC236}">
                  <a16:creationId xmlns="" xmlns:a16="http://schemas.microsoft.com/office/drawing/2014/main" id="{F558794D-5003-AF4C-AC26-C299EF8BE92A}"/>
                </a:ext>
              </a:extLst>
            </p:cNvPr>
            <p:cNvSpPr/>
            <p:nvPr/>
          </p:nvSpPr>
          <p:spPr>
            <a:xfrm>
              <a:off x="8653742" y="4092990"/>
              <a:ext cx="542413" cy="5424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44E8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Access </a:t>
              </a:r>
            </a:p>
            <a:p>
              <a:pPr algn="ctr"/>
              <a:r>
                <a:rPr lang="en-US" sz="1050" dirty="0">
                  <a:solidFill>
                    <a:srgbClr val="009FDB"/>
                  </a:solidFill>
                </a:rPr>
                <a:t>IAB</a:t>
              </a:r>
            </a:p>
          </p:txBody>
        </p:sp>
        <p:cxnSp>
          <p:nvCxnSpPr>
            <p:cNvPr id="125" name="Straight Arrow Connector 124">
              <a:extLst>
                <a:ext uri="{FF2B5EF4-FFF2-40B4-BE49-F238E27FC236}">
                  <a16:creationId xmlns="" xmlns:a16="http://schemas.microsoft.com/office/drawing/2014/main" id="{4D7F4C17-EF12-6B44-9AAC-5F85278FB899}"/>
                </a:ext>
              </a:extLst>
            </p:cNvPr>
            <p:cNvCxnSpPr>
              <a:stCxn id="84" idx="3"/>
              <a:endCxn id="124" idx="1"/>
            </p:cNvCxnSpPr>
            <p:nvPr/>
          </p:nvCxnSpPr>
          <p:spPr>
            <a:xfrm>
              <a:off x="7751604" y="4361499"/>
              <a:ext cx="902138" cy="2699"/>
            </a:xfrm>
            <a:prstGeom prst="straightConnector1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Arrow Connector 125">
              <a:extLst>
                <a:ext uri="{FF2B5EF4-FFF2-40B4-BE49-F238E27FC236}">
                  <a16:creationId xmlns="" xmlns:a16="http://schemas.microsoft.com/office/drawing/2014/main" id="{FDE81423-8B0E-CC4A-92CD-C7AC330F8A95}"/>
                </a:ext>
              </a:extLst>
            </p:cNvPr>
            <p:cNvCxnSpPr>
              <a:stCxn id="124" idx="3"/>
              <a:endCxn id="122" idx="1"/>
            </p:cNvCxnSpPr>
            <p:nvPr/>
          </p:nvCxnSpPr>
          <p:spPr>
            <a:xfrm flipV="1">
              <a:off x="9196156" y="4364196"/>
              <a:ext cx="723218" cy="1"/>
            </a:xfrm>
            <a:prstGeom prst="straightConnector1">
              <a:avLst/>
            </a:prstGeom>
            <a:ln w="6350" cmpd="sng">
              <a:solidFill>
                <a:srgbClr val="044E8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 138">
              <a:extLst>
                <a:ext uri="{FF2B5EF4-FFF2-40B4-BE49-F238E27FC236}">
                  <a16:creationId xmlns="" xmlns:a16="http://schemas.microsoft.com/office/drawing/2014/main" id="{20250615-7FF8-2C42-82F6-7FA56C5F217B}"/>
                </a:ext>
              </a:extLst>
            </p:cNvPr>
            <p:cNvSpPr/>
            <p:nvPr/>
          </p:nvSpPr>
          <p:spPr>
            <a:xfrm>
              <a:off x="9286558" y="4454599"/>
              <a:ext cx="528263" cy="292432"/>
            </a:xfrm>
            <a:prstGeom prst="rect">
              <a:avLst/>
            </a:prstGeom>
            <a:solidFill>
              <a:srgbClr val="C00000"/>
            </a:solidFill>
            <a:ln w="285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50" dirty="0" err="1"/>
                <a:t>pkt</a:t>
              </a:r>
              <a:endParaRPr lang="en-US" sz="1050" dirty="0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="" xmlns:a16="http://schemas.microsoft.com/office/drawing/2014/main" id="{B3DB3AC6-9DA0-CD46-815B-39F9630C28A7}"/>
                </a:ext>
              </a:extLst>
            </p:cNvPr>
            <p:cNvSpPr txBox="1"/>
            <p:nvPr/>
          </p:nvSpPr>
          <p:spPr>
            <a:xfrm>
              <a:off x="7857416" y="4868876"/>
              <a:ext cx="1649563" cy="7192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100" b="1" dirty="0">
                  <a:solidFill>
                    <a:srgbClr val="FF0000"/>
                  </a:solidFill>
                </a:rPr>
                <a:t>Any combination of 3 segments from any </a:t>
              </a:r>
              <a:r>
                <a:rPr lang="en-US" sz="1100" b="1" dirty="0" smtClean="0">
                  <a:solidFill>
                    <a:srgbClr val="FF0000"/>
                  </a:solidFill>
                </a:rPr>
                <a:t>path </a:t>
              </a:r>
              <a:r>
                <a:rPr lang="en-US" sz="1100" b="1" dirty="0">
                  <a:solidFill>
                    <a:srgbClr val="FF0000"/>
                  </a:solidFill>
                </a:rPr>
                <a:t>is enough to decode</a:t>
              </a:r>
            </a:p>
          </p:txBody>
        </p:sp>
        <p:pic>
          <p:nvPicPr>
            <p:cNvPr id="80" name="Picture 79">
              <a:extLst>
                <a:ext uri="{FF2B5EF4-FFF2-40B4-BE49-F238E27FC236}">
                  <a16:creationId xmlns="" xmlns:a16="http://schemas.microsoft.com/office/drawing/2014/main" id="{CF2CB199-3F18-0042-A34F-79308054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3010" y="4156664"/>
              <a:ext cx="658216" cy="424806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="" xmlns:a16="http://schemas.microsoft.com/office/drawing/2014/main" id="{B289B38C-E982-D046-B7EC-47476CF23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4748" y="3905578"/>
              <a:ext cx="679196" cy="960604"/>
            </a:xfrm>
            <a:prstGeom prst="rect">
              <a:avLst/>
            </a:prstGeom>
          </p:spPr>
        </p:pic>
      </p:grpSp>
      <p:pic>
        <p:nvPicPr>
          <p:cNvPr id="184" name="Picture 1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136" y="1291478"/>
            <a:ext cx="4115156" cy="24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8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9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IAB Enhancements -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88897" y="1225525"/>
            <a:ext cx="10758839" cy="4812167"/>
          </a:xfrm>
        </p:spPr>
        <p:txBody>
          <a:bodyPr/>
          <a:lstStyle/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b="1" dirty="0"/>
              <a:t>IAB is an important feature developed in </a:t>
            </a:r>
            <a:r>
              <a:rPr lang="en-US" sz="2000" b="1" dirty="0" smtClean="0"/>
              <a:t>Rel-16 with many practical deployment benefits. </a:t>
            </a:r>
            <a:r>
              <a:rPr lang="en-US" sz="2000" b="1" dirty="0"/>
              <a:t>Due </a:t>
            </a:r>
            <a:r>
              <a:rPr lang="en-US" sz="2000" b="1" dirty="0" smtClean="0"/>
              <a:t>to the tight timeline to complete the first version of IAB in Rel-16, certain proposed features will be pushed out to the next release. Such enhancements need to be considered in Rel-17.</a:t>
            </a:r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b="1" dirty="0" smtClean="0"/>
              <a:t>Furthermore, additional use cases and enhancements need to be developed in Rel-17 to continue benefits offered by this useful feature.  </a:t>
            </a:r>
            <a:r>
              <a:rPr lang="en-US" sz="2000" dirty="0" smtClean="0"/>
              <a:t> </a:t>
            </a:r>
          </a:p>
          <a:p>
            <a:pPr marL="571500" lvl="2" indent="-342900">
              <a:spcAft>
                <a:spcPts val="0"/>
              </a:spcAft>
              <a:buClr>
                <a:srgbClr val="0C2577"/>
              </a:buClr>
            </a:pPr>
            <a:r>
              <a:rPr lang="en-US" sz="2000" b="1" dirty="0" smtClean="0"/>
              <a:t>Consequently, the following proposal is offered for consideration:</a:t>
            </a:r>
          </a:p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endParaRPr lang="en-US" sz="2000" b="1" dirty="0"/>
          </a:p>
          <a:p>
            <a:pPr lvl="2" indent="0">
              <a:spcAft>
                <a:spcPts val="0"/>
              </a:spcAft>
              <a:buClr>
                <a:srgbClr val="0C2577"/>
              </a:buClr>
              <a:buNone/>
            </a:pPr>
            <a:r>
              <a:rPr lang="en-US" sz="2000" b="1" dirty="0" smtClean="0"/>
              <a:t>Proposal 1: Rel-17 should support IAB enhancements to develop further use cases, topology enhancements, user plane enhancements, and PHY enhancements as described in this contribution.</a:t>
            </a:r>
            <a:endParaRPr lang="en-US" sz="2000" b="1" dirty="0"/>
          </a:p>
          <a:p>
            <a:pPr lvl="2" indent="0">
              <a:buClr>
                <a:srgbClr val="0C2577"/>
              </a:buClr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949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49797</TotalTime>
  <Words>929</Words>
  <Application>Microsoft Office PowerPoint</Application>
  <PresentationFormat>Custom</PresentationFormat>
  <Paragraphs>119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ATT Aleck Sans</vt:lpstr>
      <vt:lpstr>Calibri</vt:lpstr>
      <vt:lpstr>Lucida Grande</vt:lpstr>
      <vt:lpstr>Wingdings</vt:lpstr>
      <vt:lpstr>att_int_wde_globe_att</vt:lpstr>
      <vt:lpstr>3GPP TSG RAN Plenary Meeting #84            RP-192109 Newport Beach, USA: June 3-6, 2019  Agenda item: 8.1.10 Source:  AT&amp;T  Title:  IAB Enhancements for Rel 17 Document for: Discussion/Decision </vt:lpstr>
      <vt:lpstr>IAB Enhancements - Overview</vt:lpstr>
      <vt:lpstr>Mobile IAB</vt:lpstr>
      <vt:lpstr>Multi-Panel Tx/Rx (MPTR) for IAB</vt:lpstr>
      <vt:lpstr>Multi-hop Scheduling Enhancement</vt:lpstr>
      <vt:lpstr>IAB Power Control </vt:lpstr>
      <vt:lpstr>IAB-U – IAB in Unlicensed Spectrum</vt:lpstr>
      <vt:lpstr>Network Fountain Coding for IAB</vt:lpstr>
      <vt:lpstr>IAB Enhancements - Summary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Wireless Technologies</dc:title>
  <dc:subject/>
  <dc:creator>Ghosh, Arunabha</dc:creator>
  <cp:keywords/>
  <dc:description/>
  <cp:lastModifiedBy>Majmundar, Milap</cp:lastModifiedBy>
  <cp:revision>500</cp:revision>
  <cp:lastPrinted>2019-05-22T13:53:28Z</cp:lastPrinted>
  <dcterms:created xsi:type="dcterms:W3CDTF">2017-10-03T19:56:26Z</dcterms:created>
  <dcterms:modified xsi:type="dcterms:W3CDTF">2019-09-09T15:52:21Z</dcterms:modified>
  <cp:category/>
</cp:coreProperties>
</file>