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8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04" r:id="rId9"/>
  </p:sldMasterIdLst>
  <p:notesMasterIdLst>
    <p:notesMasterId r:id="rId16"/>
  </p:notesMasterIdLst>
  <p:sldIdLst>
    <p:sldId id="403" r:id="rId10"/>
    <p:sldId id="467" r:id="rId11"/>
    <p:sldId id="469" r:id="rId12"/>
    <p:sldId id="470" r:id="rId13"/>
    <p:sldId id="464" r:id="rId14"/>
    <p:sldId id="402" r:id="rId15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66"/>
    <a:srgbClr val="FF9966"/>
    <a:srgbClr val="99FF99"/>
    <a:srgbClr val="66FF66"/>
    <a:srgbClr val="FF6600"/>
    <a:srgbClr val="66FF99"/>
    <a:srgbClr val="008FD4"/>
    <a:srgbClr val="FF9999"/>
    <a:srgbClr val="B2C1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0353" autoAdjust="0"/>
  </p:normalViewPr>
  <p:slideViewPr>
    <p:cSldViewPr snapToGrid="0" snapToObjects="1">
      <p:cViewPr varScale="1">
        <p:scale>
          <a:sx n="93" d="100"/>
          <a:sy n="93" d="100"/>
        </p:scale>
        <p:origin x="152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34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67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954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744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05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83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96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8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pitchFamily="3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6" name="矩形 5"/>
          <p:cNvSpPr/>
          <p:nvPr userDrawn="1"/>
        </p:nvSpPr>
        <p:spPr>
          <a:xfrm>
            <a:off x="7010399" y="97499"/>
            <a:ext cx="21284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/>
              </a:rPr>
              <a:t>&gt; ZTE Confidential &amp; Proprietary</a:t>
            </a:r>
            <a:endParaRPr lang="zh-CN" altLang="en-US" sz="1000" dirty="0">
              <a:solidFill>
                <a:srgbClr val="FF0000"/>
              </a:solidFill>
              <a:latin typeface="Arial" panose="020B0604020202020204"/>
              <a:ea typeface="微软雅黑" panose="020B0503020204020204" pitchFamily="34" charset="-122"/>
              <a:cs typeface="Arial" panose="020B0604020202020204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-1334749" y="2711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5"/>
          <p:cNvGrpSpPr/>
          <p:nvPr userDrawn="1"/>
        </p:nvGrpSpPr>
        <p:grpSpPr>
          <a:xfrm>
            <a:off x="9152238" y="2879749"/>
            <a:ext cx="1360488" cy="2052692"/>
            <a:chOff x="9152238" y="3839666"/>
            <a:chExt cx="1360488" cy="2736922"/>
          </a:xfrm>
        </p:grpSpPr>
        <p:grpSp>
          <p:nvGrpSpPr>
            <p:cNvPr id="5" name="组 19"/>
            <p:cNvGrpSpPr/>
            <p:nvPr userDrawn="1"/>
          </p:nvGrpSpPr>
          <p:grpSpPr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7" name="组 20"/>
              <p:cNvGrpSpPr/>
              <p:nvPr userDrawn="1"/>
            </p:nvGrpSpPr>
            <p:grpSpPr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43" name="矩形 42"/>
                <p:cNvSpPr/>
                <p:nvPr userDrawn="1"/>
              </p:nvSpPr>
              <p:spPr>
                <a:xfrm>
                  <a:off x="9286278" y="1725515"/>
                  <a:ext cx="254390" cy="254390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文本框 43"/>
                <p:cNvSpPr txBox="1"/>
                <p:nvPr userDrawn="1"/>
              </p:nvSpPr>
              <p:spPr>
                <a:xfrm>
                  <a:off x="9503622" y="1756626"/>
                  <a:ext cx="577801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G91, B170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8" name="组 21"/>
              <p:cNvGrpSpPr/>
              <p:nvPr userDrawn="1"/>
            </p:nvGrpSpPr>
            <p:grpSpPr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41" name="矩形 40"/>
                <p:cNvSpPr/>
                <p:nvPr userDrawn="1"/>
              </p:nvSpPr>
              <p:spPr>
                <a:xfrm>
                  <a:off x="9286278" y="2062596"/>
                  <a:ext cx="254390" cy="254390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 userDrawn="1"/>
              </p:nvSpPr>
              <p:spPr>
                <a:xfrm>
                  <a:off x="9503622" y="209370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G137, B207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grpSp>
            <p:nvGrpSpPr>
              <p:cNvPr id="10" name="组 22"/>
              <p:cNvGrpSpPr/>
              <p:nvPr userDrawn="1"/>
            </p:nvGrpSpPr>
            <p:grpSpPr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39" name="矩形 38"/>
                <p:cNvSpPr/>
                <p:nvPr userDrawn="1"/>
              </p:nvSpPr>
              <p:spPr>
                <a:xfrm>
                  <a:off x="9286278" y="2411716"/>
                  <a:ext cx="254390" cy="254390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endParaRPr kumimoji="1"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 userDrawn="1"/>
              </p:nvSpPr>
              <p:spPr>
                <a:xfrm>
                  <a:off x="9503622" y="2442827"/>
                  <a:ext cx="717814" cy="2667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</a:pPr>
                  <a:r>
                    <a:rPr kumimoji="1" lang="en-US" altLang="zh-CN" sz="700" i="1" dirty="0">
                      <a:solidFill>
                        <a:prstClr val="white"/>
                      </a:solidFill>
                      <a:latin typeface="Times"/>
                      <a:ea typeface="宋体" panose="02010600030101010101" pitchFamily="2" charset="-122"/>
                      <a:cs typeface="Times"/>
                    </a:rPr>
                    <a:t>G174, B239</a:t>
                  </a:r>
                  <a:endParaRPr kumimoji="1" lang="zh-CN" altLang="en-US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endParaRPr>
                </a:p>
              </p:txBody>
            </p:sp>
          </p:grpSp>
          <p:sp>
            <p:nvSpPr>
              <p:cNvPr id="24" name="矩形 23"/>
              <p:cNvSpPr/>
              <p:nvPr userDrawn="1"/>
            </p:nvSpPr>
            <p:spPr>
              <a:xfrm>
                <a:off x="9286278" y="2772874"/>
                <a:ext cx="254390" cy="254390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endParaRPr kumimoji="1"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 userDrawn="1"/>
            </p:nvSpPr>
            <p:spPr>
              <a:xfrm>
                <a:off x="9503622" y="2803984"/>
                <a:ext cx="717814" cy="266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Times"/>
                    <a:ea typeface="宋体" panose="02010600030101010101" pitchFamily="2" charset="-122"/>
                    <a:cs typeface="Times"/>
                  </a:rPr>
                  <a:t>G171, B189</a:t>
                </a:r>
                <a:endParaRPr kumimoji="1" lang="zh-CN" altLang="en-US" sz="700" i="1" dirty="0">
                  <a:solidFill>
                    <a:prstClr val="white"/>
                  </a:solidFill>
                  <a:latin typeface="Times"/>
                  <a:ea typeface="宋体" panose="02010600030101010101" pitchFamily="2" charset="-122"/>
                  <a:cs typeface="Times"/>
                </a:endParaRPr>
              </a:p>
            </p:txBody>
          </p:sp>
        </p:grpSp>
        <p:sp>
          <p:nvSpPr>
            <p:cNvPr id="45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416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 anchor="t" anchorCtr="0">
              <a:noAutofit/>
            </a:bodyPr>
            <a:lstStyle/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标题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30-32pt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主题蓝色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正文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(1-5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级</a:t>
              </a:r>
              <a:r>
                <a:rPr lang="en-US"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)</a:t>
              </a:r>
              <a:r>
                <a:rPr altLang="zh-CN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字体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微软雅黑</a:t>
              </a:r>
              <a:endParaRPr lang="en-US" altLang="zh-CN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字号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28-12</a:t>
              </a:r>
              <a:r>
                <a:rPr altLang="ja-JP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pt</a:t>
              </a:r>
            </a:p>
            <a:p>
              <a:pPr defTabSz="935355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颜色</a:t>
              </a:r>
              <a:r>
                <a:rPr 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:  </a:t>
              </a:r>
              <a:r>
                <a:rPr lang="zh-CN" altLang="en-US" sz="700" noProof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 Bold"/>
                </a:rPr>
                <a:t>黑色</a:t>
              </a:r>
              <a:endParaRPr altLang="ja-JP" sz="700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Bold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34005" y="4958158"/>
            <a:ext cx="504000" cy="12728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7570946" y="4951882"/>
            <a:ext cx="14911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4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1205230" y="1844952"/>
            <a:ext cx="6400800" cy="735012"/>
          </a:xfrm>
        </p:spPr>
        <p:txBody>
          <a:bodyPr anchor="ctr" anchorCtr="0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Discussion on Rel-17 Timeline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120" y="121920"/>
            <a:ext cx="4354576" cy="68199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3GPP TSG RAN Meeting #85</a:t>
            </a:r>
          </a:p>
          <a:p>
            <a:r>
              <a:rPr kumimoji="1" lang="en-US" altLang="zh-CN" dirty="0" smtClean="0">
                <a:solidFill>
                  <a:schemeClr val="bg1"/>
                </a:solidFill>
              </a:rPr>
              <a:t>Newport Beach, USA, September 16-20, 2019</a:t>
            </a:r>
          </a:p>
          <a:p>
            <a:r>
              <a:rPr lang="en-GB" altLang="zh-CN" dirty="0">
                <a:solidFill>
                  <a:schemeClr val="bg1"/>
                </a:solidFill>
              </a:rPr>
              <a:t>Source: 	</a:t>
            </a:r>
            <a:r>
              <a:rPr lang="en-GB" altLang="zh-CN" dirty="0" smtClean="0">
                <a:solidFill>
                  <a:schemeClr val="bg1"/>
                </a:solidFill>
              </a:rPr>
              <a:t>ZTE, Sanechips</a:t>
            </a:r>
          </a:p>
          <a:p>
            <a:r>
              <a:rPr lang="en-GB" altLang="zh-CN" dirty="0" smtClean="0">
                <a:solidFill>
                  <a:schemeClr val="bg1"/>
                </a:solidFill>
              </a:rPr>
              <a:t>Agenda:   8</a:t>
            </a:r>
          </a:p>
          <a:p>
            <a:endParaRPr lang="en-GB" altLang="zh-CN" dirty="0" smtClean="0">
              <a:solidFill>
                <a:schemeClr val="bg1"/>
              </a:solidFill>
            </a:endParaRPr>
          </a:p>
          <a:p>
            <a:endParaRPr lang="zh-CN" altLang="zh-CN" dirty="0"/>
          </a:p>
          <a:p>
            <a:endParaRPr kumimoji="1" lang="en-US" altLang="zh-CN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7459726" y="121920"/>
            <a:ext cx="1490472" cy="3562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kumimoji="1" lang="en-US" altLang="zh-CN" sz="2400" dirty="0" smtClean="0">
                <a:solidFill>
                  <a:schemeClr val="bg1"/>
                </a:solidFill>
              </a:rPr>
              <a:t>RP-192015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5915" y="824865"/>
            <a:ext cx="8514080" cy="379222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In RAN#83, Rel-17 schedule has been discussed. The following conclusion has been reached.</a:t>
            </a:r>
            <a:endParaRPr lang="en-US" altLang="zh-CN" sz="1600" noProof="1">
              <a:solidFill>
                <a:schemeClr val="tx1"/>
              </a:solidFill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zh-CN" sz="1600" b="1" u="sng" noProof="1" smtClean="0">
                <a:solidFill>
                  <a:schemeClr val="tx1"/>
                </a:solidFill>
              </a:rPr>
              <a:t>Conclusion:</a:t>
            </a:r>
            <a:r>
              <a:rPr lang="en-US" altLang="zh-CN" sz="1600" b="1" noProof="1" smtClean="0">
                <a:solidFill>
                  <a:schemeClr val="tx1"/>
                </a:solidFill>
              </a:rPr>
              <a:t> </a:t>
            </a:r>
            <a:r>
              <a:rPr lang="en-GB" altLang="zh-CN" sz="1600" dirty="0">
                <a:solidFill>
                  <a:schemeClr val="tx1"/>
                </a:solidFill>
              </a:rPr>
              <a:t>endorsed to have a 15 months/5 quarter REL-17; </a:t>
            </a:r>
            <a:endParaRPr lang="zh-CN" altLang="zh-CN" sz="1600" dirty="0">
              <a:solidFill>
                <a:schemeClr val="tx1"/>
              </a:solidFill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altLang="zh-CN" sz="1600" dirty="0">
                <a:solidFill>
                  <a:schemeClr val="tx1"/>
                </a:solidFill>
              </a:rPr>
              <a:t>in Sep.19 we will check whether this is possible; by Dec.19 the REL-17 schedule will be fixed</a:t>
            </a:r>
            <a:endParaRPr lang="en-US" altLang="zh-CN" sz="1600" noProof="1" smtClean="0">
              <a:solidFill>
                <a:schemeClr val="tx1"/>
              </a:solidFill>
            </a:endParaRPr>
          </a:p>
          <a:p>
            <a:pPr lvl="1" indent="0">
              <a:buNone/>
            </a:pPr>
            <a:endParaRPr lang="en-US" altLang="zh-CN" sz="120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In RAN#84, the following document was endorsed.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tx1"/>
                </a:solidFill>
              </a:rPr>
              <a:t>RP-191551 Consolidation </a:t>
            </a:r>
            <a:r>
              <a:rPr lang="en-US" altLang="zh-CN" sz="1600" dirty="0">
                <a:solidFill>
                  <a:schemeClr val="tx1"/>
                </a:solidFill>
              </a:rPr>
              <a:t>of Rel-17 proposals into Work Areas</a:t>
            </a:r>
            <a:endParaRPr lang="en-US" altLang="zh-CN" sz="1200" noProof="1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noProof="1" smtClean="0">
                <a:solidFill>
                  <a:schemeClr val="tx1"/>
                </a:solidFill>
              </a:rPr>
              <a:t>In RP-191551, 16 work areas have been identified for email discussion.  Meanwhile, email discussion on additional topics can be</a:t>
            </a:r>
            <a:r>
              <a:rPr lang="en-US" altLang="en-US" sz="1600" dirty="0">
                <a:solidFill>
                  <a:schemeClr val="tx1"/>
                </a:solidFill>
              </a:rPr>
              <a:t> pursued by </a:t>
            </a:r>
            <a:r>
              <a:rPr lang="en-US" altLang="en-US" sz="1600" dirty="0" smtClean="0">
                <a:solidFill>
                  <a:schemeClr val="tx1"/>
                </a:solidFill>
              </a:rPr>
              <a:t>respective proponents.</a:t>
            </a:r>
            <a:endParaRPr kumimoji="1" lang="en-US" altLang="zh-CN" sz="1200" dirty="0" smtClean="0">
              <a:solidFill>
                <a:schemeClr val="tx1"/>
              </a:solidFill>
              <a:cs typeface="+mn-lt"/>
              <a:sym typeface="+mn-ea"/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endParaRPr lang="en-US" altLang="zh-CN" sz="1600" noProof="1">
              <a:solidFill>
                <a:schemeClr val="tx1"/>
              </a:solidFill>
              <a:latin typeface="+mn-lt"/>
              <a:cs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4960" y="289560"/>
            <a:ext cx="8513445" cy="535305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Background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11940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2"/>
          </p:nvPr>
        </p:nvSpPr>
        <p:spPr>
          <a:xfrm>
            <a:off x="335915" y="831850"/>
            <a:ext cx="4490467" cy="4163060"/>
          </a:xfrm>
        </p:spPr>
        <p:txBody>
          <a:bodyPr>
            <a:normAutofit fontScale="87500" lnSpcReduction="10000"/>
          </a:bodyPr>
          <a:lstStyle/>
          <a:p>
            <a:pPr marL="201295" indent="-201295">
              <a:lnSpc>
                <a:spcPct val="16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600" kern="0" dirty="0" smtClean="0">
                <a:solidFill>
                  <a:schemeClr val="tx1"/>
                </a:solidFill>
                <a:ea typeface="+mn-ea"/>
              </a:rPr>
              <a:t>16 agreed </a:t>
            </a:r>
            <a:r>
              <a:rPr lang="en-US" altLang="zh-CN" sz="1600" kern="0" dirty="0">
                <a:solidFill>
                  <a:schemeClr val="tx1"/>
                </a:solidFill>
                <a:ea typeface="+mn-ea"/>
              </a:rPr>
              <a:t>work areas for email discussion: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NR_Light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] 			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lang="en-US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Small_data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] 	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Sidelink_enh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] 			</a:t>
            </a:r>
            <a:endParaRPr lang="en-US" alt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[NR_above_52.6 GHz] 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		</a:t>
            </a: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Multi_SIM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 		</a:t>
            </a: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NR_multicast_broadcast</a:t>
            </a:r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 		</a:t>
            </a:r>
          </a:p>
          <a:p>
            <a:pPr lvl="1"/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Coverage_enh</a:t>
            </a:r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 		</a:t>
            </a:r>
            <a:endParaRPr kumimoji="0" lang="en-US" altLang="en-US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/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IIoT_URLLC_enh</a:t>
            </a:r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 		</a:t>
            </a:r>
            <a:endParaRPr kumimoji="0" lang="en-US" kern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MIMO_enh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 		</a:t>
            </a: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Non_Terrestrial_Networks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NB_IoT_eMTC_enh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IAB_enh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  <a:endParaRPr kumimoji="0" lang="en-US" kern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lvl="1"/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Unlicensed_enh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  <a:endParaRPr kumimoji="0" lang="en-US" kern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lvl="1"/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Powersaving_enh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  <a:endParaRPr kumimoji="0" lang="en-US" kern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lvl="1"/>
            <a:r>
              <a:rPr kumimoji="0" lang="en-US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RAN_datacollection_enh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</a:p>
          <a:p>
            <a:pPr lvl="1"/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[</a:t>
            </a:r>
            <a:r>
              <a:rPr kumimoji="0" lang="en-US" kern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Positioning_enh</a:t>
            </a:r>
            <a:r>
              <a:rPr kumimoji="0" 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]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420719"/>
          </a:xfrm>
        </p:spPr>
        <p:txBody>
          <a:bodyPr/>
          <a:lstStyle/>
          <a:p>
            <a:r>
              <a:rPr lang="en-US" altLang="zh-CN" dirty="0" smtClean="0"/>
              <a:t>Rel-17 Potential Work Areas</a:t>
            </a:r>
            <a:endParaRPr lang="en-US" altLang="zh-CN" dirty="0"/>
          </a:p>
        </p:txBody>
      </p:sp>
      <p:sp>
        <p:nvSpPr>
          <p:cNvPr id="4" name="内容占位符 4"/>
          <p:cNvSpPr txBox="1">
            <a:spLocks/>
          </p:cNvSpPr>
          <p:nvPr/>
        </p:nvSpPr>
        <p:spPr bwMode="auto">
          <a:xfrm>
            <a:off x="4148459" y="759443"/>
            <a:ext cx="4490467" cy="3830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rmAutofit fontScale="95000"/>
          </a:bodyPr>
          <a:lstStyle>
            <a:lvl1pPr marL="201295" indent="-20129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02590" indent="-20129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602615" indent="-200025" algn="l" defTabSz="4572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sz="1500" kern="0" dirty="0" smtClean="0">
                <a:solidFill>
                  <a:schemeClr val="tx1"/>
                </a:solidFill>
              </a:rPr>
              <a:t>9 additional topics</a:t>
            </a:r>
            <a:r>
              <a:rPr lang="en-US" altLang="zh-CN" kern="0" dirty="0" smtClean="0">
                <a:solidFill>
                  <a:schemeClr val="tx1"/>
                </a:solidFill>
              </a:rPr>
              <a:t>: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</a:t>
            </a: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UAV] Rel-17 UAV </a:t>
            </a: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proposal 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</a:t>
            </a: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Slicing] Rel-17 RAN Slicing proposals   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[Rel-17 items] XR &amp; 5G  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[MR-DC] Rel-17 MR-DC enhancements proposals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[Rel-17 items] flexible U/D resource utilization   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[DSS] Rel-17 NR Dynamic Spectrum Sharing proposals  </a:t>
            </a:r>
            <a:endParaRPr lang="en-US" altLang="zh-CN" sz="13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</a:t>
            </a: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Deployment Option 6] Rel-17 email discussion Phase 1 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3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[Rel-17 NR Item]: 1024 QAM in DL in FR1 </a:t>
            </a:r>
            <a:endParaRPr lang="en-US" altLang="zh-CN" sz="13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en-US" sz="13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[Rel-17 items] 5G Non-Public Network 	</a:t>
            </a:r>
            <a:r>
              <a:rPr kumimoji="0" lang="en-US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29291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168655" y="808482"/>
            <a:ext cx="8806054" cy="4325111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noProof="1" smtClean="0">
                <a:solidFill>
                  <a:schemeClr val="tx1"/>
                </a:solidFill>
              </a:rPr>
              <a:t>A good portion of work areas are intended to expand new use cases for verticals, which is important for 5G ecosystem.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noProof="1" smtClean="0">
                <a:solidFill>
                  <a:schemeClr val="tx1"/>
                </a:solidFill>
              </a:rPr>
              <a:t>Meanwhile, there is still </a:t>
            </a:r>
            <a:r>
              <a:rPr lang="en-US" altLang="zh-CN" dirty="0">
                <a:solidFill>
                  <a:schemeClr val="tx1"/>
                </a:solidFill>
              </a:rPr>
              <a:t>continuous </a:t>
            </a:r>
            <a:r>
              <a:rPr lang="en-US" altLang="zh-CN" noProof="1" smtClean="0">
                <a:solidFill>
                  <a:schemeClr val="tx1"/>
                </a:solidFill>
              </a:rPr>
              <a:t>demand on eMBB enhancements. This includes demand on general enhancements and providing solutions to issues from initial 5G commercial deployments.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noProof="1" smtClean="0">
                <a:solidFill>
                  <a:schemeClr val="tx1"/>
                </a:solidFill>
              </a:rPr>
              <a:t>Given the overloading situation in Rel-16, it is not realistic to finish all agreed Rel-16 scope.  Some of the WIs are considered for down-scoping.  It is expected that there is still considerable amount of Rel-16 leftovers.  </a:t>
            </a:r>
          </a:p>
          <a:p>
            <a:pPr lvl="0"/>
            <a:endParaRPr lang="en-US" altLang="zh-CN" dirty="0" smtClean="0">
              <a:solidFill>
                <a:schemeClr val="tx1"/>
              </a:solidFill>
            </a:endParaRPr>
          </a:p>
          <a:p>
            <a:pPr lvl="0"/>
            <a:r>
              <a:rPr lang="en-US" altLang="zh-CN" b="1" dirty="0" smtClean="0">
                <a:solidFill>
                  <a:schemeClr val="tx1"/>
                </a:solidFill>
              </a:rPr>
              <a:t>We </a:t>
            </a:r>
            <a:r>
              <a:rPr lang="en-US" altLang="zh-CN" b="1" dirty="0">
                <a:solidFill>
                  <a:schemeClr val="tx1"/>
                </a:solidFill>
              </a:rPr>
              <a:t>need </a:t>
            </a:r>
            <a:r>
              <a:rPr lang="en-US" altLang="zh-CN" b="1" dirty="0" smtClean="0">
                <a:solidFill>
                  <a:schemeClr val="tx1"/>
                </a:solidFill>
              </a:rPr>
              <a:t>good </a:t>
            </a:r>
            <a:r>
              <a:rPr lang="en-US" altLang="zh-CN" b="1" dirty="0">
                <a:solidFill>
                  <a:schemeClr val="tx1"/>
                </a:solidFill>
              </a:rPr>
              <a:t>balance </a:t>
            </a:r>
            <a:r>
              <a:rPr lang="en-US" altLang="zh-CN" b="1" dirty="0" smtClean="0">
                <a:solidFill>
                  <a:schemeClr val="tx1"/>
                </a:solidFill>
              </a:rPr>
              <a:t>among the demand from verticals, the need of continuous enhancements and the need of solving issues observed from the field.</a:t>
            </a:r>
            <a:endParaRPr lang="en-US" altLang="zh-CN" b="1" dirty="0">
              <a:solidFill>
                <a:schemeClr val="tx1"/>
              </a:solidFill>
            </a:endParaRPr>
          </a:p>
          <a:p>
            <a:endParaRPr lang="en-US" altLang="zh-CN" noProof="1" smtClean="0">
              <a:solidFill>
                <a:schemeClr val="tx1"/>
              </a:solidFill>
            </a:endParaRPr>
          </a:p>
          <a:p>
            <a:r>
              <a:rPr lang="en-US" altLang="zh-CN" noProof="1" smtClean="0">
                <a:solidFill>
                  <a:schemeClr val="tx1"/>
                </a:solidFill>
              </a:rPr>
              <a:t>It is very challenging to achieve this good balance within 15 months due to the following reasons:</a:t>
            </a:r>
            <a:endParaRPr lang="en-US" altLang="zh-CN" noProof="1">
              <a:solidFill>
                <a:schemeClr val="tx1"/>
              </a:solidFill>
            </a:endParaRPr>
          </a:p>
          <a:p>
            <a:pPr marL="540000" lvl="1">
              <a:buFont typeface="Arial" panose="020B0604020202020204" pitchFamily="34" charset="0"/>
              <a:buChar char="−"/>
            </a:pPr>
            <a:r>
              <a:rPr lang="en-US" altLang="zh-CN" sz="1800" noProof="1" smtClean="0">
                <a:solidFill>
                  <a:schemeClr val="tx1"/>
                </a:solidFill>
              </a:rPr>
              <a:t>There </a:t>
            </a:r>
            <a:r>
              <a:rPr lang="en-US" altLang="zh-CN" sz="1800" noProof="1">
                <a:solidFill>
                  <a:schemeClr val="tx1"/>
                </a:solidFill>
              </a:rPr>
              <a:t>is a </a:t>
            </a:r>
            <a:r>
              <a:rPr lang="en-US" altLang="zh-CN" sz="1800" noProof="1" smtClean="0">
                <a:solidFill>
                  <a:schemeClr val="tx1"/>
                </a:solidFill>
              </a:rPr>
              <a:t>large amount </a:t>
            </a:r>
            <a:r>
              <a:rPr lang="en-US" altLang="zh-CN" sz="1800" noProof="1">
                <a:solidFill>
                  <a:schemeClr val="tx1"/>
                </a:solidFill>
              </a:rPr>
              <a:t>of work areas on the </a:t>
            </a:r>
            <a:r>
              <a:rPr lang="en-US" altLang="zh-CN" sz="1800" noProof="1" smtClean="0">
                <a:solidFill>
                  <a:schemeClr val="tx1"/>
                </a:solidFill>
              </a:rPr>
              <a:t>table (25 work areas).  Many of them got significant support.  </a:t>
            </a:r>
          </a:p>
          <a:p>
            <a:pPr marL="540000" lvl="1">
              <a:buFont typeface="Arial" panose="020B0604020202020204" pitchFamily="34" charset="0"/>
              <a:buChar char="−"/>
            </a:pPr>
            <a:r>
              <a:rPr lang="en-US" altLang="zh-CN" sz="1800" noProof="1">
                <a:solidFill>
                  <a:schemeClr val="tx1"/>
                </a:solidFill>
              </a:rPr>
              <a:t>Some of </a:t>
            </a:r>
            <a:r>
              <a:rPr lang="en-US" altLang="zh-CN" sz="1800" noProof="1" smtClean="0">
                <a:solidFill>
                  <a:schemeClr val="tx1"/>
                </a:solidFill>
              </a:rPr>
              <a:t>the new areas </a:t>
            </a:r>
            <a:r>
              <a:rPr lang="en-US" altLang="zh-CN" sz="1800" noProof="1">
                <a:solidFill>
                  <a:schemeClr val="tx1"/>
                </a:solidFill>
              </a:rPr>
              <a:t>have strong demand to finish </a:t>
            </a:r>
            <a:r>
              <a:rPr lang="en-US" altLang="zh-CN" sz="1800" noProof="1" smtClean="0">
                <a:solidFill>
                  <a:schemeClr val="tx1"/>
                </a:solidFill>
              </a:rPr>
              <a:t>both study </a:t>
            </a:r>
            <a:r>
              <a:rPr lang="en-US" altLang="zh-CN" sz="1800" noProof="1">
                <a:solidFill>
                  <a:schemeClr val="tx1"/>
                </a:solidFill>
              </a:rPr>
              <a:t>and normative work in </a:t>
            </a:r>
            <a:r>
              <a:rPr lang="en-US" altLang="zh-CN" sz="1800" noProof="1" smtClean="0">
                <a:solidFill>
                  <a:schemeClr val="tx1"/>
                </a:solidFill>
              </a:rPr>
              <a:t>Rel-17.</a:t>
            </a:r>
          </a:p>
          <a:p>
            <a:pPr marL="540000" lvl="1">
              <a:buFont typeface="Arial" panose="020B0604020202020204" pitchFamily="34" charset="0"/>
              <a:buChar char="−"/>
            </a:pPr>
            <a:r>
              <a:rPr lang="en-US" altLang="zh-CN" sz="1800" noProof="1">
                <a:solidFill>
                  <a:schemeClr val="tx1"/>
                </a:solidFill>
              </a:rPr>
              <a:t>Issues from the field may come up </a:t>
            </a:r>
            <a:r>
              <a:rPr lang="en-US" altLang="zh-CN" sz="1800" noProof="1" smtClean="0">
                <a:solidFill>
                  <a:schemeClr val="tx1"/>
                </a:solidFill>
              </a:rPr>
              <a:t>and eat up some TUs intermittently.  It is harder to spare TUs for these issues within a short timeframe.</a:t>
            </a:r>
            <a:endParaRPr lang="en-US" altLang="zh-CN" sz="1800" noProof="1">
              <a:solidFill>
                <a:schemeClr val="tx1"/>
              </a:solidFill>
            </a:endParaRPr>
          </a:p>
          <a:p>
            <a:pPr marL="540000" lvl="1">
              <a:buFont typeface="Arial" panose="020B0604020202020204" pitchFamily="34" charset="0"/>
              <a:buChar char="−"/>
            </a:pPr>
            <a:r>
              <a:rPr lang="en-US" altLang="zh-CN" sz="1800" noProof="1" smtClean="0">
                <a:solidFill>
                  <a:schemeClr val="tx1"/>
                </a:solidFill>
              </a:rPr>
              <a:t>It is hard to do project management if each work area can only have very limited amount of TUs.</a:t>
            </a:r>
          </a:p>
          <a:p>
            <a:pPr marL="720000" lvl="1">
              <a:buFont typeface="Arial" panose="020B0604020202020204" pitchFamily="34" charset="0"/>
              <a:buChar char="−"/>
            </a:pPr>
            <a:endParaRPr lang="en-US" altLang="zh-CN" sz="1600" noProof="1">
              <a:solidFill>
                <a:schemeClr val="tx1"/>
              </a:solidFill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endParaRPr lang="en-US" altLang="zh-CN" sz="1200" noProof="1">
              <a:solidFill>
                <a:schemeClr val="tx1"/>
              </a:solidFill>
            </a:endParaRPr>
          </a:p>
          <a:p>
            <a:pPr marL="1028700" lvl="1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endParaRPr lang="en-US" altLang="zh-CN" sz="1600" noProof="1">
              <a:solidFill>
                <a:schemeClr val="tx1"/>
              </a:solidFill>
              <a:latin typeface="+mn-lt"/>
              <a:cs typeface="+mn-lt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5816" y="245745"/>
            <a:ext cx="8513445" cy="535305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Observations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6013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五边形 78"/>
          <p:cNvSpPr/>
          <p:nvPr/>
        </p:nvSpPr>
        <p:spPr bwMode="auto">
          <a:xfrm>
            <a:off x="482301" y="2338971"/>
            <a:ext cx="3405536" cy="36652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10800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Rel-16 RAN2/3/4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8995" y="79024"/>
            <a:ext cx="8965005" cy="723727"/>
          </a:xfrm>
        </p:spPr>
        <p:txBody>
          <a:bodyPr/>
          <a:lstStyle/>
          <a:p>
            <a:r>
              <a:rPr lang="en-US" altLang="zh-CN" dirty="0" smtClean="0"/>
              <a:t>Proposal on Rel-17 </a:t>
            </a:r>
            <a:r>
              <a:rPr lang="en-US" altLang="zh-CN" dirty="0"/>
              <a:t>Timeline</a:t>
            </a:r>
          </a:p>
        </p:txBody>
      </p:sp>
      <p:sp>
        <p:nvSpPr>
          <p:cNvPr id="3" name="圆角矩形 2"/>
          <p:cNvSpPr/>
          <p:nvPr/>
        </p:nvSpPr>
        <p:spPr bwMode="auto">
          <a:xfrm>
            <a:off x="606575" y="765654"/>
            <a:ext cx="2607416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2019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606574" y="1064480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1258429" y="121727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 bwMode="auto">
          <a:xfrm>
            <a:off x="606575" y="121727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 bwMode="auto">
          <a:xfrm>
            <a:off x="2562137" y="121727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3" name="直接连接符 22"/>
          <p:cNvCxnSpPr/>
          <p:nvPr/>
        </p:nvCxnSpPr>
        <p:spPr bwMode="auto">
          <a:xfrm>
            <a:off x="1910283" y="1217271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29" name="直接连接符 28"/>
          <p:cNvCxnSpPr/>
          <p:nvPr/>
        </p:nvCxnSpPr>
        <p:spPr bwMode="auto">
          <a:xfrm>
            <a:off x="3865845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/>
          <p:nvPr/>
        </p:nvCxnSpPr>
        <p:spPr bwMode="auto">
          <a:xfrm>
            <a:off x="3213991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1" name="直接连接符 30"/>
          <p:cNvCxnSpPr/>
          <p:nvPr/>
        </p:nvCxnSpPr>
        <p:spPr bwMode="auto">
          <a:xfrm>
            <a:off x="5169553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2" name="直接连接符 31"/>
          <p:cNvCxnSpPr/>
          <p:nvPr/>
        </p:nvCxnSpPr>
        <p:spPr bwMode="auto">
          <a:xfrm>
            <a:off x="4517699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8" name="直接连接符 37"/>
          <p:cNvCxnSpPr/>
          <p:nvPr/>
        </p:nvCxnSpPr>
        <p:spPr bwMode="auto">
          <a:xfrm>
            <a:off x="6473261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39" name="直接连接符 38"/>
          <p:cNvCxnSpPr/>
          <p:nvPr/>
        </p:nvCxnSpPr>
        <p:spPr bwMode="auto">
          <a:xfrm>
            <a:off x="5821407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40" name="直接连接符 39"/>
          <p:cNvCxnSpPr/>
          <p:nvPr/>
        </p:nvCxnSpPr>
        <p:spPr bwMode="auto">
          <a:xfrm>
            <a:off x="7776969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/>
          <p:nvPr/>
        </p:nvCxnSpPr>
        <p:spPr bwMode="auto">
          <a:xfrm>
            <a:off x="7125115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 bwMode="auto">
          <a:xfrm>
            <a:off x="8428823" y="1217269"/>
            <a:ext cx="0" cy="28779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</p:cxnSp>
      <p:sp>
        <p:nvSpPr>
          <p:cNvPr id="53" name="圆角矩形 52"/>
          <p:cNvSpPr/>
          <p:nvPr/>
        </p:nvSpPr>
        <p:spPr bwMode="auto">
          <a:xfrm>
            <a:off x="3213991" y="764357"/>
            <a:ext cx="2607416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2020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4" name="圆角矩形 53"/>
          <p:cNvSpPr/>
          <p:nvPr/>
        </p:nvSpPr>
        <p:spPr bwMode="auto">
          <a:xfrm>
            <a:off x="5821406" y="764357"/>
            <a:ext cx="2607416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2021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1270967" y="1066730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1916555" y="1065134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7" name="圆角矩形 56"/>
          <p:cNvSpPr/>
          <p:nvPr/>
        </p:nvSpPr>
        <p:spPr bwMode="auto">
          <a:xfrm>
            <a:off x="2568407" y="1065433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6" name="圆角矩形 65"/>
          <p:cNvSpPr/>
          <p:nvPr/>
        </p:nvSpPr>
        <p:spPr bwMode="auto">
          <a:xfrm>
            <a:off x="3213990" y="1064480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7" name="圆角矩形 66"/>
          <p:cNvSpPr/>
          <p:nvPr/>
        </p:nvSpPr>
        <p:spPr bwMode="auto">
          <a:xfrm>
            <a:off x="3878383" y="1066730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" name="圆角矩形 67"/>
          <p:cNvSpPr/>
          <p:nvPr/>
        </p:nvSpPr>
        <p:spPr bwMode="auto">
          <a:xfrm>
            <a:off x="4523971" y="1065134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5175823" y="1065433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0" name="圆角矩形 69"/>
          <p:cNvSpPr/>
          <p:nvPr/>
        </p:nvSpPr>
        <p:spPr bwMode="auto">
          <a:xfrm>
            <a:off x="5827677" y="1068847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1" name="圆角矩形 70"/>
          <p:cNvSpPr/>
          <p:nvPr/>
        </p:nvSpPr>
        <p:spPr bwMode="auto">
          <a:xfrm>
            <a:off x="6492070" y="1071097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Q2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2" name="圆角矩形 71"/>
          <p:cNvSpPr/>
          <p:nvPr/>
        </p:nvSpPr>
        <p:spPr bwMode="auto">
          <a:xfrm>
            <a:off x="7137658" y="1069501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Q3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3" name="圆角矩形 72"/>
          <p:cNvSpPr/>
          <p:nvPr/>
        </p:nvSpPr>
        <p:spPr bwMode="auto">
          <a:xfrm>
            <a:off x="7789510" y="1069800"/>
            <a:ext cx="651854" cy="3010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Q4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8" name="五边形 77"/>
          <p:cNvSpPr/>
          <p:nvPr/>
        </p:nvSpPr>
        <p:spPr bwMode="auto">
          <a:xfrm>
            <a:off x="247348" y="2074992"/>
            <a:ext cx="2955807" cy="36652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/>
              <a:t>Rel-16 RAN1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" name="五边形 81"/>
          <p:cNvSpPr/>
          <p:nvPr/>
        </p:nvSpPr>
        <p:spPr bwMode="auto">
          <a:xfrm>
            <a:off x="3874135" y="3385693"/>
            <a:ext cx="3902710" cy="366395"/>
          </a:xfrm>
          <a:prstGeom prst="homePlat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10800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>
                <a:sym typeface="+mn-ea"/>
              </a:rPr>
              <a:t>Rel-17 </a:t>
            </a:r>
            <a:r>
              <a:rPr lang="en-US" altLang="zh-CN" dirty="0" smtClean="0"/>
              <a:t>RAN2/3/4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4" name="五边形 83"/>
          <p:cNvSpPr/>
          <p:nvPr/>
        </p:nvSpPr>
        <p:spPr bwMode="auto">
          <a:xfrm>
            <a:off x="3213100" y="3112643"/>
            <a:ext cx="3931285" cy="366395"/>
          </a:xfrm>
          <a:prstGeom prst="homePlate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 smtClean="0">
                <a:sym typeface="+mn-ea"/>
              </a:rPr>
              <a:t>Rel-17 </a:t>
            </a:r>
            <a:r>
              <a:rPr lang="en-US" altLang="zh-CN" dirty="0" smtClean="0"/>
              <a:t>RAN1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9040" y="2341118"/>
            <a:ext cx="800735" cy="356235"/>
            <a:chOff x="5856" y="4034"/>
            <a:chExt cx="1261" cy="561"/>
          </a:xfrm>
        </p:grpSpPr>
        <p:sp>
          <p:nvSpPr>
            <p:cNvPr id="76" name="燕尾形 75"/>
            <p:cNvSpPr/>
            <p:nvPr/>
          </p:nvSpPr>
          <p:spPr bwMode="auto">
            <a:xfrm>
              <a:off x="5856" y="4039"/>
              <a:ext cx="1229" cy="55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029" y="4034"/>
              <a:ext cx="1088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ASN.1</a:t>
              </a:r>
              <a:endParaRPr lang="zh-CN" altLang="en-US" sz="16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44130" y="3392043"/>
            <a:ext cx="784860" cy="353060"/>
            <a:chOff x="11017" y="5670"/>
            <a:chExt cx="1236" cy="556"/>
          </a:xfrm>
        </p:grpSpPr>
        <p:sp>
          <p:nvSpPr>
            <p:cNvPr id="83" name="燕尾形 82"/>
            <p:cNvSpPr/>
            <p:nvPr/>
          </p:nvSpPr>
          <p:spPr bwMode="auto">
            <a:xfrm>
              <a:off x="11017" y="5670"/>
              <a:ext cx="1229" cy="556"/>
            </a:xfrm>
            <a:prstGeom prst="chevron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1165" y="5676"/>
              <a:ext cx="1088" cy="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/>
                <a:t>ASN.1</a:t>
              </a:r>
              <a:endParaRPr lang="zh-CN" altLang="en-US" sz="1600" dirty="0"/>
            </a:p>
          </p:txBody>
        </p:sp>
      </p:grpSp>
      <p:sp>
        <p:nvSpPr>
          <p:cNvPr id="43" name="内容占位符 1"/>
          <p:cNvSpPr>
            <a:spLocks noGrp="1"/>
          </p:cNvSpPr>
          <p:nvPr>
            <p:ph idx="12"/>
          </p:nvPr>
        </p:nvSpPr>
        <p:spPr>
          <a:xfrm>
            <a:off x="482302" y="4265374"/>
            <a:ext cx="7294544" cy="6875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2000" b="1" noProof="1" smtClean="0">
                <a:solidFill>
                  <a:schemeClr val="tx1"/>
                </a:solidFill>
              </a:rPr>
              <a:t>Proposal:  </a:t>
            </a:r>
            <a:r>
              <a:rPr lang="en-US" altLang="zh-CN" sz="2000" noProof="1" smtClean="0">
                <a:solidFill>
                  <a:schemeClr val="tx1"/>
                </a:solidFill>
              </a:rPr>
              <a:t>Adopt 18 months as the length of Rel-17</a:t>
            </a:r>
          </a:p>
          <a:p>
            <a:endParaRPr lang="en-US" altLang="zh-CN" sz="1600" noProof="1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3286</TotalTime>
  <Words>415</Words>
  <Application>Microsoft Office PowerPoint</Application>
  <PresentationFormat>全屏显示(16:9)</PresentationFormat>
  <Paragraphs>87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27" baseType="lpstr">
      <vt:lpstr>Heiti SC Light</vt:lpstr>
      <vt:lpstr>Microsoft YaHei Bold</vt:lpstr>
      <vt:lpstr>MS PGothic</vt:lpstr>
      <vt:lpstr>黑体</vt:lpstr>
      <vt:lpstr>宋体</vt:lpstr>
      <vt:lpstr>微软雅黑</vt:lpstr>
      <vt:lpstr>Arial</vt:lpstr>
      <vt:lpstr>Calibri</vt:lpstr>
      <vt:lpstr>Impact</vt:lpstr>
      <vt:lpstr>Times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Discussion on Rel-17 Timeline</vt:lpstr>
      <vt:lpstr>Background</vt:lpstr>
      <vt:lpstr>Rel-17 Potential Work Areas</vt:lpstr>
      <vt:lpstr>Observations</vt:lpstr>
      <vt:lpstr>Proposal on Rel-17 Timeline</vt:lpstr>
      <vt:lpstr>Thanks</vt:lpstr>
      <vt:lpstr>自定义放映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ZTE</cp:lastModifiedBy>
  <cp:revision>893</cp:revision>
  <dcterms:created xsi:type="dcterms:W3CDTF">2015-07-14T07:21:00Z</dcterms:created>
  <dcterms:modified xsi:type="dcterms:W3CDTF">2019-09-09T17:47:54Z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