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10"/>
  </p:notesMasterIdLst>
  <p:handoutMasterIdLst>
    <p:handoutMasterId r:id="rId11"/>
  </p:handoutMasterIdLst>
  <p:sldIdLst>
    <p:sldId id="373" r:id="rId3"/>
    <p:sldId id="387" r:id="rId4"/>
    <p:sldId id="388" r:id="rId5"/>
    <p:sldId id="390" r:id="rId6"/>
    <p:sldId id="389" r:id="rId7"/>
    <p:sldId id="391" r:id="rId8"/>
    <p:sldId id="352" r:id="rId9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8" autoAdjust="0"/>
    <p:restoredTop sz="96564" autoAdjust="0"/>
  </p:normalViewPr>
  <p:slideViewPr>
    <p:cSldViewPr>
      <p:cViewPr>
        <p:scale>
          <a:sx n="100" d="100"/>
          <a:sy n="100" d="100"/>
        </p:scale>
        <p:origin x="-1123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2019/9/9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852936"/>
            <a:ext cx="8424936" cy="144016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3200" dirty="0">
                <a:latin typeface="Arial" pitchFamily="34" charset="0"/>
                <a:cs typeface="Arial" pitchFamily="34" charset="0"/>
              </a:rPr>
              <a:t>Motivation </a:t>
            </a: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on Further MIMO Enhancements </a:t>
            </a:r>
            <a:br>
              <a:rPr lang="en-US" altLang="zh-CN" sz="3200" dirty="0" smtClean="0">
                <a:latin typeface="Arial" pitchFamily="34" charset="0"/>
                <a:cs typeface="Arial" pitchFamily="34" charset="0"/>
              </a:rPr>
            </a:b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en-US" altLang="zh-CN" sz="3200" dirty="0">
                <a:latin typeface="Arial" pitchFamily="34" charset="0"/>
                <a:cs typeface="Arial" pitchFamily="34" charset="0"/>
              </a:rPr>
              <a:t>Rel-17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42875" y="4929188"/>
            <a:ext cx="88582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2060"/>
                </a:solidFill>
                <a:latin typeface="Calibri" pitchFamily="34" charset="0"/>
              </a:rPr>
              <a:t>CATT</a:t>
            </a:r>
            <a:endParaRPr lang="en-US" altLang="zh-CN" sz="2800" dirty="0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en-US" altLang="zh-CN" sz="2800" dirty="0">
                <a:solidFill>
                  <a:srgbClr val="002060"/>
                </a:solidFill>
                <a:latin typeface="Calibri" pitchFamily="34" charset="0"/>
              </a:rPr>
              <a:t>							</a:t>
            </a:r>
          </a:p>
          <a:p>
            <a:endParaRPr lang="en-US" altLang="zh-CN" sz="28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RP-191988</a:t>
            </a:r>
            <a:endParaRPr lang="zh-CN" altLang="en-US" sz="20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3GPP TSG RAN WG Meeting #84</a:t>
            </a:r>
          </a:p>
          <a:p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Newport Beach, California, USA</a:t>
            </a:r>
            <a:endParaRPr lang="en-US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sz="16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September 16 </a:t>
            </a:r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– </a:t>
            </a:r>
            <a:r>
              <a:rPr lang="en-US" sz="16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20, 2019</a:t>
            </a:r>
          </a:p>
          <a:p>
            <a:endParaRPr lang="en-US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GB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Agenda Item</a:t>
            </a:r>
            <a:r>
              <a:rPr lang="en-US" altLang="zh-CN" sz="16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  8.2.3</a:t>
            </a:r>
            <a:endParaRPr lang="zh-CN" altLang="en-US" sz="24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UL MIMO performance is lagging behind DL</a:t>
            </a:r>
          </a:p>
          <a:p>
            <a:pPr lvl="1"/>
            <a:r>
              <a:rPr lang="en-US" dirty="0" smtClean="0"/>
              <a:t>Core features of NR UL MIMO inherited from LTE</a:t>
            </a:r>
          </a:p>
          <a:p>
            <a:pPr lvl="1"/>
            <a:r>
              <a:rPr lang="en-US" dirty="0" smtClean="0"/>
              <a:t>No major UL enhancement over years and the UL system has been stagnant over several releases (LTE and NR)</a:t>
            </a:r>
          </a:p>
          <a:p>
            <a:pPr lvl="1"/>
            <a:r>
              <a:rPr lang="en-US" dirty="0" smtClean="0"/>
              <a:t>Subpar UL coverage and throughput compared to DL</a:t>
            </a:r>
          </a:p>
          <a:p>
            <a:endParaRPr lang="en-US" dirty="0" smtClean="0"/>
          </a:p>
          <a:p>
            <a:r>
              <a:rPr lang="en-US" dirty="0" smtClean="0"/>
              <a:t>UL MIMO enhancement in Rel.17 motivated by </a:t>
            </a:r>
          </a:p>
          <a:p>
            <a:pPr lvl="1"/>
            <a:r>
              <a:rPr lang="en-US" dirty="0" smtClean="0"/>
              <a:t>New deployment scenarios</a:t>
            </a:r>
          </a:p>
          <a:p>
            <a:pPr lvl="1"/>
            <a:r>
              <a:rPr lang="en-US" dirty="0" smtClean="0"/>
              <a:t>New use cases</a:t>
            </a:r>
          </a:p>
          <a:p>
            <a:pPr lvl="1"/>
            <a:r>
              <a:rPr lang="en-US" dirty="0" smtClean="0"/>
              <a:t>New carrier frequency</a:t>
            </a:r>
          </a:p>
          <a:p>
            <a:pPr lvl="1"/>
            <a:r>
              <a:rPr lang="en-US" dirty="0" smtClean="0"/>
              <a:t>New system bandwidth 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59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</a:t>
            </a:r>
            <a:r>
              <a:rPr lang="en-US" dirty="0" smtClean="0"/>
              <a:t>Deployment </a:t>
            </a:r>
            <a:r>
              <a:rPr lang="en-US" dirty="0" smtClean="0"/>
              <a:t>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u="sng" dirty="0" smtClean="0"/>
              <a:t>Beyond </a:t>
            </a:r>
            <a:r>
              <a:rPr lang="en-US" sz="1800" u="sng" dirty="0"/>
              <a:t>52.6GHz</a:t>
            </a:r>
            <a:r>
              <a:rPr lang="en-US" sz="1800" dirty="0"/>
              <a:t>: </a:t>
            </a:r>
          </a:p>
          <a:p>
            <a:pPr lvl="1"/>
            <a:r>
              <a:rPr lang="en-US" dirty="0" smtClean="0"/>
              <a:t>Smaller wavelength and more compact antenna array makes higher-order digital MIMO precoding possible</a:t>
            </a:r>
          </a:p>
          <a:p>
            <a:pPr lvl="1"/>
            <a:r>
              <a:rPr lang="en-US" dirty="0" smtClean="0"/>
              <a:t>Advanced analog beamforming is needed with more beams, better coverage, greater flexibility, and reduced overhead</a:t>
            </a:r>
          </a:p>
          <a:p>
            <a:r>
              <a:rPr lang="en-US" sz="1800" u="sng" dirty="0" smtClean="0"/>
              <a:t>Ultra-high-density scenario </a:t>
            </a:r>
            <a:endParaRPr lang="en-US" sz="1800" dirty="0"/>
          </a:p>
          <a:p>
            <a:pPr lvl="1"/>
            <a:r>
              <a:rPr lang="en-US" dirty="0" smtClean="0"/>
              <a:t>Very high user density and low mobility (e.g. indoor office)</a:t>
            </a:r>
          </a:p>
          <a:p>
            <a:pPr lvl="1"/>
            <a:r>
              <a:rPr lang="en-US" dirty="0" smtClean="0"/>
              <a:t>Very high UL data rate due to particular applications, </a:t>
            </a:r>
            <a:r>
              <a:rPr lang="en-US" sz="1800" dirty="0" smtClean="0"/>
              <a:t>e.g.  </a:t>
            </a:r>
            <a:r>
              <a:rPr lang="en-US" sz="1800" dirty="0"/>
              <a:t>video surveillance, </a:t>
            </a:r>
            <a:r>
              <a:rPr lang="en-US" sz="1800" dirty="0" smtClean="0"/>
              <a:t>video uploading</a:t>
            </a:r>
            <a:r>
              <a:rPr lang="en-US" dirty="0" smtClean="0"/>
              <a:t>,  AR/VR, wireless data center access</a:t>
            </a:r>
            <a:endParaRPr lang="en-US" sz="1800" dirty="0" smtClean="0"/>
          </a:p>
          <a:p>
            <a:r>
              <a:rPr lang="en-US" sz="1800" u="sng" dirty="0" smtClean="0"/>
              <a:t>IAB</a:t>
            </a:r>
            <a:r>
              <a:rPr lang="en-US" sz="1800" u="sng" dirty="0"/>
              <a:t>: </a:t>
            </a:r>
          </a:p>
          <a:p>
            <a:pPr lvl="1"/>
            <a:r>
              <a:rPr lang="en-US" dirty="0"/>
              <a:t>Higher-order </a:t>
            </a:r>
            <a:r>
              <a:rPr lang="en-US" dirty="0" smtClean="0"/>
              <a:t>MIMO (e.g. beyond 4Tx) to achieve high data rate</a:t>
            </a:r>
          </a:p>
          <a:p>
            <a:r>
              <a:rPr lang="en-US" sz="1800" u="sng" dirty="0" smtClean="0"/>
              <a:t>V2X</a:t>
            </a:r>
            <a:r>
              <a:rPr lang="en-US" sz="1800" dirty="0"/>
              <a:t>: </a:t>
            </a:r>
          </a:p>
          <a:p>
            <a:pPr lvl="1"/>
            <a:r>
              <a:rPr lang="en-US" dirty="0" smtClean="0"/>
              <a:t>Multi-beam and multi-panel related enhancements in FR2, e.g</a:t>
            </a:r>
            <a:r>
              <a:rPr lang="en-US" dirty="0"/>
              <a:t>. </a:t>
            </a:r>
            <a:endParaRPr lang="en-US" dirty="0" smtClean="0"/>
          </a:p>
          <a:p>
            <a:pPr lvl="1"/>
            <a:r>
              <a:rPr lang="en-US" dirty="0" smtClean="0"/>
              <a:t>UL TX identification and selection, </a:t>
            </a:r>
          </a:p>
          <a:p>
            <a:pPr lvl="1"/>
            <a:r>
              <a:rPr lang="en-US" dirty="0" smtClean="0"/>
              <a:t>UL RX panel (including RSU) selection and switching </a:t>
            </a:r>
            <a:endParaRPr lang="en-US" dirty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29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Deployment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u="sng" dirty="0" smtClean="0"/>
              <a:t>Multi-panel UE</a:t>
            </a:r>
          </a:p>
          <a:p>
            <a:pPr lvl="1"/>
            <a:r>
              <a:rPr lang="en-US" dirty="0" smtClean="0"/>
              <a:t>NR currently only supports single panel UL transmission</a:t>
            </a:r>
          </a:p>
          <a:p>
            <a:pPr lvl="1"/>
            <a:r>
              <a:rPr lang="en-US" dirty="0" smtClean="0"/>
              <a:t>Enhancement on multi-panel joint transmission is considered beneficial but lacks time to materialize in Rel.16</a:t>
            </a:r>
          </a:p>
          <a:p>
            <a:pPr lvl="1"/>
            <a:r>
              <a:rPr lang="en-US" dirty="0" smtClean="0"/>
              <a:t>Multi-panel transmission are promising for spectral efficiency and link robustness</a:t>
            </a:r>
          </a:p>
          <a:p>
            <a:pPr lvl="1"/>
            <a:r>
              <a:rPr lang="en-US" dirty="0" smtClean="0"/>
              <a:t>Applicable in </a:t>
            </a:r>
            <a:r>
              <a:rPr lang="en-US" dirty="0" err="1" smtClean="0"/>
              <a:t>eMBB</a:t>
            </a:r>
            <a:r>
              <a:rPr lang="en-US" dirty="0" smtClean="0"/>
              <a:t> and URLLC</a:t>
            </a:r>
          </a:p>
          <a:p>
            <a:endParaRPr lang="en-US" sz="1800" u="sng" dirty="0" smtClean="0"/>
          </a:p>
          <a:p>
            <a:r>
              <a:rPr lang="en-US" sz="1800" u="sng" dirty="0" smtClean="0"/>
              <a:t>Indoor deployment</a:t>
            </a:r>
          </a:p>
          <a:p>
            <a:pPr lvl="1"/>
            <a:r>
              <a:rPr lang="en-US" dirty="0" smtClean="0"/>
              <a:t>LTE/NR only supports wideband precoding in the UL</a:t>
            </a:r>
          </a:p>
          <a:p>
            <a:pPr lvl="1"/>
            <a:r>
              <a:rPr lang="en-US" dirty="0" smtClean="0"/>
              <a:t>Frequency-selective precoding may achieve substantial throughput gain, considering much wider system bandwidth than LTE, use cases with rich multipath propagation and large channel selectivity (e.g. urban micro)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919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Enhancement Areas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UL frequency selective precoding </a:t>
            </a:r>
          </a:p>
          <a:p>
            <a:r>
              <a:rPr lang="en-US" dirty="0" smtClean="0"/>
              <a:t>Higher-order </a:t>
            </a:r>
            <a:r>
              <a:rPr lang="en-US" dirty="0"/>
              <a:t>UL-MIMO beyond 4Tx </a:t>
            </a:r>
            <a:endParaRPr lang="en-US" dirty="0" smtClean="0"/>
          </a:p>
          <a:p>
            <a:pPr lvl="1"/>
            <a:r>
              <a:rPr lang="en-US" dirty="0" smtClean="0"/>
              <a:t>(</a:t>
            </a:r>
            <a:r>
              <a:rPr lang="en-US" dirty="0"/>
              <a:t>e.g. V2X UE/RSU, IAB, beyond 52.6GHz), including SRS and PUSCH enhancements</a:t>
            </a:r>
          </a:p>
          <a:p>
            <a:r>
              <a:rPr lang="en-US" dirty="0" smtClean="0"/>
              <a:t>Higher-order MU-MIMO  </a:t>
            </a:r>
          </a:p>
          <a:p>
            <a:pPr lvl="1"/>
            <a:r>
              <a:rPr lang="en-US" dirty="0" smtClean="0"/>
              <a:t>Targeting </a:t>
            </a:r>
            <a:r>
              <a:rPr lang="en-US" dirty="0"/>
              <a:t>ultra-density indoor deployment </a:t>
            </a:r>
          </a:p>
          <a:p>
            <a:r>
              <a:rPr lang="en-US" dirty="0" smtClean="0"/>
              <a:t>Beam management enhancements with multi-panel TX and multi-panel/TRP RX deployment</a:t>
            </a:r>
          </a:p>
          <a:p>
            <a:pPr lvl="1"/>
            <a:r>
              <a:rPr lang="en-US" dirty="0" smtClean="0"/>
              <a:t>Considering </a:t>
            </a:r>
            <a:r>
              <a:rPr lang="en-US" dirty="0"/>
              <a:t>multi-panel, multi-site and multi-RSU scenario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394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 Rel.17 Enhancement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Evaluate, identify and specify </a:t>
            </a:r>
            <a:r>
              <a:rPr lang="en-US" dirty="0" smtClean="0">
                <a:solidFill>
                  <a:schemeClr val="tx1"/>
                </a:solidFill>
              </a:rPr>
              <a:t>UL MIMO </a:t>
            </a:r>
            <a:r>
              <a:rPr lang="en-US" dirty="0">
                <a:solidFill>
                  <a:schemeClr val="tx1"/>
                </a:solidFill>
              </a:rPr>
              <a:t>enhancements in both digital and analog beamforming </a:t>
            </a:r>
            <a:endParaRPr lang="en-US" dirty="0" smtClean="0">
              <a:solidFill>
                <a:schemeClr val="tx1"/>
              </a:solidFill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Specify frequency-selective UL precoding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Specify higher-dimension UL-MIMO beyond 4port </a:t>
            </a:r>
            <a:r>
              <a:rPr lang="en-US" dirty="0">
                <a:solidFill>
                  <a:schemeClr val="tx1"/>
                </a:solidFill>
              </a:rPr>
              <a:t>(e.g. V2X UE/RSU, IAB, beyond 52.6GHz), including SRS and PUSCH enhancements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Specify advanced </a:t>
            </a:r>
            <a:r>
              <a:rPr lang="en-US" dirty="0">
                <a:solidFill>
                  <a:schemeClr val="tx1"/>
                </a:solidFill>
              </a:rPr>
              <a:t>analog beamforming targeting FR2 considering multi-panel, multi-site and multi-RSU scenario</a:t>
            </a:r>
          </a:p>
          <a:p>
            <a:pPr lvl="2"/>
            <a:r>
              <a:rPr lang="en-US" sz="1800" dirty="0" smtClean="0">
                <a:solidFill>
                  <a:schemeClr val="tx1"/>
                </a:solidFill>
              </a:rPr>
              <a:t>Fast </a:t>
            </a:r>
            <a:r>
              <a:rPr lang="en-US" sz="1800" dirty="0">
                <a:solidFill>
                  <a:schemeClr val="tx1"/>
                </a:solidFill>
              </a:rPr>
              <a:t>TX panel identification, switching, coordination, including possibly multi-panel coherent joint transmission </a:t>
            </a:r>
          </a:p>
          <a:p>
            <a:pPr lvl="2"/>
            <a:r>
              <a:rPr lang="en-US" sz="1800" dirty="0">
                <a:solidFill>
                  <a:schemeClr val="tx1"/>
                </a:solidFill>
              </a:rPr>
              <a:t>Fast Rx panel/TRP selection and switching at network side (e.g. V2X RSU selection)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Evaluate and specify, if sufficient gain is found, higher-order </a:t>
            </a:r>
            <a:r>
              <a:rPr lang="en-US" dirty="0">
                <a:solidFill>
                  <a:schemeClr val="tx1"/>
                </a:solidFill>
              </a:rPr>
              <a:t>UL MU-MIMO  targeting ultra-density indoor deployment 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664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12848</TotalTime>
  <Words>461</Words>
  <Application>Microsoft Office PowerPoint</Application>
  <PresentationFormat>全屏显示(4:3)</PresentationFormat>
  <Paragraphs>67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1_Office 主题</vt:lpstr>
      <vt:lpstr>Office 主题</vt:lpstr>
      <vt:lpstr>Motivation on Further MIMO Enhancements  in Rel-17</vt:lpstr>
      <vt:lpstr>Motivation</vt:lpstr>
      <vt:lpstr>New Deployment Scenarios</vt:lpstr>
      <vt:lpstr>New Deployment Scenarios</vt:lpstr>
      <vt:lpstr>Potential Enhancement Areas</vt:lpstr>
      <vt:lpstr>Draft Rel.17 Enhancement Scope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CATT</cp:lastModifiedBy>
  <cp:revision>964</cp:revision>
  <dcterms:created xsi:type="dcterms:W3CDTF">2016-07-17T04:57:15Z</dcterms:created>
  <dcterms:modified xsi:type="dcterms:W3CDTF">2019-09-09T14:55:15Z</dcterms:modified>
</cp:coreProperties>
</file>