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524" r:id="rId2"/>
    <p:sldId id="545" r:id="rId3"/>
    <p:sldId id="553" r:id="rId4"/>
    <p:sldId id="554" r:id="rId5"/>
    <p:sldId id="550" r:id="rId6"/>
    <p:sldId id="259" r:id="rId7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eming Pan" initials="pxm" lastIdx="11" clrIdx="0"/>
  <p:cmAuthor id="1" name="CATT" initials="CATT" lastIdx="1" clrIdx="1"/>
  <p:cmAuthor id="2" name="chandrika" initials="c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3A2"/>
    <a:srgbClr val="1915FF"/>
    <a:srgbClr val="FCFFE7"/>
    <a:srgbClr val="00FA71"/>
    <a:srgbClr val="DDE9F7"/>
    <a:srgbClr val="ACF6DA"/>
    <a:srgbClr val="10386B"/>
    <a:srgbClr val="FA0E1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87" autoAdjust="0"/>
    <p:restoredTop sz="79221" autoAdjust="0"/>
  </p:normalViewPr>
  <p:slideViewPr>
    <p:cSldViewPr snapToGrid="0">
      <p:cViewPr>
        <p:scale>
          <a:sx n="95" d="100"/>
          <a:sy n="95" d="100"/>
        </p:scale>
        <p:origin x="-1037" y="1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2019/9/9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42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0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idou.gov.cn/xt/gfxz/201712/P020171226741342013031.pdf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beidou.gov.cn/xt/gfxz/201712/P020171226742357364174.pdf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2895380"/>
            <a:ext cx="9032032" cy="1109985"/>
          </a:xfrm>
        </p:spPr>
        <p:txBody>
          <a:bodyPr>
            <a:noAutofit/>
          </a:bodyPr>
          <a:lstStyle/>
          <a:p>
            <a:pPr algn="ctr"/>
            <a:r>
              <a:rPr lang="en-US" altLang="zh-CN" sz="3200" dirty="0">
                <a:latin typeface="+mj-lt"/>
              </a:rPr>
              <a:t>Supporting High Accuracy Positioning for A-BDS</a:t>
            </a:r>
            <a:endParaRPr lang="zh-CN" altLang="en-US" sz="2800" dirty="0">
              <a:latin typeface="+mj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7657" y="5085184"/>
            <a:ext cx="7328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CATT, CAICT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3693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RP-191984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3GPP TSG RAN WG Meeting #85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N</a:t>
            </a:r>
            <a:r>
              <a:rPr lang="en-US" altLang="zh-CN" b="1" dirty="0" err="1" smtClean="0">
                <a:solidFill>
                  <a:schemeClr val="bg1"/>
                </a:solidFill>
              </a:rPr>
              <a:t>ewport</a:t>
            </a:r>
            <a:r>
              <a:rPr lang="en-US" altLang="zh-CN" b="1" dirty="0" smtClean="0">
                <a:solidFill>
                  <a:schemeClr val="bg1"/>
                </a:solidFill>
              </a:rPr>
              <a:t> Beach</a:t>
            </a:r>
            <a:r>
              <a:rPr lang="en-GB" altLang="zh-CN" b="1" dirty="0" smtClean="0">
                <a:solidFill>
                  <a:schemeClr val="bg1"/>
                </a:solidFill>
              </a:rPr>
              <a:t>, USA, Sept. 16 - 20, 2019 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Document for: Discussion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</a:rPr>
              <a:t>: 8.2.5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latin typeface="+mj-lt"/>
              </a:rPr>
              <a:t>Outline</a:t>
            </a:r>
            <a:endParaRPr lang="en-US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Background and motivations</a:t>
            </a:r>
          </a:p>
          <a:p>
            <a:r>
              <a:rPr lang="en-US" sz="2800" b="1" dirty="0" smtClean="0"/>
              <a:t>Proposed work scope of supporting high accuracy positioning for A-BDS</a:t>
            </a:r>
            <a:endParaRPr lang="en-US" sz="2800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267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>
                <a:latin typeface="+mj-lt"/>
              </a:rPr>
              <a:t>Background and motivation (1)</a:t>
            </a:r>
            <a:endParaRPr lang="zh-CN" altLang="en-US" b="1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pic>
        <p:nvPicPr>
          <p:cNvPr id="9" name="内容占位符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" t="108" b="1"/>
          <a:stretch/>
        </p:blipFill>
        <p:spPr>
          <a:xfrm>
            <a:off x="335280" y="1324727"/>
            <a:ext cx="2846006" cy="3768641"/>
          </a:xfrm>
          <a:ln w="6350">
            <a:solidFill>
              <a:schemeClr val="tx1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3382528" y="1263767"/>
            <a:ext cx="541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dirty="0" smtClean="0"/>
              <a:t>In </a:t>
            </a:r>
            <a:r>
              <a:rPr lang="en-US" altLang="zh-CN" dirty="0"/>
              <a:t>2017, China Satellite Navigation Office published </a:t>
            </a:r>
            <a:r>
              <a:rPr lang="en-US" altLang="zh-CN" i="1" dirty="0"/>
              <a:t>Interface Control Documents of Open Service Signals B1C and B2a for </a:t>
            </a:r>
            <a:r>
              <a:rPr lang="en-US" altLang="zh-CN" i="1" dirty="0" err="1"/>
              <a:t>Beidou</a:t>
            </a:r>
            <a:r>
              <a:rPr lang="en-US" altLang="zh-CN" i="1" dirty="0"/>
              <a:t> Navigation Satellite System (Version 1.0)</a:t>
            </a:r>
            <a:endParaRPr lang="en-US" altLang="zh-CN" dirty="0">
              <a:solidFill>
                <a:prstClr val="black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dirty="0" smtClean="0"/>
              <a:t>B1C </a:t>
            </a:r>
            <a:r>
              <a:rPr lang="en-US" altLang="zh-CN" dirty="0"/>
              <a:t>signal is the main core signal of BDS, which  uses the same frequency as GPS L1 and  satisfies the “civil signal compatibility and </a:t>
            </a:r>
            <a:r>
              <a:rPr lang="en-US" altLang="zh-CN" dirty="0" smtClean="0"/>
              <a:t>interoperability” requirements </a:t>
            </a:r>
            <a:r>
              <a:rPr lang="en-US" altLang="zh-CN" dirty="0"/>
              <a:t>of satellite navigation </a:t>
            </a:r>
            <a:r>
              <a:rPr lang="en-US" altLang="zh-CN" dirty="0" smtClean="0"/>
              <a:t>system.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B2a signal can be used together with B1C to support </a:t>
            </a:r>
            <a:r>
              <a:rPr lang="en-US" altLang="zh-CN" dirty="0" smtClean="0"/>
              <a:t>multiple-frequency</a:t>
            </a:r>
            <a:r>
              <a:rPr lang="en-US" altLang="zh-CN" dirty="0"/>
              <a:t>, </a:t>
            </a:r>
            <a:r>
              <a:rPr lang="en-US" altLang="zh-CN" dirty="0" smtClean="0"/>
              <a:t>higher-accuracy positioning etc.</a:t>
            </a:r>
            <a:endParaRPr lang="en-US" altLang="zh-CN" dirty="0" smtClean="0">
              <a:solidFill>
                <a:prstClr val="black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dirty="0" smtClean="0"/>
              <a:t>BDS </a:t>
            </a:r>
            <a:r>
              <a:rPr lang="en-US" altLang="zh-CN" dirty="0"/>
              <a:t>has provided global navigation services since </a:t>
            </a:r>
            <a:r>
              <a:rPr lang="en-US" altLang="zh-CN" dirty="0" smtClean="0"/>
              <a:t>2018.</a:t>
            </a:r>
            <a:endParaRPr lang="en-US" altLang="zh-CN" dirty="0" smtClean="0">
              <a:solidFill>
                <a:prstClr val="black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prstClr val="black"/>
                </a:solidFill>
              </a:rPr>
              <a:t>In </a:t>
            </a:r>
            <a:r>
              <a:rPr lang="en-US" altLang="zh-CN" dirty="0">
                <a:solidFill>
                  <a:prstClr val="black"/>
                </a:solidFill>
              </a:rPr>
              <a:t>the RAN2#107 meeting, </a:t>
            </a:r>
            <a:r>
              <a:rPr lang="en-US" altLang="zh-CN" dirty="0" smtClean="0">
                <a:solidFill>
                  <a:prstClr val="black"/>
                </a:solidFill>
              </a:rPr>
              <a:t>it was agreed </a:t>
            </a:r>
            <a:r>
              <a:rPr lang="en-US" altLang="zh-CN" dirty="0">
                <a:solidFill>
                  <a:prstClr val="black"/>
                </a:solidFill>
              </a:rPr>
              <a:t>that the B1C </a:t>
            </a:r>
            <a:r>
              <a:rPr lang="en-US" altLang="zh-CN" dirty="0" smtClean="0">
                <a:solidFill>
                  <a:prstClr val="black"/>
                </a:solidFill>
              </a:rPr>
              <a:t>signal can </a:t>
            </a:r>
            <a:r>
              <a:rPr lang="en-US" altLang="zh-CN" dirty="0">
                <a:solidFill>
                  <a:prstClr val="black"/>
                </a:solidFill>
              </a:rPr>
              <a:t>be </a:t>
            </a:r>
            <a:r>
              <a:rPr lang="en-US" altLang="zh-CN" dirty="0" smtClean="0">
                <a:solidFill>
                  <a:prstClr val="black"/>
                </a:solidFill>
              </a:rPr>
              <a:t>introduced in TEI16.</a:t>
            </a:r>
          </a:p>
        </p:txBody>
      </p:sp>
      <p:sp>
        <p:nvSpPr>
          <p:cNvPr id="11" name="TextBox 8"/>
          <p:cNvSpPr txBox="1"/>
          <p:nvPr/>
        </p:nvSpPr>
        <p:spPr>
          <a:xfrm>
            <a:off x="309934" y="5564085"/>
            <a:ext cx="826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Reference : China Satellite Navigation Office, “</a:t>
            </a:r>
            <a:r>
              <a:rPr lang="en-US" altLang="zh-CN" sz="1100" dirty="0" err="1"/>
              <a:t>Beidou</a:t>
            </a:r>
            <a:r>
              <a:rPr lang="en-US" altLang="zh-CN" sz="1100" dirty="0"/>
              <a:t> Navigation Satellite System Signal in Space Interface Control Document—Open Service Signal B1C (Version 1.0)”, </a:t>
            </a:r>
            <a:r>
              <a:rPr lang="en-US" altLang="zh-CN" sz="1100" b="1" i="1" dirty="0" smtClean="0">
                <a:hlinkClick r:id="rId3"/>
              </a:rPr>
              <a:t>www.beidou.gov.cn/xt/gfxz/201712/P020171226741342013031.pdf</a:t>
            </a:r>
            <a:r>
              <a:rPr lang="en-US" altLang="zh-CN" sz="1100" dirty="0" smtClean="0"/>
              <a:t>, </a:t>
            </a:r>
            <a:r>
              <a:rPr lang="en-US" altLang="zh-CN" sz="1100" dirty="0"/>
              <a:t>Dec. 2017</a:t>
            </a:r>
            <a:r>
              <a:rPr lang="en-US" altLang="zh-CN" sz="1100" dirty="0" smtClean="0"/>
              <a:t>.</a:t>
            </a:r>
          </a:p>
          <a:p>
            <a:r>
              <a:rPr lang="en-US" altLang="zh-CN" sz="1100" dirty="0"/>
              <a:t>China Satellite Navigation Office, “</a:t>
            </a:r>
            <a:r>
              <a:rPr lang="en-US" altLang="zh-CN" sz="1100" dirty="0" err="1"/>
              <a:t>Beidou</a:t>
            </a:r>
            <a:r>
              <a:rPr lang="en-US" altLang="zh-CN" sz="1100" dirty="0"/>
              <a:t> Navigation Satellite System Signal in Space Interface Control Document—Open Service Signal </a:t>
            </a:r>
            <a:r>
              <a:rPr lang="en-US" altLang="zh-CN" sz="1100" b="1" dirty="0"/>
              <a:t>B2a</a:t>
            </a:r>
            <a:r>
              <a:rPr lang="en-US" altLang="zh-CN" sz="1100" dirty="0"/>
              <a:t> (Version 1.0)”,</a:t>
            </a:r>
            <a:r>
              <a:rPr lang="en-US" altLang="zh-CN" sz="1100" b="1" i="1" dirty="0"/>
              <a:t> </a:t>
            </a:r>
            <a:r>
              <a:rPr lang="en-US" altLang="zh-CN" sz="1100" b="1" i="1" dirty="0">
                <a:hlinkClick r:id="rId4"/>
              </a:rPr>
              <a:t>www.beidou.gov.cn/xt/gfxz/201712/P020171226742357364174.pdf</a:t>
            </a:r>
            <a:r>
              <a:rPr lang="en-US" altLang="zh-CN" sz="1100" dirty="0"/>
              <a:t>, Dec. 2017.</a:t>
            </a:r>
            <a:endParaRPr lang="zh-CN" altLang="en-US" sz="1100" dirty="0"/>
          </a:p>
        </p:txBody>
      </p:sp>
      <p:sp>
        <p:nvSpPr>
          <p:cNvPr id="3" name="圆角矩形 2"/>
          <p:cNvSpPr/>
          <p:nvPr/>
        </p:nvSpPr>
        <p:spPr>
          <a:xfrm>
            <a:off x="569495" y="5181600"/>
            <a:ext cx="7892716" cy="31282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/>
              <a:t>Proposal: Introduce B2a signal to support multiple-frequency positioning in Rel-17.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8073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>
                <a:latin typeface="+mj-lt"/>
              </a:rPr>
              <a:t>Background and motivations (2)</a:t>
            </a:r>
            <a:endParaRPr lang="zh-CN" altLang="en-US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 smtClean="0"/>
              <a:t>Background</a:t>
            </a:r>
            <a:r>
              <a:rPr lang="en-US" altLang="zh-CN" sz="1800" dirty="0"/>
              <a:t>:</a:t>
            </a:r>
            <a:endParaRPr lang="en-US" altLang="zh-CN" sz="1800" dirty="0" smtClean="0"/>
          </a:p>
          <a:p>
            <a:pPr lvl="1"/>
            <a:r>
              <a:rPr lang="en-US" altLang="zh-CN" sz="1800" dirty="0"/>
              <a:t>In Rel-15, </a:t>
            </a:r>
            <a:r>
              <a:rPr lang="en-GB" altLang="zh-CN" sz="1800" dirty="0"/>
              <a:t>Positioning Accuracy Enhancements for LTE WI (</a:t>
            </a:r>
            <a:r>
              <a:rPr lang="en-GB" altLang="zh-CN" sz="1800" dirty="0" smtClean="0"/>
              <a:t>RP-181298 </a:t>
            </a:r>
            <a:r>
              <a:rPr lang="en-GB" altLang="zh-CN" sz="1800" dirty="0"/>
              <a:t>has specified the requirements for </a:t>
            </a:r>
            <a:r>
              <a:rPr lang="en-GB" altLang="zh-CN" sz="1800" dirty="0" smtClean="0"/>
              <a:t>supporting RTK</a:t>
            </a:r>
            <a:r>
              <a:rPr lang="en-GB" altLang="zh-CN" sz="1800" dirty="0"/>
              <a:t>, N-RTK, SSR and PPP for A-GNSS </a:t>
            </a:r>
            <a:r>
              <a:rPr lang="en-GB" altLang="zh-CN" sz="1800" dirty="0" smtClean="0"/>
              <a:t>but which only considers </a:t>
            </a:r>
            <a:r>
              <a:rPr lang="en-GB" altLang="zh-CN" sz="1800" dirty="0">
                <a:solidFill>
                  <a:srgbClr val="FF0000"/>
                </a:solidFill>
              </a:rPr>
              <a:t>GPS</a:t>
            </a:r>
            <a:r>
              <a:rPr lang="en-GB" altLang="zh-CN" sz="1800" dirty="0"/>
              <a:t> and </a:t>
            </a:r>
            <a:r>
              <a:rPr lang="en-GB" altLang="zh-CN" sz="1800" dirty="0">
                <a:solidFill>
                  <a:srgbClr val="FF0000"/>
                </a:solidFill>
              </a:rPr>
              <a:t>GLONASS</a:t>
            </a:r>
            <a:r>
              <a:rPr lang="en-GB" altLang="zh-CN" sz="1800" dirty="0"/>
              <a:t> satellite navigation systems.</a:t>
            </a:r>
          </a:p>
          <a:p>
            <a:pPr lvl="1"/>
            <a:r>
              <a:rPr lang="en-US" altLang="zh-CN" sz="1800" dirty="0" smtClean="0"/>
              <a:t>In Rel-16, the extension work </a:t>
            </a:r>
            <a:r>
              <a:rPr lang="en-GB" altLang="zh-CN" sz="1800" dirty="0"/>
              <a:t>to support GNSS SSR (PPP-RTK support) based on the “Compact SSR” definitions specified for </a:t>
            </a:r>
            <a:r>
              <a:rPr lang="en-GB" altLang="zh-CN" sz="1800" dirty="0">
                <a:solidFill>
                  <a:srgbClr val="FF0000"/>
                </a:solidFill>
              </a:rPr>
              <a:t>QZSS </a:t>
            </a:r>
            <a:r>
              <a:rPr lang="en-GB" altLang="zh-CN" sz="1800" dirty="0"/>
              <a:t>for both LTE and </a:t>
            </a:r>
            <a:r>
              <a:rPr lang="en-GB" altLang="zh-CN" sz="1800" dirty="0" smtClean="0"/>
              <a:t>NR is under discussion in RAN2.</a:t>
            </a:r>
          </a:p>
          <a:p>
            <a:pPr lvl="1"/>
            <a:r>
              <a:rPr lang="en-US" altLang="zh-CN" sz="1800" dirty="0" smtClean="0"/>
              <a:t>BDS </a:t>
            </a:r>
            <a:r>
              <a:rPr lang="zh-CN" altLang="zh-CN" sz="1800" dirty="0"/>
              <a:t> </a:t>
            </a:r>
            <a:r>
              <a:rPr lang="en-US" altLang="zh-CN" sz="1800" dirty="0"/>
              <a:t>has been used widely to </a:t>
            </a:r>
            <a:r>
              <a:rPr lang="en-US" altLang="zh-CN" sz="1800" dirty="0" smtClean="0"/>
              <a:t>support </a:t>
            </a:r>
            <a:r>
              <a:rPr lang="en-US" altLang="zh-CN" sz="1800" dirty="0"/>
              <a:t>global </a:t>
            </a:r>
            <a:r>
              <a:rPr lang="en-US" altLang="zh-CN" sz="1800" dirty="0" smtClean="0"/>
              <a:t>positioning including </a:t>
            </a:r>
            <a:r>
              <a:rPr lang="en-US" altLang="zh-CN" sz="1800" dirty="0"/>
              <a:t>high accuracy positioning with </a:t>
            </a:r>
            <a:r>
              <a:rPr lang="en-GB" altLang="zh-CN" sz="1800" dirty="0"/>
              <a:t>RTK, N-RTK, SSR and PPP </a:t>
            </a:r>
            <a:r>
              <a:rPr lang="en-GB" altLang="zh-CN" sz="1800" dirty="0" smtClean="0"/>
              <a:t>techniques</a:t>
            </a:r>
            <a:r>
              <a:rPr lang="en-US" altLang="zh-CN" sz="1800" dirty="0" smtClean="0"/>
              <a:t>. </a:t>
            </a:r>
          </a:p>
          <a:p>
            <a:pPr lvl="1"/>
            <a:endParaRPr lang="en-US" altLang="zh-CN" sz="1800" dirty="0" smtClean="0"/>
          </a:p>
          <a:p>
            <a:endParaRPr lang="en-US" altLang="zh-CN" sz="1800" dirty="0" smtClean="0"/>
          </a:p>
          <a:p>
            <a:r>
              <a:rPr lang="en-US" altLang="zh-CN" sz="1800" dirty="0" smtClean="0"/>
              <a:t>Motivations:</a:t>
            </a:r>
          </a:p>
          <a:p>
            <a:pPr lvl="1"/>
            <a:r>
              <a:rPr lang="en-US" altLang="zh-CN" sz="1800" dirty="0" smtClean="0"/>
              <a:t>Similar to other GNSS (e.g. GPS and GLONASS), </a:t>
            </a:r>
            <a:r>
              <a:rPr lang="en-US" altLang="zh-CN" sz="1800" dirty="0"/>
              <a:t>there is a need for 3GPP to introduce the </a:t>
            </a:r>
            <a:r>
              <a:rPr lang="en-US" altLang="zh-CN" sz="1800" dirty="0" smtClean="0"/>
              <a:t>requirements to support high accuracy positioning for A-BDS.</a:t>
            </a:r>
            <a:endParaRPr lang="en-US" altLang="zh-CN" sz="1800" dirty="0"/>
          </a:p>
          <a:p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881743" y="4016897"/>
            <a:ext cx="7661366" cy="391885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GB" altLang="zh-CN" dirty="0"/>
              <a:t>Observation: Both above work items do </a:t>
            </a:r>
            <a:r>
              <a:rPr lang="en-GB" altLang="zh-CN" dirty="0">
                <a:solidFill>
                  <a:srgbClr val="FFFF00"/>
                </a:solidFill>
              </a:rPr>
              <a:t>not</a:t>
            </a:r>
            <a:r>
              <a:rPr lang="en-GB" altLang="zh-CN" dirty="0"/>
              <a:t> consider </a:t>
            </a:r>
            <a:r>
              <a:rPr lang="en-GB" altLang="zh-CN" dirty="0" err="1"/>
              <a:t>Beidou</a:t>
            </a:r>
            <a:r>
              <a:rPr lang="en-GB" altLang="zh-CN" dirty="0"/>
              <a:t> navigation system</a:t>
            </a:r>
            <a:r>
              <a:rPr lang="en-GB" altLang="zh-CN" dirty="0" smtClean="0"/>
              <a:t>.</a:t>
            </a:r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907870" y="5708468"/>
            <a:ext cx="7661366" cy="4115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GB" altLang="zh-CN" dirty="0" smtClean="0"/>
              <a:t>Proposal: Supporting high accuracy positioning for A-BDS for both LTE and NR.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6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b="1" dirty="0" smtClean="0">
                <a:latin typeface="+mj-lt"/>
              </a:rPr>
              <a:t>Proposed </a:t>
            </a:r>
            <a:r>
              <a:rPr lang="en-US" altLang="zh-CN" b="1" dirty="0">
                <a:latin typeface="+mj-lt"/>
              </a:rPr>
              <a:t>work scope of supporting high accuracy positioning for A-BDS</a:t>
            </a:r>
            <a:endParaRPr lang="en-US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59"/>
            <a:ext cx="8229600" cy="4456537"/>
          </a:xfrm>
        </p:spPr>
        <p:txBody>
          <a:bodyPr>
            <a:noAutofit/>
          </a:bodyPr>
          <a:lstStyle/>
          <a:p>
            <a:r>
              <a:rPr lang="en-US" altLang="zh-CN" sz="1800" dirty="0" smtClean="0">
                <a:latin typeface="+mj-lt"/>
              </a:rPr>
              <a:t>Support multiple frequencies positioning</a:t>
            </a:r>
            <a:r>
              <a:rPr lang="en-US" altLang="zh-CN" sz="1800" dirty="0" smtClean="0">
                <a:latin typeface="+mj-lt"/>
              </a:rPr>
              <a:t>:</a:t>
            </a:r>
            <a:endParaRPr lang="en-US" altLang="zh-CN" sz="1800" dirty="0" smtClean="0">
              <a:latin typeface="+mj-lt"/>
            </a:endParaRPr>
          </a:p>
          <a:p>
            <a:pPr lvl="1"/>
            <a:r>
              <a:rPr lang="en-US" altLang="zh-CN" sz="1800" dirty="0" smtClean="0">
                <a:latin typeface="+mj-lt"/>
              </a:rPr>
              <a:t>Introduce new signal</a:t>
            </a:r>
            <a:r>
              <a:rPr lang="en-US" altLang="zh-CN" sz="1800" dirty="0">
                <a:latin typeface="+mj-lt"/>
              </a:rPr>
              <a:t>, e.g. </a:t>
            </a:r>
            <a:r>
              <a:rPr lang="en-US" altLang="zh-CN" sz="1800" dirty="0" smtClean="0">
                <a:latin typeface="+mj-lt"/>
              </a:rPr>
              <a:t>B2a, which can be used together with B1C</a:t>
            </a:r>
          </a:p>
          <a:p>
            <a:r>
              <a:rPr lang="en-US" altLang="zh-CN" sz="1800" dirty="0" smtClean="0">
                <a:latin typeface="+mj-lt"/>
              </a:rPr>
              <a:t>Support RTK, PPP, SSR for A-BDS:</a:t>
            </a:r>
          </a:p>
          <a:p>
            <a:pPr lvl="1"/>
            <a:r>
              <a:rPr lang="en-US" altLang="zh-CN" sz="1800" dirty="0">
                <a:latin typeface="+mj-lt"/>
              </a:rPr>
              <a:t>Define extensions of LPP protocol to support GNSS </a:t>
            </a:r>
            <a:r>
              <a:rPr lang="en-US" altLang="zh-CN" sz="1800" dirty="0" smtClean="0">
                <a:latin typeface="+mj-lt"/>
              </a:rPr>
              <a:t>RTK, PPP and SSR definitions </a:t>
            </a:r>
            <a:r>
              <a:rPr lang="en-US" altLang="zh-CN" sz="1800" dirty="0">
                <a:latin typeface="+mj-lt"/>
              </a:rPr>
              <a:t>specified for </a:t>
            </a:r>
            <a:r>
              <a:rPr lang="en-US" altLang="zh-CN" sz="1800" dirty="0" smtClean="0">
                <a:latin typeface="+mj-lt"/>
              </a:rPr>
              <a:t>A-BDS for </a:t>
            </a:r>
            <a:r>
              <a:rPr lang="en-US" altLang="zh-CN" sz="1800" dirty="0">
                <a:latin typeface="+mj-lt"/>
              </a:rPr>
              <a:t>both LTE and </a:t>
            </a:r>
            <a:r>
              <a:rPr lang="en-US" altLang="zh-CN" sz="1800" dirty="0" smtClean="0">
                <a:latin typeface="+mj-lt"/>
              </a:rPr>
              <a:t>NR</a:t>
            </a:r>
          </a:p>
          <a:p>
            <a:pPr lvl="1"/>
            <a:r>
              <a:rPr lang="en-US" altLang="zh-CN" sz="1800" dirty="0"/>
              <a:t>Define extensions of </a:t>
            </a:r>
            <a:r>
              <a:rPr lang="en-US" altLang="zh-CN" sz="1800" dirty="0" err="1"/>
              <a:t>LPPa</a:t>
            </a:r>
            <a:r>
              <a:rPr lang="en-US" altLang="zh-CN" sz="1800" dirty="0"/>
              <a:t> and </a:t>
            </a:r>
            <a:r>
              <a:rPr lang="en-US" altLang="zh-CN" sz="1800" dirty="0" err="1"/>
              <a:t>NRPPa</a:t>
            </a:r>
            <a:r>
              <a:rPr lang="en-US" altLang="zh-CN" sz="1800" dirty="0"/>
              <a:t> to support GNSS RTK, PPP and SSR assistance information for </a:t>
            </a:r>
            <a:r>
              <a:rPr lang="en-US" altLang="zh-CN" sz="1800" dirty="0" smtClean="0"/>
              <a:t>A-BDS</a:t>
            </a:r>
            <a:endParaRPr lang="zh-CN" altLang="zh-CN" sz="1800" dirty="0">
              <a:latin typeface="+mj-lt"/>
            </a:endParaRPr>
          </a:p>
          <a:p>
            <a:pPr marL="400050" lvl="2" indent="0">
              <a:buNone/>
            </a:pPr>
            <a:r>
              <a:rPr lang="en-US" altLang="zh-CN" sz="1800" dirty="0">
                <a:latin typeface="+mj-lt"/>
              </a:rPr>
              <a:t>Note: </a:t>
            </a:r>
            <a:r>
              <a:rPr lang="en-US" altLang="zh-CN" sz="1800" dirty="0" smtClean="0">
                <a:latin typeface="+mj-lt"/>
              </a:rPr>
              <a:t>Both </a:t>
            </a:r>
            <a:r>
              <a:rPr lang="en-US" altLang="zh-CN" sz="1800" dirty="0">
                <a:latin typeface="+mj-lt"/>
              </a:rPr>
              <a:t>PPP and </a:t>
            </a:r>
            <a:r>
              <a:rPr lang="en-US" altLang="zh-CN" sz="1800" dirty="0" smtClean="0">
                <a:latin typeface="+mj-lt"/>
              </a:rPr>
              <a:t>RTK </a:t>
            </a:r>
            <a:r>
              <a:rPr lang="en-US" altLang="zh-CN" sz="1800" dirty="0">
                <a:latin typeface="+mj-lt"/>
              </a:rPr>
              <a:t>are already supported in Rel-15 LPP. </a:t>
            </a:r>
            <a:r>
              <a:rPr lang="en-US" altLang="zh-CN" sz="1800" dirty="0" smtClean="0">
                <a:latin typeface="+mj-lt"/>
              </a:rPr>
              <a:t>SSR is already supported in Rel-15/Rel-16. The </a:t>
            </a:r>
            <a:r>
              <a:rPr lang="en-US" altLang="zh-CN" sz="1800" dirty="0">
                <a:latin typeface="+mj-lt"/>
              </a:rPr>
              <a:t>extensions are for </a:t>
            </a:r>
            <a:r>
              <a:rPr lang="en-US" altLang="zh-CN" sz="1800" dirty="0" smtClean="0">
                <a:latin typeface="+mj-lt"/>
              </a:rPr>
              <a:t>RTK, PPP and SSR </a:t>
            </a:r>
            <a:r>
              <a:rPr lang="en-US" altLang="zh-CN" sz="1800" dirty="0">
                <a:latin typeface="+mj-lt"/>
              </a:rPr>
              <a:t>which requires additional info </a:t>
            </a:r>
            <a:r>
              <a:rPr lang="en-US" altLang="zh-CN" sz="1800" dirty="0" smtClean="0">
                <a:latin typeface="+mj-lt"/>
              </a:rPr>
              <a:t>for A-BDS in Rel-17.</a:t>
            </a:r>
            <a:endParaRPr lang="zh-CN" altLang="zh-CN" sz="1800" dirty="0">
              <a:latin typeface="+mj-lt"/>
            </a:endParaRPr>
          </a:p>
          <a:p>
            <a:pPr lvl="1"/>
            <a:endParaRPr lang="en-US" altLang="zh-CN" sz="1800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1950" y="5870345"/>
            <a:ext cx="8429625" cy="3693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i="1" dirty="0" smtClean="0">
                <a:latin typeface="+mj-lt"/>
                <a:cs typeface="Times New Roman" pitchFamily="18" charset="0"/>
              </a:rPr>
              <a:t>See detailed WIDs in RP-191985</a:t>
            </a:r>
            <a:endParaRPr lang="en-US" altLang="zh-CN" sz="1200" b="1" i="1" u="sng" dirty="0" smtClean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12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non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27729</TotalTime>
  <Words>516</Words>
  <Application>Microsoft Office PowerPoint</Application>
  <PresentationFormat>全屏显示(4:3)</PresentationFormat>
  <Paragraphs>44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Supporting High Accuracy Positioning for A-BDS</vt:lpstr>
      <vt:lpstr>Outline</vt:lpstr>
      <vt:lpstr>Background and motivation (1)</vt:lpstr>
      <vt:lpstr>Background and motivations (2)</vt:lpstr>
      <vt:lpstr>Proposed work scope of supporting high accuracy positioning for A-BDS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</cp:lastModifiedBy>
  <cp:revision>862</cp:revision>
  <dcterms:created xsi:type="dcterms:W3CDTF">2014-01-09T07:41:21Z</dcterms:created>
  <dcterms:modified xsi:type="dcterms:W3CDTF">2019-09-09T15:55:00Z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