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5">
  <p:sldMasterIdLst>
    <p:sldMasterId id="2147483660" r:id="rId1"/>
    <p:sldMasterId id="2147483672" r:id="rId2"/>
  </p:sldMasterIdLst>
  <p:notesMasterIdLst>
    <p:notesMasterId r:id="rId12"/>
  </p:notesMasterIdLst>
  <p:handoutMasterIdLst>
    <p:handoutMasterId r:id="rId13"/>
  </p:handoutMasterIdLst>
  <p:sldIdLst>
    <p:sldId id="373" r:id="rId3"/>
    <p:sldId id="359" r:id="rId4"/>
    <p:sldId id="386" r:id="rId5"/>
    <p:sldId id="384" r:id="rId6"/>
    <p:sldId id="385" r:id="rId7"/>
    <p:sldId id="387" r:id="rId8"/>
    <p:sldId id="376" r:id="rId9"/>
    <p:sldId id="379" r:id="rId10"/>
    <p:sldId id="352" r:id="rId11"/>
  </p:sldIdLst>
  <p:sldSz cx="9144000" cy="6858000" type="screen4x3"/>
  <p:notesSz cx="7010400" cy="92964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001236"/>
    <a:srgbClr val="2409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471" autoAdjust="0"/>
    <p:restoredTop sz="96625" autoAdjust="0"/>
  </p:normalViewPr>
  <p:slideViewPr>
    <p:cSldViewPr>
      <p:cViewPr>
        <p:scale>
          <a:sx n="100" d="100"/>
          <a:sy n="100" d="100"/>
        </p:scale>
        <p:origin x="-684" y="2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1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E4B23A-6E3F-4B3E-93D6-273D9CCCF18C}" type="datetimeFigureOut">
              <a:rPr lang="en-US" smtClean="0"/>
              <a:pPr/>
              <a:t>9/9/2019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5F2AFD-A31E-4510-8BD1-6A174632FA3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55618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60967FE-9547-433B-9A32-E653B7554F8B}" type="datetimeFigureOut">
              <a:rPr lang="zh-CN" altLang="en-US" smtClean="0"/>
              <a:pPr/>
              <a:t>2019/9/9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F296132-7430-4C93-B37D-4FE1F71F2B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0032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FC3696B-CE47-47B8-9542-E3B74555FAC8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ED260-4EAD-4D2D-81E2-B6A0E2F09DE8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1968" y="3645024"/>
            <a:ext cx="7772400" cy="1109985"/>
          </a:xfrm>
        </p:spPr>
        <p:txBody>
          <a:bodyPr>
            <a:normAutofit/>
          </a:bodyPr>
          <a:lstStyle>
            <a:lvl1pPr algn="l"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504" y="4941168"/>
            <a:ext cx="8928992" cy="864096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222222"/>
                </a:solidFill>
                <a:latin typeface="黑体" pitchFamily="2" charset="-122"/>
                <a:ea typeface="黑体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96752"/>
            <a:ext cx="2057400" cy="492941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96752"/>
            <a:ext cx="6019800" cy="492941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1968" y="3645024"/>
            <a:ext cx="7772400" cy="1109985"/>
          </a:xfrm>
        </p:spPr>
        <p:txBody>
          <a:bodyPr>
            <a:normAutofit/>
          </a:bodyPr>
          <a:lstStyle>
            <a:lvl1pPr algn="l"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504" y="4941168"/>
            <a:ext cx="8928992" cy="864096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222222"/>
                </a:solidFill>
                <a:latin typeface="黑体" pitchFamily="2" charset="-122"/>
                <a:ea typeface="黑体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10386B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96752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988840"/>
            <a:ext cx="4040188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96752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988840"/>
            <a:ext cx="4041775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268760"/>
            <a:ext cx="3008313" cy="73000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1268760"/>
            <a:ext cx="511175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2060848"/>
            <a:ext cx="3008313" cy="40653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268759"/>
            <a:ext cx="5486400" cy="345881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001236"/>
                </a:solidFill>
              </a:defRPr>
            </a:lvl1pPr>
            <a:lvl2pPr>
              <a:defRPr sz="1800">
                <a:solidFill>
                  <a:srgbClr val="240967"/>
                </a:solidFill>
              </a:defRPr>
            </a:lvl2pPr>
            <a:lvl3pPr>
              <a:defRPr sz="1400">
                <a:solidFill>
                  <a:srgbClr val="7030A0"/>
                </a:solidFill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10386B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96752"/>
            <a:ext cx="2057400" cy="492941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96752"/>
            <a:ext cx="6019800" cy="492941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96752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988840"/>
            <a:ext cx="4040188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96752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988840"/>
            <a:ext cx="4041775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268760"/>
            <a:ext cx="3008313" cy="73000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1268760"/>
            <a:ext cx="511175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2060848"/>
            <a:ext cx="3008313" cy="40653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268759"/>
            <a:ext cx="5486400" cy="345881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68760"/>
            <a:ext cx="8229600" cy="48574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532440" y="6356350"/>
            <a:ext cx="3703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063A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黑体" pitchFamily="2" charset="-122"/>
          <a:ea typeface="黑体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68760"/>
            <a:ext cx="8229600" cy="48574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532440" y="6356350"/>
            <a:ext cx="3703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063A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黑体" pitchFamily="2" charset="-122"/>
          <a:ea typeface="黑体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359532" y="2852936"/>
            <a:ext cx="8424936" cy="1440160"/>
          </a:xfrm>
        </p:spPr>
        <p:txBody>
          <a:bodyPr rtlCol="0">
            <a:noAutofit/>
          </a:bodyPr>
          <a:lstStyle/>
          <a:p>
            <a:pPr algn="ctr">
              <a:defRPr/>
            </a:pPr>
            <a:r>
              <a:rPr lang="en-US" altLang="zh-CN" sz="3200" dirty="0">
                <a:latin typeface="Arial" pitchFamily="34" charset="0"/>
                <a:cs typeface="Arial" pitchFamily="34" charset="0"/>
              </a:rPr>
              <a:t>Motivation of </a:t>
            </a:r>
            <a:r>
              <a:rPr lang="en-US" altLang="zh-CN" sz="3200" dirty="0" smtClean="0">
                <a:latin typeface="Arial" pitchFamily="34" charset="0"/>
                <a:cs typeface="Arial" pitchFamily="34" charset="0"/>
              </a:rPr>
              <a:t>new work item: </a:t>
            </a:r>
            <a:r>
              <a:rPr lang="en-US" altLang="zh-CN" sz="32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altLang="zh-CN" sz="3200" dirty="0" smtClean="0">
                <a:latin typeface="Arial" pitchFamily="34" charset="0"/>
                <a:cs typeface="Arial" pitchFamily="34" charset="0"/>
              </a:rPr>
            </a:br>
            <a:r>
              <a:rPr lang="en-US" altLang="zh-CN" sz="3200" dirty="0" smtClean="0">
                <a:latin typeface="Arial" pitchFamily="34" charset="0"/>
                <a:cs typeface="Arial" pitchFamily="34" charset="0"/>
              </a:rPr>
              <a:t>NR </a:t>
            </a:r>
            <a:r>
              <a:rPr lang="en-US" altLang="zh-CN" sz="3200" dirty="0">
                <a:latin typeface="Arial" pitchFamily="34" charset="0"/>
                <a:cs typeface="Arial" pitchFamily="34" charset="0"/>
              </a:rPr>
              <a:t>Network Synchronization in Rel-17</a:t>
            </a:r>
            <a:endParaRPr lang="zh-CN" altLang="en-US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40556" y="671804"/>
            <a:ext cx="1903444" cy="400110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RP-191980</a:t>
            </a:r>
            <a:endParaRPr lang="zh-CN" altLang="en-US" sz="2000" b="1" dirty="0" smtClean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7241" y="765109"/>
            <a:ext cx="5710336" cy="1077218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3GPP TSG RAN WG Meeting #85</a:t>
            </a:r>
          </a:p>
          <a:p>
            <a:r>
              <a:rPr lang="en-US" sz="1600" b="1" cap="small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Newport Beach, USA, Sept 16 – 20, 2019</a:t>
            </a:r>
          </a:p>
          <a:p>
            <a:r>
              <a:rPr lang="en-US" sz="1600" b="1" cap="small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Document for: Discussion</a:t>
            </a:r>
          </a:p>
          <a:p>
            <a:r>
              <a:rPr lang="en-GB" altLang="zh-CN" sz="16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Agenda </a:t>
            </a:r>
            <a:r>
              <a:rPr lang="en-GB" altLang="zh-CN" sz="16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Item</a:t>
            </a:r>
            <a:r>
              <a:rPr lang="en-US" altLang="zh-CN" sz="16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:  </a:t>
            </a:r>
            <a:r>
              <a:rPr lang="en-US" altLang="zh-CN" sz="16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8.2.5</a:t>
            </a:r>
            <a:endParaRPr lang="zh-CN" altLang="en-US" sz="24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" name="TextBox 2"/>
          <p:cNvSpPr txBox="1">
            <a:spLocks noChangeArrowheads="1"/>
          </p:cNvSpPr>
          <p:nvPr/>
        </p:nvSpPr>
        <p:spPr bwMode="auto">
          <a:xfrm>
            <a:off x="142875" y="4933617"/>
            <a:ext cx="885825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 smtClean="0">
                <a:solidFill>
                  <a:srgbClr val="0070C0"/>
                </a:solidFill>
                <a:latin typeface="Calibri" pitchFamily="34" charset="0"/>
              </a:rPr>
              <a:t>China </a:t>
            </a:r>
            <a:r>
              <a:rPr lang="en-US" altLang="zh-CN" sz="2000" dirty="0">
                <a:solidFill>
                  <a:srgbClr val="0070C0"/>
                </a:solidFill>
                <a:latin typeface="Calibri" pitchFamily="34" charset="0"/>
              </a:rPr>
              <a:t>Academy of Telecommunications Technology (CATT)</a:t>
            </a:r>
          </a:p>
          <a:p>
            <a:r>
              <a:rPr lang="en-US" altLang="zh-CN" sz="2000" dirty="0">
                <a:solidFill>
                  <a:srgbClr val="0070C0"/>
                </a:solidFill>
                <a:latin typeface="Calibri" pitchFamily="34" charset="0"/>
              </a:rPr>
              <a:t>							</a:t>
            </a:r>
          </a:p>
          <a:p>
            <a:endParaRPr lang="en-US" altLang="zh-CN" sz="2000" dirty="0">
              <a:solidFill>
                <a:srgbClr val="0070C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8269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 smtClean="0">
                <a:latin typeface="Arial" pitchFamily="34" charset="0"/>
                <a:cs typeface="Arial" pitchFamily="34" charset="0"/>
              </a:rPr>
              <a:t>Network Synchronization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184576"/>
          </a:xfrm>
        </p:spPr>
        <p:txBody>
          <a:bodyPr>
            <a:normAutofit/>
          </a:bodyPr>
          <a:lstStyle/>
          <a:p>
            <a:r>
              <a:rPr lang="en-US" sz="1600" dirty="0" smtClean="0">
                <a:latin typeface="+mj-lt"/>
              </a:rPr>
              <a:t>It is essential to support </a:t>
            </a:r>
            <a:r>
              <a:rPr lang="en-US" sz="1600" dirty="0">
                <a:latin typeface="+mj-lt"/>
              </a:rPr>
              <a:t>cost-effective </a:t>
            </a:r>
            <a:r>
              <a:rPr lang="en-US" sz="1600" dirty="0" smtClean="0">
                <a:latin typeface="+mj-lt"/>
              </a:rPr>
              <a:t>techniques for precise </a:t>
            </a:r>
            <a:r>
              <a:rPr lang="en-US" sz="1600" dirty="0" smtClean="0"/>
              <a:t>frequency, </a:t>
            </a:r>
            <a:r>
              <a:rPr lang="en-US" sz="1600" dirty="0" smtClean="0">
                <a:latin typeface="+mj-lt"/>
              </a:rPr>
              <a:t>time and </a:t>
            </a:r>
            <a:r>
              <a:rPr lang="en-US" sz="1600" dirty="0" smtClean="0"/>
              <a:t>phase</a:t>
            </a:r>
            <a:r>
              <a:rPr lang="en-US" sz="1600" dirty="0" smtClean="0">
                <a:latin typeface="+mj-lt"/>
              </a:rPr>
              <a:t> synchronization </a:t>
            </a:r>
            <a:r>
              <a:rPr lang="en-US" sz="1600" dirty="0" smtClean="0"/>
              <a:t>for NR wireless networks</a:t>
            </a:r>
            <a:endParaRPr lang="en-US" sz="1600" dirty="0" smtClean="0">
              <a:latin typeface="+mj-lt"/>
            </a:endParaRPr>
          </a:p>
          <a:p>
            <a:r>
              <a:rPr lang="en-US" altLang="zh-CN" sz="1600" dirty="0">
                <a:latin typeface="+mj-lt"/>
                <a:cs typeface="Arial" pitchFamily="34" charset="0"/>
              </a:rPr>
              <a:t>Frequency s</a:t>
            </a:r>
            <a:r>
              <a:rPr lang="en-US" altLang="zh-CN" sz="1600" dirty="0" smtClean="0">
                <a:latin typeface="+mj-lt"/>
                <a:cs typeface="Arial" pitchFamily="34" charset="0"/>
              </a:rPr>
              <a:t>ynchronization</a:t>
            </a:r>
          </a:p>
          <a:p>
            <a:pPr lvl="1"/>
            <a:r>
              <a:rPr lang="en-US" sz="1600" dirty="0" smtClean="0">
                <a:latin typeface="+mj-lt"/>
              </a:rPr>
              <a:t>Baseband </a:t>
            </a:r>
            <a:r>
              <a:rPr lang="en-US" sz="1600" dirty="0">
                <a:latin typeface="+mj-lt"/>
              </a:rPr>
              <a:t>signals are mixed with </a:t>
            </a:r>
            <a:r>
              <a:rPr lang="en-US" sz="1600" dirty="0" smtClean="0">
                <a:latin typeface="+mj-lt"/>
              </a:rPr>
              <a:t>the carrier frequency for transmission and the reception. Carrier frequency </a:t>
            </a:r>
            <a:r>
              <a:rPr lang="en-US" sz="1600" dirty="0">
                <a:latin typeface="+mj-lt"/>
              </a:rPr>
              <a:t>accuracy and stability </a:t>
            </a:r>
            <a:r>
              <a:rPr lang="en-US" sz="1600" dirty="0" smtClean="0">
                <a:latin typeface="+mj-lt"/>
              </a:rPr>
              <a:t>have direct </a:t>
            </a:r>
            <a:r>
              <a:rPr lang="en-US" sz="1600" dirty="0">
                <a:latin typeface="+mj-lt"/>
              </a:rPr>
              <a:t>impact on the </a:t>
            </a:r>
            <a:r>
              <a:rPr lang="en-US" sz="1600" dirty="0" smtClean="0">
                <a:latin typeface="+mj-lt"/>
              </a:rPr>
              <a:t>performance of the wireless communication</a:t>
            </a:r>
          </a:p>
          <a:p>
            <a:r>
              <a:rPr lang="en-US" sz="1600" dirty="0" smtClean="0">
                <a:latin typeface="+mj-lt"/>
              </a:rPr>
              <a:t>Time </a:t>
            </a:r>
            <a:r>
              <a:rPr lang="en-US" sz="1600" dirty="0">
                <a:latin typeface="+mj-lt"/>
                <a:cs typeface="Arial" pitchFamily="34" charset="0"/>
              </a:rPr>
              <a:t>s</a:t>
            </a:r>
            <a:r>
              <a:rPr lang="en-US" altLang="zh-CN" sz="1600" dirty="0" smtClean="0">
                <a:latin typeface="+mj-lt"/>
                <a:cs typeface="Arial" pitchFamily="34" charset="0"/>
              </a:rPr>
              <a:t>ynchronization</a:t>
            </a:r>
          </a:p>
          <a:p>
            <a:pPr lvl="1"/>
            <a:r>
              <a:rPr lang="en-US" sz="1600" dirty="0" smtClean="0">
                <a:latin typeface="+mj-lt"/>
              </a:rPr>
              <a:t>Accurate timing is critical for supporting  the various operations, such as antenna </a:t>
            </a:r>
            <a:r>
              <a:rPr lang="en-US" sz="1600" dirty="0">
                <a:latin typeface="+mj-lt"/>
              </a:rPr>
              <a:t>switching, start/stop of </a:t>
            </a:r>
            <a:r>
              <a:rPr lang="en-US" sz="1600" dirty="0" smtClean="0">
                <a:latin typeface="+mj-lt"/>
              </a:rPr>
              <a:t>data sampling, </a:t>
            </a:r>
            <a:r>
              <a:rPr lang="en-US" sz="1600" dirty="0" smtClean="0"/>
              <a:t>carrier aggregation, </a:t>
            </a:r>
            <a:r>
              <a:rPr lang="en-US" sz="1600" dirty="0"/>
              <a:t>MBMS, </a:t>
            </a:r>
            <a:r>
              <a:rPr lang="en-US" sz="1600" dirty="0" smtClean="0">
                <a:latin typeface="+mj-lt"/>
              </a:rPr>
              <a:t>and especially NR positioning</a:t>
            </a:r>
          </a:p>
          <a:p>
            <a:r>
              <a:rPr lang="en-US" sz="1600" dirty="0" smtClean="0">
                <a:latin typeface="+mj-lt"/>
              </a:rPr>
              <a:t>Phase </a:t>
            </a:r>
            <a:r>
              <a:rPr lang="en-US" sz="1600" dirty="0">
                <a:latin typeface="+mj-lt"/>
                <a:cs typeface="Arial" pitchFamily="34" charset="0"/>
              </a:rPr>
              <a:t>s</a:t>
            </a:r>
            <a:r>
              <a:rPr lang="en-US" altLang="zh-CN" sz="1600" dirty="0" smtClean="0">
                <a:latin typeface="+mj-lt"/>
                <a:cs typeface="Arial" pitchFamily="34" charset="0"/>
              </a:rPr>
              <a:t>ynchronization</a:t>
            </a:r>
          </a:p>
          <a:p>
            <a:pPr lvl="1"/>
            <a:r>
              <a:rPr lang="en-US" sz="1600" dirty="0">
                <a:latin typeface="+mj-lt"/>
              </a:rPr>
              <a:t>Phase synchronization is </a:t>
            </a:r>
            <a:r>
              <a:rPr lang="en-US" sz="1600" dirty="0" smtClean="0">
                <a:latin typeface="+mj-lt"/>
              </a:rPr>
              <a:t>between frequency synchronized signals. Phase </a:t>
            </a:r>
            <a:r>
              <a:rPr lang="en-US" sz="1600" dirty="0" smtClean="0">
                <a:cs typeface="Arial" pitchFamily="34" charset="0"/>
              </a:rPr>
              <a:t>s</a:t>
            </a:r>
            <a:r>
              <a:rPr lang="en-US" altLang="zh-CN" sz="1600" dirty="0" smtClean="0">
                <a:cs typeface="Arial" pitchFamily="34" charset="0"/>
              </a:rPr>
              <a:t>ynchronization is crucial for </a:t>
            </a:r>
            <a:r>
              <a:rPr lang="en-US" altLang="zh-CN" sz="1600" dirty="0" err="1" smtClean="0">
                <a:cs typeface="Arial" pitchFamily="34" charset="0"/>
              </a:rPr>
              <a:t>b</a:t>
            </a:r>
            <a:r>
              <a:rPr lang="en-US" sz="1600" dirty="0" err="1" smtClean="0">
                <a:latin typeface="+mj-lt"/>
              </a:rPr>
              <a:t>eamforming</a:t>
            </a:r>
            <a:r>
              <a:rPr lang="en-US" sz="1600" dirty="0">
                <a:latin typeface="+mj-lt"/>
              </a:rPr>
              <a:t>, </a:t>
            </a:r>
            <a:r>
              <a:rPr lang="en-US" sz="1600" dirty="0" smtClean="0">
                <a:latin typeface="+mj-lt"/>
              </a:rPr>
              <a:t>MIMO, and carrier phase based precise NR positioning</a:t>
            </a:r>
            <a:endParaRPr lang="en-US" sz="1600" dirty="0">
              <a:latin typeface="+mj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161296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zh-CN" sz="1600" dirty="0" smtClean="0">
                <a:cs typeface="Arial" pitchFamily="34" charset="0"/>
              </a:rPr>
              <a:t>Synchronization requirements for NR data communication</a:t>
            </a:r>
            <a:endParaRPr lang="en-US" sz="1600" dirty="0"/>
          </a:p>
          <a:p>
            <a:pPr lvl="1"/>
            <a:r>
              <a:rPr lang="en-US" sz="1400" dirty="0"/>
              <a:t>Frequency </a:t>
            </a:r>
            <a:r>
              <a:rPr lang="en-US" altLang="zh-CN" sz="1400" dirty="0">
                <a:cs typeface="Arial" pitchFamily="34" charset="0"/>
              </a:rPr>
              <a:t>synchronization accuracy </a:t>
            </a:r>
            <a:r>
              <a:rPr lang="en-US" sz="1400" dirty="0">
                <a:sym typeface="Symbol"/>
              </a:rPr>
              <a:t>[TS 38.104]</a:t>
            </a:r>
          </a:p>
          <a:p>
            <a:pPr lvl="2"/>
            <a:r>
              <a:rPr lang="en-US" altLang="zh-CN" sz="1200" dirty="0" smtClean="0">
                <a:cs typeface="Arial" pitchFamily="34" charset="0"/>
              </a:rPr>
              <a:t>±0.05 </a:t>
            </a:r>
            <a:r>
              <a:rPr lang="en-US" altLang="zh-CN" sz="1200" dirty="0">
                <a:cs typeface="Arial" pitchFamily="34" charset="0"/>
              </a:rPr>
              <a:t>ppm for </a:t>
            </a:r>
            <a:r>
              <a:rPr lang="en-US" altLang="zh-CN" sz="1200" dirty="0" smtClean="0">
                <a:cs typeface="Arial" pitchFamily="34" charset="0"/>
              </a:rPr>
              <a:t>wide area BS</a:t>
            </a:r>
          </a:p>
          <a:p>
            <a:pPr lvl="2"/>
            <a:r>
              <a:rPr lang="en-GB" sz="1200" dirty="0"/>
              <a:t>±0.1 </a:t>
            </a:r>
            <a:r>
              <a:rPr lang="en-GB" sz="1200" dirty="0" smtClean="0"/>
              <a:t>ppm for </a:t>
            </a:r>
            <a:r>
              <a:rPr lang="en-US" sz="1200" dirty="0" smtClean="0"/>
              <a:t>medium range and local </a:t>
            </a:r>
            <a:r>
              <a:rPr lang="en-US" sz="1200" dirty="0"/>
              <a:t>a</a:t>
            </a:r>
            <a:r>
              <a:rPr lang="en-US" sz="1200" dirty="0" smtClean="0"/>
              <a:t>rea BS</a:t>
            </a:r>
            <a:endParaRPr lang="en-US" sz="1200" dirty="0"/>
          </a:p>
          <a:p>
            <a:pPr lvl="1"/>
            <a:r>
              <a:rPr lang="en-US" sz="1400" dirty="0" smtClean="0">
                <a:sym typeface="Symbol"/>
              </a:rPr>
              <a:t>Cell phase </a:t>
            </a:r>
            <a:r>
              <a:rPr lang="en-US" altLang="zh-CN" sz="1400" dirty="0">
                <a:cs typeface="Arial" pitchFamily="34" charset="0"/>
              </a:rPr>
              <a:t>synchronization accuracy </a:t>
            </a:r>
            <a:r>
              <a:rPr lang="en-US" sz="1400" dirty="0" smtClean="0">
                <a:sym typeface="Symbol"/>
              </a:rPr>
              <a:t>[</a:t>
            </a:r>
            <a:r>
              <a:rPr lang="en-US" sz="1400" dirty="0">
                <a:sym typeface="Symbol"/>
              </a:rPr>
              <a:t>TS 38.133</a:t>
            </a:r>
            <a:r>
              <a:rPr lang="en-US" sz="1400" dirty="0" smtClean="0">
                <a:sym typeface="Symbol"/>
              </a:rPr>
              <a:t>]</a:t>
            </a:r>
          </a:p>
          <a:p>
            <a:pPr lvl="2"/>
            <a:r>
              <a:rPr lang="en-US" altLang="zh-CN" sz="1200" dirty="0" smtClean="0">
                <a:cs typeface="Arial" pitchFamily="34" charset="0"/>
              </a:rPr>
              <a:t>the </a:t>
            </a:r>
            <a:r>
              <a:rPr lang="en-US" altLang="zh-CN" sz="1200" dirty="0">
                <a:cs typeface="Arial" pitchFamily="34" charset="0"/>
              </a:rPr>
              <a:t>maximum absolute deviation in frame start timing between any pair of cells on the same frequency that have overlapping coverage </a:t>
            </a:r>
            <a:r>
              <a:rPr lang="en-US" altLang="zh-CN" sz="1200" dirty="0" smtClean="0">
                <a:cs typeface="Arial" pitchFamily="34" charset="0"/>
              </a:rPr>
              <a:t>areas within </a:t>
            </a:r>
            <a:r>
              <a:rPr lang="en-US" altLang="zh-CN" sz="1200" dirty="0">
                <a:cs typeface="Arial" pitchFamily="34" charset="0"/>
              </a:rPr>
              <a:t>3 </a:t>
            </a:r>
            <a:r>
              <a:rPr lang="en-GB" sz="1200" dirty="0"/>
              <a:t>µs</a:t>
            </a:r>
            <a:r>
              <a:rPr lang="en-US" sz="1200" dirty="0">
                <a:sym typeface="Symbol"/>
              </a:rPr>
              <a:t> </a:t>
            </a:r>
            <a:r>
              <a:rPr lang="en-US" altLang="zh-CN" sz="1200" dirty="0">
                <a:cs typeface="Arial" pitchFamily="34" charset="0"/>
              </a:rPr>
              <a:t>for TDD cells</a:t>
            </a:r>
            <a:endParaRPr lang="en-US" sz="1200" dirty="0" smtClean="0">
              <a:sym typeface="Symbol"/>
            </a:endParaRPr>
          </a:p>
          <a:p>
            <a:pPr lvl="1"/>
            <a:r>
              <a:rPr lang="en-US" sz="1400" dirty="0" smtClean="0">
                <a:sym typeface="Symbol"/>
              </a:rPr>
              <a:t>Time alignment error [TS </a:t>
            </a:r>
            <a:r>
              <a:rPr lang="en-US" sz="1400" dirty="0">
                <a:sym typeface="Symbol"/>
              </a:rPr>
              <a:t>38.104]</a:t>
            </a:r>
          </a:p>
          <a:p>
            <a:pPr lvl="2"/>
            <a:r>
              <a:rPr lang="en-US" sz="1200" dirty="0">
                <a:sym typeface="Symbol"/>
              </a:rPr>
              <a:t>For MIMO or TX diversity transmissions, at each carrier frequency, TAE shall not exceed 65 ns.</a:t>
            </a:r>
          </a:p>
          <a:p>
            <a:pPr lvl="2"/>
            <a:r>
              <a:rPr lang="en-US" sz="1200" dirty="0">
                <a:sym typeface="Symbol"/>
              </a:rPr>
              <a:t>For intra-band contiguous carrier aggregation, with or without MIMO or TX diversity, TAE shall not exceed 260ns.</a:t>
            </a:r>
          </a:p>
          <a:p>
            <a:pPr lvl="2"/>
            <a:r>
              <a:rPr lang="en-US" sz="1200" dirty="0">
                <a:sym typeface="Symbol"/>
              </a:rPr>
              <a:t>For intra-band non-contiguous carrier aggregation, with or without MIMO or TX diversity, TAE shall not exceed 3µs.</a:t>
            </a:r>
          </a:p>
          <a:p>
            <a:pPr lvl="2"/>
            <a:r>
              <a:rPr lang="en-US" sz="1200" dirty="0">
                <a:sym typeface="Symbol"/>
              </a:rPr>
              <a:t>For inter-band carrier aggregation, with or without MIMO or TX diversity, TAE shall not exceed 3µs.</a:t>
            </a:r>
          </a:p>
          <a:p>
            <a:r>
              <a:rPr lang="en-US" altLang="zh-CN" sz="1600" dirty="0" smtClean="0">
                <a:cs typeface="Arial" pitchFamily="34" charset="0"/>
              </a:rPr>
              <a:t>Synchronization </a:t>
            </a:r>
            <a:r>
              <a:rPr lang="en-US" altLang="zh-CN" sz="1600" dirty="0">
                <a:cs typeface="Arial" pitchFamily="34" charset="0"/>
              </a:rPr>
              <a:t>requirements for </a:t>
            </a:r>
            <a:r>
              <a:rPr lang="en-US" altLang="zh-CN" sz="1600" dirty="0" smtClean="0">
                <a:cs typeface="Arial" pitchFamily="34" charset="0"/>
              </a:rPr>
              <a:t>NR positioning</a:t>
            </a:r>
            <a:endParaRPr lang="en-US" sz="1600" dirty="0"/>
          </a:p>
          <a:p>
            <a:pPr lvl="1"/>
            <a:r>
              <a:rPr lang="en-US" sz="1400" dirty="0" smtClean="0"/>
              <a:t>3GPP has so far not </a:t>
            </a:r>
            <a:r>
              <a:rPr lang="en-US" sz="1400" dirty="0"/>
              <a:t>defined the network synchronization requirements </a:t>
            </a:r>
            <a:r>
              <a:rPr lang="en-US" sz="1400" dirty="0" smtClean="0"/>
              <a:t>for </a:t>
            </a:r>
            <a:r>
              <a:rPr lang="en-US" sz="1400" dirty="0" smtClean="0"/>
              <a:t>LTE/NR positioning</a:t>
            </a:r>
            <a:r>
              <a:rPr lang="en-US" sz="1400" dirty="0" smtClean="0"/>
              <a:t>. </a:t>
            </a:r>
          </a:p>
          <a:p>
            <a:pPr lvl="1"/>
            <a:r>
              <a:rPr lang="en-US" sz="1400" dirty="0" smtClean="0"/>
              <a:t>It is well-understood that network </a:t>
            </a:r>
            <a:r>
              <a:rPr lang="en-US" altLang="zh-CN" sz="1400" dirty="0" smtClean="0">
                <a:cs typeface="Arial" pitchFamily="34" charset="0"/>
              </a:rPr>
              <a:t>synchronization requirements for </a:t>
            </a:r>
            <a:r>
              <a:rPr lang="en-US" altLang="zh-CN" sz="1400" dirty="0" smtClean="0">
                <a:cs typeface="Arial" pitchFamily="34" charset="0"/>
              </a:rPr>
              <a:t>NR positioning </a:t>
            </a:r>
            <a:r>
              <a:rPr lang="en-US" altLang="zh-CN" sz="1400" dirty="0" smtClean="0">
                <a:cs typeface="Arial" pitchFamily="34" charset="0"/>
              </a:rPr>
              <a:t>will be much tighter than that for </a:t>
            </a:r>
            <a:r>
              <a:rPr lang="en-US" altLang="zh-CN" sz="1400" dirty="0" smtClean="0">
                <a:cs typeface="Arial" pitchFamily="34" charset="0"/>
              </a:rPr>
              <a:t>NR data </a:t>
            </a:r>
            <a:r>
              <a:rPr lang="en-US" altLang="zh-CN" sz="1400" dirty="0" smtClean="0">
                <a:cs typeface="Arial" pitchFamily="34" charset="0"/>
              </a:rPr>
              <a:t>communication</a:t>
            </a:r>
            <a:endParaRPr lang="en-US" sz="1400" dirty="0"/>
          </a:p>
          <a:p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3</a:t>
            </a:fld>
            <a:endParaRPr lang="zh-CN" alt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78098"/>
          </a:xfrm>
        </p:spPr>
        <p:txBody>
          <a:bodyPr>
            <a:normAutofit/>
          </a:bodyPr>
          <a:lstStyle/>
          <a:p>
            <a:r>
              <a:rPr lang="en-US" altLang="zh-CN" sz="3600" dirty="0" smtClean="0">
                <a:latin typeface="Arial" pitchFamily="34" charset="0"/>
                <a:cs typeface="Arial" pitchFamily="34" charset="0"/>
              </a:rPr>
              <a:t>NR Synchronization Requirements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29422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000" dirty="0" smtClean="0">
                <a:latin typeface="Arial" pitchFamily="34" charset="0"/>
                <a:cs typeface="Arial" pitchFamily="34" charset="0"/>
              </a:rPr>
              <a:t>Existing Network Synchronization Techniques</a:t>
            </a:r>
            <a:endParaRPr lang="en-US" sz="3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1600" dirty="0" smtClean="0"/>
              <a:t>Techniques popularly used </a:t>
            </a:r>
            <a:r>
              <a:rPr lang="en-US" sz="1600" dirty="0"/>
              <a:t>for the time and frequency synchronization of wireless </a:t>
            </a:r>
            <a:r>
              <a:rPr lang="en-US" sz="1600" dirty="0" smtClean="0"/>
              <a:t>networks include </a:t>
            </a:r>
            <a:r>
              <a:rPr lang="en-US" sz="1600" dirty="0" smtClean="0"/>
              <a:t>GNSS-based and IEEE </a:t>
            </a:r>
            <a:r>
              <a:rPr lang="en-US" sz="1600" dirty="0"/>
              <a:t>1588 PTP </a:t>
            </a:r>
            <a:r>
              <a:rPr lang="en-US" sz="1600" dirty="0" smtClean="0"/>
              <a:t>based methods</a:t>
            </a:r>
          </a:p>
          <a:p>
            <a:r>
              <a:rPr lang="en-US" sz="1600" dirty="0"/>
              <a:t>GNSS </a:t>
            </a:r>
            <a:r>
              <a:rPr lang="en-US" sz="1600" dirty="0" smtClean="0"/>
              <a:t>based</a:t>
            </a:r>
          </a:p>
          <a:p>
            <a:pPr lvl="1"/>
            <a:r>
              <a:rPr lang="en-US" sz="1400" dirty="0" smtClean="0"/>
              <a:t>Capable of supporting from </a:t>
            </a:r>
            <a:r>
              <a:rPr lang="en-GB" sz="1400" dirty="0" smtClean="0"/>
              <a:t>µs-level to </a:t>
            </a:r>
            <a:r>
              <a:rPr lang="en-US" sz="1400" dirty="0" smtClean="0"/>
              <a:t>ns-level synchronization</a:t>
            </a:r>
          </a:p>
          <a:p>
            <a:pPr lvl="1"/>
            <a:r>
              <a:rPr lang="en-US" sz="1400" dirty="0" smtClean="0"/>
              <a:t>Major drawbacks :</a:t>
            </a:r>
          </a:p>
          <a:p>
            <a:pPr lvl="2"/>
            <a:r>
              <a:rPr lang="en-US" sz="1200" dirty="0" smtClean="0"/>
              <a:t>Not suitable for environments where  GNSS </a:t>
            </a:r>
            <a:r>
              <a:rPr lang="en-US" sz="1200" dirty="0"/>
              <a:t>signals are </a:t>
            </a:r>
            <a:r>
              <a:rPr lang="en-US" sz="1200" dirty="0" smtClean="0"/>
              <a:t>weak or blocked</a:t>
            </a:r>
            <a:r>
              <a:rPr lang="en-US" sz="1200" dirty="0"/>
              <a:t>, such as indoor </a:t>
            </a:r>
            <a:r>
              <a:rPr lang="en-US" sz="1200" dirty="0" smtClean="0"/>
              <a:t>scenarios</a:t>
            </a:r>
          </a:p>
          <a:p>
            <a:pPr lvl="2"/>
            <a:r>
              <a:rPr lang="en-US" sz="1200" dirty="0" smtClean="0"/>
              <a:t>Significantly </a:t>
            </a:r>
            <a:r>
              <a:rPr lang="en-US" sz="1200" dirty="0"/>
              <a:t>high </a:t>
            </a:r>
            <a:r>
              <a:rPr lang="en-US" sz="1200" dirty="0" smtClean="0"/>
              <a:t>installation and operational </a:t>
            </a:r>
            <a:r>
              <a:rPr lang="en-US" sz="1200" dirty="0"/>
              <a:t>costs </a:t>
            </a:r>
            <a:r>
              <a:rPr lang="en-US" sz="1200" dirty="0" smtClean="0"/>
              <a:t>especially in city area</a:t>
            </a:r>
            <a:endParaRPr lang="en-US" sz="1200" dirty="0"/>
          </a:p>
          <a:p>
            <a:r>
              <a:rPr lang="en-US" sz="1600" dirty="0" smtClean="0"/>
              <a:t>IEEE 1588 PTP (Precision </a:t>
            </a:r>
            <a:r>
              <a:rPr lang="en-US" sz="1600" dirty="0"/>
              <a:t>Time Protocol) </a:t>
            </a:r>
            <a:endParaRPr lang="en-US" sz="1600" dirty="0" smtClean="0"/>
          </a:p>
          <a:p>
            <a:pPr lvl="1"/>
            <a:r>
              <a:rPr lang="en-US" sz="1400" dirty="0" smtClean="0"/>
              <a:t>Based master/slave </a:t>
            </a:r>
            <a:r>
              <a:rPr lang="en-US" sz="1400" dirty="0"/>
              <a:t>synchronization </a:t>
            </a:r>
            <a:r>
              <a:rPr lang="en-US" sz="1400" dirty="0" smtClean="0"/>
              <a:t>paradigm</a:t>
            </a:r>
          </a:p>
          <a:p>
            <a:pPr lvl="1"/>
            <a:r>
              <a:rPr lang="en-US" sz="1400" dirty="0"/>
              <a:t>PTP </a:t>
            </a:r>
            <a:r>
              <a:rPr lang="en-US" sz="1400" dirty="0" smtClean="0"/>
              <a:t>estimates the time </a:t>
            </a:r>
            <a:r>
              <a:rPr lang="en-US" sz="1400" dirty="0"/>
              <a:t>difference between the </a:t>
            </a:r>
            <a:r>
              <a:rPr lang="en-US" sz="1400" dirty="0" smtClean="0"/>
              <a:t>master and </a:t>
            </a:r>
            <a:r>
              <a:rPr lang="en-US" sz="1400" dirty="0"/>
              <a:t>slave </a:t>
            </a:r>
            <a:r>
              <a:rPr lang="en-US" sz="1400" dirty="0" smtClean="0"/>
              <a:t>devices from the round-trip </a:t>
            </a:r>
            <a:r>
              <a:rPr lang="en-US" sz="1400" dirty="0"/>
              <a:t>delay</a:t>
            </a:r>
            <a:r>
              <a:rPr lang="en-US" sz="1400" dirty="0" smtClean="0"/>
              <a:t> </a:t>
            </a:r>
          </a:p>
          <a:p>
            <a:pPr lvl="1"/>
            <a:r>
              <a:rPr lang="en-US" sz="1400" dirty="0"/>
              <a:t>Major drawbacks</a:t>
            </a:r>
            <a:r>
              <a:rPr lang="en-US" sz="1400" dirty="0" smtClean="0"/>
              <a:t>:</a:t>
            </a:r>
          </a:p>
          <a:p>
            <a:pPr lvl="2"/>
            <a:r>
              <a:rPr lang="en-US" sz="1200" dirty="0" smtClean="0"/>
              <a:t>Synchronization accuracy is impacted by network </a:t>
            </a:r>
            <a:r>
              <a:rPr lang="en-US" sz="1200" dirty="0"/>
              <a:t>asymmetry (delay difference between the send path and receive path) and Packet Delay Variation (PDV) </a:t>
            </a:r>
            <a:r>
              <a:rPr lang="en-US" sz="1200" dirty="0" smtClean="0"/>
              <a:t> </a:t>
            </a:r>
            <a:endParaRPr lang="en-US" sz="1200" dirty="0"/>
          </a:p>
          <a:p>
            <a:pPr lvl="2"/>
            <a:r>
              <a:rPr lang="en-US" sz="1200" dirty="0" smtClean="0"/>
              <a:t>A </a:t>
            </a:r>
            <a:r>
              <a:rPr lang="en-US" sz="1200" dirty="0"/>
              <a:t>chain of network elements between the master and the slave with variable network load and varying queuing and processing delays </a:t>
            </a:r>
            <a:r>
              <a:rPr lang="en-US" sz="1200" dirty="0" smtClean="0"/>
              <a:t>can cause </a:t>
            </a:r>
            <a:r>
              <a:rPr lang="en-US" sz="1200" dirty="0"/>
              <a:t>delay variations in the PTP </a:t>
            </a:r>
            <a:r>
              <a:rPr lang="en-US" sz="1200" dirty="0" smtClean="0"/>
              <a:t>messages</a:t>
            </a:r>
            <a:endParaRPr lang="en-US" sz="1200" dirty="0"/>
          </a:p>
          <a:p>
            <a:pPr lvl="2"/>
            <a:r>
              <a:rPr lang="en-US" sz="1200" dirty="0"/>
              <a:t>C</a:t>
            </a:r>
            <a:r>
              <a:rPr lang="en-US" sz="1200" dirty="0" smtClean="0"/>
              <a:t>hanges </a:t>
            </a:r>
            <a:r>
              <a:rPr lang="en-US" sz="1200" dirty="0"/>
              <a:t>in packet arrival time are </a:t>
            </a:r>
            <a:r>
              <a:rPr lang="en-US" sz="1200" dirty="0" smtClean="0"/>
              <a:t>problematic, since the </a:t>
            </a:r>
            <a:r>
              <a:rPr lang="en-US" sz="1200" dirty="0"/>
              <a:t>slave</a:t>
            </a:r>
            <a:r>
              <a:rPr lang="en-US" sz="1200" dirty="0" smtClean="0"/>
              <a:t> cannot identify </a:t>
            </a:r>
            <a:r>
              <a:rPr lang="en-US" sz="1200" dirty="0"/>
              <a:t>the difference between variation in packet delay and a timing drift in the </a:t>
            </a:r>
            <a:r>
              <a:rPr lang="en-US" sz="1200" dirty="0" smtClean="0"/>
              <a:t>master</a:t>
            </a:r>
            <a:endParaRPr lang="en-U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216045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936104"/>
          </a:xfrm>
        </p:spPr>
        <p:txBody>
          <a:bodyPr>
            <a:noAutofit/>
          </a:bodyPr>
          <a:lstStyle/>
          <a:p>
            <a:r>
              <a:rPr lang="en-US" altLang="zh-CN" sz="3000" dirty="0" smtClean="0">
                <a:latin typeface="Arial" pitchFamily="34" charset="0"/>
                <a:cs typeface="Arial" pitchFamily="34" charset="0"/>
              </a:rPr>
              <a:t>Radio-interface </a:t>
            </a:r>
            <a:r>
              <a:rPr lang="en-US" altLang="zh-CN" sz="3000" dirty="0">
                <a:latin typeface="Arial" pitchFamily="34" charset="0"/>
                <a:cs typeface="Arial" pitchFamily="34" charset="0"/>
              </a:rPr>
              <a:t>based </a:t>
            </a:r>
            <a:r>
              <a:rPr lang="en-US" altLang="zh-CN" sz="3000" dirty="0" smtClean="0">
                <a:latin typeface="Arial" pitchFamily="34" charset="0"/>
                <a:cs typeface="Arial" pitchFamily="34" charset="0"/>
              </a:rPr>
              <a:t>Synchronization</a:t>
            </a:r>
            <a:endParaRPr lang="en-US" sz="3000" dirty="0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268760"/>
                <a:ext cx="8229600" cy="5256584"/>
              </a:xfrm>
            </p:spPr>
            <p:txBody>
              <a:bodyPr>
                <a:noAutofit/>
              </a:bodyPr>
              <a:lstStyle/>
              <a:p>
                <a:r>
                  <a:rPr lang="en-GB" sz="1600" dirty="0"/>
                  <a:t>3GPP has investigated </a:t>
                </a:r>
                <a:r>
                  <a:rPr lang="en-US" sz="1600" dirty="0"/>
                  <a:t>radio-interface based synchronization (RIBS) </a:t>
                </a:r>
                <a:r>
                  <a:rPr lang="en-GB" sz="1600" dirty="0"/>
                  <a:t>solutions for LTE networks </a:t>
                </a:r>
              </a:p>
              <a:p>
                <a:r>
                  <a:rPr lang="en-US" sz="1600" dirty="0" smtClean="0"/>
                  <a:t>In RIBS, one or more cells monitors the reference signals (</a:t>
                </a:r>
                <a:r>
                  <a:rPr lang="en-US" sz="1600" dirty="0" err="1" smtClean="0"/>
                  <a:t>e.g</a:t>
                </a:r>
                <a:r>
                  <a:rPr lang="en-US" sz="1600" dirty="0" smtClean="0"/>
                  <a:t>, CRS, CSI-RS and PRS) from other cells to estimate the time offsets among the cells and maintain synchronization among them</a:t>
                </a:r>
              </a:p>
              <a:p>
                <a:r>
                  <a:rPr lang="en-GB" sz="1600" dirty="0" smtClean="0"/>
                  <a:t>It was shown that RIBS </a:t>
                </a:r>
                <a:r>
                  <a:rPr lang="en-GB" sz="1600" dirty="0" smtClean="0"/>
                  <a:t>can obtain 3 </a:t>
                </a:r>
                <a14:m>
                  <m:oMath xmlns:m="http://schemas.openxmlformats.org/officeDocument/2006/math">
                    <m:r>
                      <a:rPr lang="en-US" sz="1600" b="0" i="1" smtClean="0">
                        <a:latin typeface="Cambria Math"/>
                      </a:rPr>
                      <m:t>𝜇</m:t>
                    </m:r>
                  </m:oMath>
                </a14:m>
                <a:r>
                  <a:rPr lang="en-GB" sz="1600" dirty="0" smtClean="0"/>
                  <a:t>s or better </a:t>
                </a:r>
                <a:r>
                  <a:rPr lang="en-US" sz="1600" dirty="0" smtClean="0"/>
                  <a:t>synchronization </a:t>
                </a:r>
                <a:r>
                  <a:rPr lang="en-GB" sz="1600" dirty="0" smtClean="0"/>
                  <a:t>accuracy under reasonable SNR level </a:t>
                </a:r>
                <a:r>
                  <a:rPr lang="en-GB" sz="1600" dirty="0"/>
                  <a:t>for LTE networks [</a:t>
                </a:r>
                <a:r>
                  <a:rPr lang="en-GB" sz="1600" dirty="0" smtClean="0"/>
                  <a:t>TR </a:t>
                </a:r>
                <a:r>
                  <a:rPr lang="en-GB" sz="1600" dirty="0" smtClean="0"/>
                  <a:t>38.898, TR 38.872]</a:t>
                </a:r>
              </a:p>
              <a:p>
                <a:r>
                  <a:rPr lang="en-GB" sz="1600" dirty="0"/>
                  <a:t>RIBS solutions </a:t>
                </a:r>
                <a:r>
                  <a:rPr lang="en-US" sz="1600" dirty="0" smtClean="0">
                    <a:latin typeface="+mj-lt"/>
                  </a:rPr>
                  <a:t>based on </a:t>
                </a:r>
                <a:r>
                  <a:rPr lang="en-US" altLang="zh-CN" sz="1600" dirty="0" smtClean="0">
                    <a:latin typeface="+mj-lt"/>
                    <a:cs typeface="Times New Roman" pitchFamily="18" charset="0"/>
                  </a:rPr>
                  <a:t>NR reference signals were </a:t>
                </a:r>
                <a:r>
                  <a:rPr lang="en-US" altLang="zh-CN" sz="1600" dirty="0" smtClean="0">
                    <a:latin typeface="+mj-lt"/>
                    <a:cs typeface="Times New Roman" pitchFamily="18" charset="0"/>
                  </a:rPr>
                  <a:t>proposed </a:t>
                </a:r>
                <a:r>
                  <a:rPr lang="en-US" altLang="zh-CN" sz="1600" dirty="0" smtClean="0">
                    <a:latin typeface="+mj-lt"/>
                    <a:cs typeface="Times New Roman" pitchFamily="18" charset="0"/>
                  </a:rPr>
                  <a:t>recently for supporting NR positioning </a:t>
                </a:r>
                <a:r>
                  <a:rPr lang="en-US" sz="1600" dirty="0" smtClean="0">
                    <a:latin typeface="+mj-lt"/>
                  </a:rPr>
                  <a:t> </a:t>
                </a:r>
                <a:r>
                  <a:rPr lang="en-US" altLang="zh-CN" sz="1600" dirty="0" smtClean="0">
                    <a:latin typeface="+mj-lt"/>
                    <a:cs typeface="Times New Roman" pitchFamily="18" charset="0"/>
                  </a:rPr>
                  <a:t>[</a:t>
                </a:r>
                <a:r>
                  <a:rPr lang="en-US" sz="1600" dirty="0" smtClean="0">
                    <a:latin typeface="+mj-lt"/>
                  </a:rPr>
                  <a:t>Ref. 5–7]</a:t>
                </a:r>
              </a:p>
              <a:p>
                <a:r>
                  <a:rPr lang="en-GB" sz="1600" dirty="0"/>
                  <a:t>RIBS </a:t>
                </a:r>
                <a:r>
                  <a:rPr lang="en-GB" sz="1600" dirty="0" smtClean="0"/>
                  <a:t>may support very precise </a:t>
                </a:r>
                <a:r>
                  <a:rPr lang="en-US" altLang="zh-CN" sz="1600" dirty="0" smtClean="0">
                    <a:latin typeface="+mj-lt"/>
                  </a:rPr>
                  <a:t>time</a:t>
                </a:r>
                <a:r>
                  <a:rPr lang="en-US" altLang="zh-CN" sz="1600" dirty="0" smtClean="0">
                    <a:latin typeface="+mj-lt"/>
                  </a:rPr>
                  <a:t>/</a:t>
                </a:r>
                <a:r>
                  <a:rPr lang="en-US" altLang="zh-CN" sz="1600" dirty="0" smtClean="0">
                    <a:latin typeface="+mj-lt"/>
                  </a:rPr>
                  <a:t>phase/fr</a:t>
                </a:r>
                <a:r>
                  <a:rPr lang="en-US" sz="1600" dirty="0" smtClean="0"/>
                  <a:t>equency </a:t>
                </a:r>
                <a:r>
                  <a:rPr lang="en-US" sz="1600" dirty="0"/>
                  <a:t>synchronization</a:t>
                </a:r>
                <a:r>
                  <a:rPr lang="en-US" sz="1600" dirty="0" smtClean="0"/>
                  <a:t> </a:t>
                </a:r>
                <a:r>
                  <a:rPr lang="en-US" sz="1600" dirty="0" smtClean="0"/>
                  <a:t>with carrier phase tracking </a:t>
                </a:r>
                <a:r>
                  <a:rPr lang="en-US" sz="1600" dirty="0"/>
                  <a:t> </a:t>
                </a:r>
                <a:r>
                  <a:rPr lang="en-US" sz="1600" dirty="0" smtClean="0"/>
                  <a:t>techniques </a:t>
                </a:r>
                <a:r>
                  <a:rPr lang="en-US" sz="1600" dirty="0" smtClean="0"/>
                  <a:t>[</a:t>
                </a:r>
                <a:r>
                  <a:rPr lang="en-US" sz="1600" dirty="0" smtClean="0"/>
                  <a:t>Ref. 8]</a:t>
                </a:r>
                <a:endParaRPr lang="en-US" sz="1600" dirty="0" smtClean="0">
                  <a:latin typeface="+mj-lt"/>
                </a:endParaRPr>
              </a:p>
              <a:p>
                <a:pPr lvl="1"/>
                <a:r>
                  <a:rPr lang="en-US" sz="1200" dirty="0" smtClean="0"/>
                  <a:t>When the phase lock loop (PLL) </a:t>
                </a:r>
                <a:r>
                  <a:rPr lang="en-US" sz="1200" dirty="0" smtClean="0"/>
                  <a:t>of a cell is locked </a:t>
                </a:r>
                <a:r>
                  <a:rPr lang="en-US" sz="1200" dirty="0" smtClean="0"/>
                  <a:t>to the carrier signal from another cell, </a:t>
                </a:r>
                <a:r>
                  <a:rPr lang="en-US" sz="1200" dirty="0" smtClean="0"/>
                  <a:t>a</a:t>
                </a:r>
                <a:r>
                  <a:rPr lang="en-US" sz="1200" dirty="0" smtClean="0"/>
                  <a:t>ny </a:t>
                </a:r>
                <a:r>
                  <a:rPr lang="en-US" sz="1200" dirty="0" smtClean="0"/>
                  <a:t>the </a:t>
                </a:r>
                <a:r>
                  <a:rPr lang="en-US" sz="1200" dirty="0" smtClean="0"/>
                  <a:t>time and phase changes </a:t>
                </a:r>
                <a:r>
                  <a:rPr lang="en-US" sz="1200" dirty="0"/>
                  <a:t>between </a:t>
                </a:r>
                <a:r>
                  <a:rPr lang="en-US" sz="1200" dirty="0" smtClean="0"/>
                  <a:t>cells, </a:t>
                </a:r>
                <a:r>
                  <a:rPr lang="en-US" sz="1200" dirty="0" smtClean="0"/>
                  <a:t>which may be caused </a:t>
                </a:r>
                <a:r>
                  <a:rPr lang="en-US" sz="1200" dirty="0"/>
                  <a:t>by clock drifts and frequency offset </a:t>
                </a:r>
                <a:r>
                  <a:rPr lang="en-US" sz="1200" dirty="0" smtClean="0"/>
                  <a:t>or other </a:t>
                </a:r>
                <a:r>
                  <a:rPr lang="en-US" sz="1200" dirty="0" smtClean="0"/>
                  <a:t>factors, </a:t>
                </a:r>
                <a:r>
                  <a:rPr lang="en-US" sz="1200" dirty="0" smtClean="0"/>
                  <a:t>are tracked by the PLL.</a:t>
                </a:r>
                <a:endParaRPr lang="en-US" sz="1200" dirty="0"/>
              </a:p>
              <a:p>
                <a:r>
                  <a:rPr lang="en-US" sz="1400" dirty="0" smtClean="0">
                    <a:solidFill>
                      <a:schemeClr val="tx1"/>
                    </a:solidFill>
                  </a:rPr>
                  <a:t>Optimized </a:t>
                </a:r>
                <a:r>
                  <a:rPr lang="en-US" sz="1400" dirty="0" smtClean="0">
                    <a:solidFill>
                      <a:schemeClr val="tx1"/>
                    </a:solidFill>
                  </a:rPr>
                  <a:t>network </a:t>
                </a:r>
                <a:r>
                  <a:rPr lang="en-US" sz="1400" dirty="0">
                    <a:solidFill>
                      <a:schemeClr val="tx1"/>
                    </a:solidFill>
                  </a:rPr>
                  <a:t>synchronization </a:t>
                </a:r>
                <a:r>
                  <a:rPr lang="en-US" sz="1400" dirty="0" smtClean="0">
                    <a:solidFill>
                      <a:schemeClr val="tx1"/>
                    </a:solidFill>
                  </a:rPr>
                  <a:t>solutions </a:t>
                </a:r>
                <a:r>
                  <a:rPr lang="en-US" sz="1400" dirty="0" smtClean="0">
                    <a:solidFill>
                      <a:schemeClr val="tx1"/>
                    </a:solidFill>
                  </a:rPr>
                  <a:t>can be developed </a:t>
                </a:r>
                <a:r>
                  <a:rPr lang="en-US" sz="1400" dirty="0" smtClean="0">
                    <a:solidFill>
                      <a:schemeClr val="tx1"/>
                    </a:solidFill>
                  </a:rPr>
                  <a:t>based </a:t>
                </a:r>
                <a:r>
                  <a:rPr lang="en-US" sz="1400" dirty="0">
                    <a:solidFill>
                      <a:schemeClr val="tx1"/>
                    </a:solidFill>
                  </a:rPr>
                  <a:t>on </a:t>
                </a:r>
                <a:r>
                  <a:rPr lang="en-US" sz="1400" dirty="0" smtClean="0">
                    <a:solidFill>
                      <a:schemeClr val="tx1"/>
                    </a:solidFill>
                  </a:rPr>
                  <a:t>the RIBS architecture that supports flexible </a:t>
                </a:r>
                <a:r>
                  <a:rPr lang="en-US" sz="1400" dirty="0">
                    <a:solidFill>
                      <a:schemeClr val="tx1"/>
                    </a:solidFill>
                  </a:rPr>
                  <a:t>configuration of the </a:t>
                </a:r>
                <a:r>
                  <a:rPr lang="en-US" sz="1400" dirty="0" smtClean="0">
                    <a:solidFill>
                      <a:schemeClr val="tx1"/>
                    </a:solidFill>
                  </a:rPr>
                  <a:t>resource usage, information </a:t>
                </a:r>
                <a:r>
                  <a:rPr lang="en-US" sz="1400" dirty="0">
                    <a:solidFill>
                      <a:schemeClr val="tx1"/>
                    </a:solidFill>
                  </a:rPr>
                  <a:t>exchanges </a:t>
                </a:r>
                <a:r>
                  <a:rPr lang="en-US" sz="1400" dirty="0" smtClean="0">
                    <a:solidFill>
                      <a:schemeClr val="tx1"/>
                    </a:solidFill>
                  </a:rPr>
                  <a:t>among </a:t>
                </a:r>
                <a:r>
                  <a:rPr lang="en-US" sz="1400" dirty="0">
                    <a:solidFill>
                      <a:schemeClr val="tx1"/>
                    </a:solidFill>
                  </a:rPr>
                  <a:t>the cells (e.g., timing measurements) </a:t>
                </a:r>
                <a:endParaRPr lang="en-US" sz="1400" dirty="0" smtClean="0">
                  <a:solidFill>
                    <a:schemeClr val="tx1"/>
                  </a:solidFill>
                </a:endParaRPr>
              </a:p>
              <a:p>
                <a:r>
                  <a:rPr lang="en-US" sz="1400" dirty="0" smtClean="0">
                    <a:solidFill>
                      <a:schemeClr val="tx1"/>
                    </a:solidFill>
                  </a:rPr>
                  <a:t>Cost-affective and reliable </a:t>
                </a:r>
                <a:r>
                  <a:rPr lang="en-US" sz="1400" dirty="0">
                    <a:solidFill>
                      <a:schemeClr val="tx1"/>
                    </a:solidFill>
                  </a:rPr>
                  <a:t>network synchronization solutions </a:t>
                </a:r>
                <a:r>
                  <a:rPr lang="en-US" sz="1400" dirty="0" smtClean="0">
                    <a:solidFill>
                      <a:schemeClr val="tx1"/>
                    </a:solidFill>
                  </a:rPr>
                  <a:t>can be </a:t>
                </a:r>
                <a:r>
                  <a:rPr lang="en-US" sz="1400" dirty="0">
                    <a:solidFill>
                      <a:schemeClr val="tx1"/>
                    </a:solidFill>
                  </a:rPr>
                  <a:t>further </a:t>
                </a:r>
                <a:r>
                  <a:rPr lang="en-US" sz="1400" dirty="0" smtClean="0">
                    <a:solidFill>
                      <a:schemeClr val="tx1"/>
                    </a:solidFill>
                  </a:rPr>
                  <a:t>developed based on </a:t>
                </a:r>
                <a:r>
                  <a:rPr lang="en-US" sz="1400" dirty="0" smtClean="0">
                    <a:solidFill>
                      <a:schemeClr val="tx1"/>
                    </a:solidFill>
                  </a:rPr>
                  <a:t>the </a:t>
                </a:r>
                <a:r>
                  <a:rPr lang="en-US" sz="1400" dirty="0" smtClean="0">
                    <a:solidFill>
                      <a:schemeClr val="tx1"/>
                    </a:solidFill>
                  </a:rPr>
                  <a:t>combination of </a:t>
                </a:r>
                <a:r>
                  <a:rPr lang="en-US" sz="1400" dirty="0" smtClean="0">
                    <a:solidFill>
                      <a:schemeClr val="tx1"/>
                    </a:solidFill>
                  </a:rPr>
                  <a:t>NR RIBS </a:t>
                </a:r>
                <a:r>
                  <a:rPr lang="en-US" sz="1400" dirty="0" smtClean="0">
                    <a:solidFill>
                      <a:schemeClr val="tx1"/>
                    </a:solidFill>
                  </a:rPr>
                  <a:t>with </a:t>
                </a:r>
                <a:r>
                  <a:rPr lang="en-US" sz="1400" dirty="0" smtClean="0">
                    <a:solidFill>
                      <a:schemeClr val="tx1"/>
                    </a:solidFill>
                  </a:rPr>
                  <a:t>other network </a:t>
                </a:r>
                <a:r>
                  <a:rPr lang="en-US" sz="1400" dirty="0">
                    <a:solidFill>
                      <a:schemeClr val="tx1"/>
                    </a:solidFill>
                  </a:rPr>
                  <a:t>synchronization </a:t>
                </a:r>
                <a:r>
                  <a:rPr lang="en-US" sz="1400" dirty="0" smtClean="0">
                    <a:solidFill>
                      <a:schemeClr val="tx1"/>
                    </a:solidFill>
                  </a:rPr>
                  <a:t>techniques</a:t>
                </a:r>
                <a:endParaRPr lang="en-US" sz="1400" dirty="0">
                  <a:solidFill>
                    <a:schemeClr val="tx1"/>
                  </a:solidFill>
                </a:endParaRPr>
              </a:p>
              <a:p>
                <a:endParaRPr lang="en-US" sz="1400" dirty="0">
                  <a:solidFill>
                    <a:srgbClr val="FF0000"/>
                  </a:solidFill>
                </a:endParaRPr>
              </a:p>
              <a:p>
                <a:endParaRPr lang="en-US" sz="1400" dirty="0" smtClean="0"/>
              </a:p>
              <a:p>
                <a:endParaRPr lang="en-US" sz="1400" dirty="0"/>
              </a:p>
              <a:p>
                <a:endParaRPr lang="en-US" sz="1400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268760"/>
                <a:ext cx="8229600" cy="5256584"/>
              </a:xfrm>
              <a:blipFill rotWithShape="1">
                <a:blip r:embed="rId2"/>
                <a:stretch>
                  <a:fillRect l="-222" t="-348" r="-8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421342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It </a:t>
            </a:r>
            <a:r>
              <a:rPr lang="en-US" dirty="0"/>
              <a:t>works without the dependency of external </a:t>
            </a:r>
            <a:r>
              <a:rPr lang="en-US" dirty="0" smtClean="0"/>
              <a:t>signals</a:t>
            </a:r>
            <a:endParaRPr lang="en-US" dirty="0"/>
          </a:p>
          <a:p>
            <a:r>
              <a:rPr lang="en-US" dirty="0" smtClean="0"/>
              <a:t>It can work by reusing NR signals transmitted for NR data communication and/or NR positioning without additional RF resources</a:t>
            </a:r>
          </a:p>
          <a:p>
            <a:r>
              <a:rPr lang="en-US" dirty="0" smtClean="0"/>
              <a:t>It </a:t>
            </a:r>
            <a:r>
              <a:rPr lang="en-US" dirty="0"/>
              <a:t>may save significant </a:t>
            </a:r>
            <a:r>
              <a:rPr lang="en-US" dirty="0" smtClean="0"/>
              <a:t>deployment cost </a:t>
            </a:r>
            <a:r>
              <a:rPr lang="en-US" dirty="0"/>
              <a:t>in the installation and implementation of the </a:t>
            </a:r>
            <a:r>
              <a:rPr lang="en-US" dirty="0" smtClean="0"/>
              <a:t>network</a:t>
            </a:r>
          </a:p>
          <a:p>
            <a:r>
              <a:rPr lang="en-US" dirty="0" smtClean="0"/>
              <a:t>Full time, phase and frequency synchronization can be achieved for precise UE positioning (e.g., cm-level positioning).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6</a:t>
            </a:fld>
            <a:endParaRPr lang="zh-CN" alt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936104"/>
          </a:xfrm>
        </p:spPr>
        <p:txBody>
          <a:bodyPr>
            <a:noAutofit/>
          </a:bodyPr>
          <a:lstStyle/>
          <a:p>
            <a:r>
              <a:rPr lang="en-US" altLang="zh-CN" sz="3000" dirty="0" smtClean="0">
                <a:latin typeface="Arial" pitchFamily="34" charset="0"/>
                <a:cs typeface="Arial" pitchFamily="34" charset="0"/>
              </a:rPr>
              <a:t>Salient advantages of NR RIBS</a:t>
            </a:r>
            <a:endParaRPr lang="en-US" sz="3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46474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936104"/>
          </a:xfrm>
        </p:spPr>
        <p:txBody>
          <a:bodyPr>
            <a:normAutofit/>
          </a:bodyPr>
          <a:lstStyle/>
          <a:p>
            <a:r>
              <a:rPr lang="en-US" altLang="zh-CN" sz="3600" dirty="0" smtClean="0">
                <a:latin typeface="+mn-lt"/>
                <a:cs typeface="Times New Roman" pitchFamily="18" charset="0"/>
              </a:rPr>
              <a:t>Rel-17 WI: NR Network Synchronization</a:t>
            </a:r>
            <a:endParaRPr lang="en-US" sz="3600" dirty="0">
              <a:latin typeface="+mn-lt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112568"/>
          </a:xfrm>
        </p:spPr>
        <p:txBody>
          <a:bodyPr>
            <a:noAutofit/>
          </a:bodyPr>
          <a:lstStyle/>
          <a:p>
            <a:r>
              <a:rPr lang="en-US" dirty="0" smtClean="0"/>
              <a:t>WI Objectives </a:t>
            </a:r>
          </a:p>
          <a:p>
            <a:pPr lvl="1"/>
            <a:r>
              <a:rPr lang="en-US" sz="1600" dirty="0" smtClean="0">
                <a:latin typeface="+mj-lt"/>
              </a:rPr>
              <a:t>Explore the </a:t>
            </a:r>
            <a:r>
              <a:rPr lang="en-US" sz="1600" dirty="0" smtClean="0"/>
              <a:t>RIBS mechanisms for </a:t>
            </a:r>
            <a:r>
              <a:rPr lang="en-US" sz="1600" dirty="0" smtClean="0">
                <a:latin typeface="+mj-lt"/>
              </a:rPr>
              <a:t>precise frequency, time, and phase synchronization for NR data communication and NR positioning based on </a:t>
            </a:r>
            <a:r>
              <a:rPr lang="en-US" sz="1600" dirty="0" smtClean="0"/>
              <a:t>NR reference signals </a:t>
            </a:r>
            <a:r>
              <a:rPr lang="en-US" sz="1600" dirty="0"/>
              <a:t>[RAN3, </a:t>
            </a:r>
            <a:r>
              <a:rPr lang="en-US" sz="1600" dirty="0" smtClean="0"/>
              <a:t>RAN1]</a:t>
            </a:r>
          </a:p>
          <a:p>
            <a:pPr lvl="2"/>
            <a:r>
              <a:rPr lang="en-US" dirty="0" smtClean="0"/>
              <a:t>New </a:t>
            </a:r>
            <a:r>
              <a:rPr lang="en-US" dirty="0"/>
              <a:t>NR reference signals  </a:t>
            </a:r>
            <a:r>
              <a:rPr lang="en-US" dirty="0" smtClean="0"/>
              <a:t>can be introduced for supporting NR RIBS if necessary [RAN1</a:t>
            </a:r>
            <a:r>
              <a:rPr lang="en-US" dirty="0"/>
              <a:t>]</a:t>
            </a:r>
          </a:p>
          <a:p>
            <a:pPr lvl="1"/>
            <a:r>
              <a:rPr lang="en-US" sz="1600" dirty="0" smtClean="0"/>
              <a:t>Investigate effective NR RIBS architecture for supporting flexible </a:t>
            </a:r>
            <a:r>
              <a:rPr lang="en-US" sz="1600" dirty="0"/>
              <a:t>configuration of the resource usage, information exchanges (e.g., timing measurements</a:t>
            </a:r>
            <a:r>
              <a:rPr lang="en-US" sz="1600" dirty="0" smtClean="0"/>
              <a:t>) among </a:t>
            </a:r>
            <a:r>
              <a:rPr lang="en-US" sz="1600" dirty="0"/>
              <a:t>the cells </a:t>
            </a:r>
            <a:r>
              <a:rPr lang="en-US" sz="1600" dirty="0" smtClean="0"/>
              <a:t>for performance optimization [RAN3</a:t>
            </a:r>
            <a:r>
              <a:rPr lang="en-US" sz="1600" dirty="0"/>
              <a:t>]</a:t>
            </a:r>
          </a:p>
          <a:p>
            <a:pPr lvl="2"/>
            <a:r>
              <a:rPr lang="en-US" dirty="0" smtClean="0"/>
              <a:t>Architectures that support the combination </a:t>
            </a:r>
            <a:r>
              <a:rPr lang="en-US" dirty="0"/>
              <a:t>of NR RIBS with other </a:t>
            </a:r>
            <a:r>
              <a:rPr lang="en-US" dirty="0" smtClean="0"/>
              <a:t>synchronization </a:t>
            </a:r>
            <a:r>
              <a:rPr lang="en-US" dirty="0" smtClean="0"/>
              <a:t>techniques for </a:t>
            </a:r>
            <a:r>
              <a:rPr lang="en-US" dirty="0" smtClean="0"/>
              <a:t>more </a:t>
            </a:r>
            <a:r>
              <a:rPr lang="en-US" dirty="0" smtClean="0"/>
              <a:t>reliable and accurate synchronization of NR networks </a:t>
            </a:r>
            <a:r>
              <a:rPr lang="en-US" dirty="0" smtClean="0"/>
              <a:t>may also </a:t>
            </a:r>
            <a:r>
              <a:rPr lang="en-US" dirty="0" smtClean="0"/>
              <a:t>be considered</a:t>
            </a:r>
          </a:p>
          <a:p>
            <a:pPr lvl="1"/>
            <a:r>
              <a:rPr lang="en-US" sz="1600" dirty="0" smtClean="0"/>
              <a:t>Define high-layer architecture, protocols, messages, and configuration for supporting </a:t>
            </a:r>
            <a:r>
              <a:rPr lang="en-US" sz="1600" dirty="0"/>
              <a:t>the synchronization of NR networks [</a:t>
            </a:r>
            <a:r>
              <a:rPr lang="en-US" sz="1600" dirty="0" smtClean="0"/>
              <a:t>RAN3, RAN2]</a:t>
            </a:r>
          </a:p>
          <a:p>
            <a:pPr lvl="1"/>
            <a:r>
              <a:rPr lang="en-US" sz="1600" dirty="0" smtClean="0"/>
              <a:t>Define </a:t>
            </a:r>
            <a:r>
              <a:rPr lang="en-US" sz="1600" dirty="0"/>
              <a:t>the </a:t>
            </a:r>
            <a:r>
              <a:rPr lang="en-US" sz="1600" dirty="0" smtClean="0"/>
              <a:t>core and performance requirements, and test cases for </a:t>
            </a:r>
            <a:r>
              <a:rPr lang="en-US" sz="1600" dirty="0"/>
              <a:t>NR RIBS [RAN4]</a:t>
            </a:r>
            <a:endParaRPr lang="en-US" sz="1600" dirty="0" smtClean="0"/>
          </a:p>
          <a:p>
            <a:pPr lvl="1"/>
            <a:endParaRPr lang="en-US" sz="1600" dirty="0" smtClean="0"/>
          </a:p>
          <a:p>
            <a:pPr lvl="1"/>
            <a:endParaRPr lang="en-US" sz="1600" dirty="0"/>
          </a:p>
          <a:p>
            <a:endParaRPr lang="en-US" sz="2000" dirty="0">
              <a:latin typeface="+mj-lt"/>
            </a:endParaRPr>
          </a:p>
          <a:p>
            <a:pPr lvl="1"/>
            <a:endParaRPr lang="en-US" sz="2000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126218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 smtClean="0">
                <a:latin typeface="Arial" pitchFamily="34" charset="0"/>
                <a:cs typeface="Arial" pitchFamily="34" charset="0"/>
              </a:rPr>
              <a:t>References</a:t>
            </a:r>
            <a:endParaRPr lang="en-US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3312367"/>
          </a:xfrm>
        </p:spPr>
        <p:txBody>
          <a:bodyPr>
            <a:noAutofit/>
          </a:bodyPr>
          <a:lstStyle/>
          <a:p>
            <a:pPr lvl="0">
              <a:buFont typeface="+mj-lt"/>
              <a:buAutoNum type="arabicParenR"/>
            </a:pPr>
            <a:r>
              <a:rPr lang="en-US" sz="1400" dirty="0" smtClean="0"/>
              <a:t>3GPP TS 38.104</a:t>
            </a:r>
            <a:r>
              <a:rPr lang="en-US" sz="1400" dirty="0"/>
              <a:t>, “NR</a:t>
            </a:r>
            <a:r>
              <a:rPr lang="en-US" sz="1400" dirty="0" smtClean="0"/>
              <a:t>; Base </a:t>
            </a:r>
            <a:r>
              <a:rPr lang="en-US" sz="1400" dirty="0"/>
              <a:t>Station (BS) radio transmission and </a:t>
            </a:r>
            <a:r>
              <a:rPr lang="en-US" sz="1400" dirty="0" smtClean="0"/>
              <a:t>reception”</a:t>
            </a:r>
            <a:endParaRPr lang="en-US" sz="1400" dirty="0"/>
          </a:p>
          <a:p>
            <a:pPr lvl="0">
              <a:buFont typeface="+mj-lt"/>
              <a:buAutoNum type="arabicParenR"/>
            </a:pPr>
            <a:r>
              <a:rPr lang="en-US" sz="1400" dirty="0" smtClean="0"/>
              <a:t>3GPP TS 38.133</a:t>
            </a:r>
            <a:r>
              <a:rPr lang="en-US" sz="1400" dirty="0"/>
              <a:t>, “NR</a:t>
            </a:r>
            <a:r>
              <a:rPr lang="en-US" sz="1400" dirty="0" smtClean="0"/>
              <a:t>; Requirements </a:t>
            </a:r>
            <a:r>
              <a:rPr lang="en-US" sz="1400" dirty="0"/>
              <a:t>for support of radio resource </a:t>
            </a:r>
            <a:r>
              <a:rPr lang="en-US" sz="1400" dirty="0" smtClean="0"/>
              <a:t>management”</a:t>
            </a:r>
          </a:p>
          <a:p>
            <a:pPr>
              <a:buFont typeface="+mj-lt"/>
              <a:buAutoNum type="arabicParenR"/>
            </a:pPr>
            <a:r>
              <a:rPr lang="en-US" sz="1400" dirty="0"/>
              <a:t>3GPP TR 36.898, “Network Assistance for Network Synchronization</a:t>
            </a:r>
            <a:r>
              <a:rPr lang="en-US" sz="1400" dirty="0" smtClean="0"/>
              <a:t>”</a:t>
            </a:r>
          </a:p>
          <a:p>
            <a:pPr>
              <a:buFont typeface="+mj-lt"/>
              <a:buAutoNum type="arabicParenR"/>
            </a:pPr>
            <a:r>
              <a:rPr lang="en-US" sz="1400" dirty="0" smtClean="0"/>
              <a:t>3GPP </a:t>
            </a:r>
            <a:r>
              <a:rPr lang="en-US" sz="1400" dirty="0"/>
              <a:t>TR </a:t>
            </a:r>
            <a:r>
              <a:rPr lang="en-US" sz="1400" dirty="0" smtClean="0"/>
              <a:t>36.872, “Small </a:t>
            </a:r>
            <a:r>
              <a:rPr lang="en-US" sz="1400" dirty="0"/>
              <a:t>cell enhancements for E-UTRA and E-UTRAN </a:t>
            </a:r>
            <a:r>
              <a:rPr lang="en-US" sz="1400" dirty="0" smtClean="0"/>
              <a:t>- </a:t>
            </a:r>
            <a:r>
              <a:rPr lang="en-US" sz="1400" dirty="0"/>
              <a:t>Physical layer </a:t>
            </a:r>
            <a:r>
              <a:rPr lang="en-US" sz="1400" dirty="0" smtClean="0"/>
              <a:t>aspects”</a:t>
            </a:r>
          </a:p>
          <a:p>
            <a:pPr lvl="0">
              <a:buFont typeface="+mj-lt"/>
              <a:buAutoNum type="arabicParenR"/>
            </a:pPr>
            <a:r>
              <a:rPr lang="x-none" sz="1400" smtClean="0"/>
              <a:t>R1-1902344</a:t>
            </a:r>
            <a:r>
              <a:rPr lang="en-US" sz="1400" dirty="0"/>
              <a:t>, “</a:t>
            </a:r>
            <a:r>
              <a:rPr lang="x-none" sz="1400"/>
              <a:t>Discussion on measurement reporting for network synchronization error compensation scheme</a:t>
            </a:r>
            <a:r>
              <a:rPr lang="en-US" sz="1400" dirty="0"/>
              <a:t>”, </a:t>
            </a:r>
            <a:r>
              <a:rPr lang="x-none" sz="1400"/>
              <a:t>CMCC</a:t>
            </a:r>
            <a:endParaRPr lang="en-US" sz="1400" dirty="0"/>
          </a:p>
          <a:p>
            <a:pPr lvl="0">
              <a:buFont typeface="+mj-lt"/>
              <a:buAutoNum type="arabicParenR"/>
            </a:pPr>
            <a:r>
              <a:rPr lang="x-none" sz="1400"/>
              <a:t>R1-1901849</a:t>
            </a:r>
            <a:r>
              <a:rPr lang="en-US" sz="1400" dirty="0"/>
              <a:t>, “</a:t>
            </a:r>
            <a:r>
              <a:rPr lang="x-none" sz="1400"/>
              <a:t>DL and UL based NR Positioning</a:t>
            </a:r>
            <a:r>
              <a:rPr lang="en-US" sz="1400" dirty="0"/>
              <a:t>”, </a:t>
            </a:r>
            <a:r>
              <a:rPr lang="x-none" sz="1400"/>
              <a:t>Nokia, Nokia Shanghai Bell</a:t>
            </a:r>
            <a:endParaRPr lang="en-US" sz="1400" dirty="0"/>
          </a:p>
          <a:p>
            <a:pPr lvl="0">
              <a:buFont typeface="+mj-lt"/>
              <a:buAutoNum type="arabicParenR"/>
            </a:pPr>
            <a:r>
              <a:rPr lang="x-none" sz="1400"/>
              <a:t>R1-1903141</a:t>
            </a:r>
            <a:r>
              <a:rPr lang="en-US" sz="1400" dirty="0"/>
              <a:t>, “</a:t>
            </a:r>
            <a:r>
              <a:rPr lang="x-none" sz="1400"/>
              <a:t>On the use of RTT for positioning</a:t>
            </a:r>
            <a:r>
              <a:rPr lang="en-US" sz="1400" dirty="0"/>
              <a:t>”, </a:t>
            </a:r>
            <a:r>
              <a:rPr lang="x-none" sz="1400"/>
              <a:t>Ericsson</a:t>
            </a:r>
            <a:endParaRPr lang="en-US" sz="1400" dirty="0"/>
          </a:p>
          <a:p>
            <a:pPr lvl="0">
              <a:buFont typeface="+mj-lt"/>
              <a:buAutoNum type="arabicParenR"/>
            </a:pPr>
            <a:r>
              <a:rPr lang="en-GB" sz="1400" dirty="0"/>
              <a:t>R1-1905350, “</a:t>
            </a:r>
            <a:r>
              <a:rPr lang="en-US" sz="1400" dirty="0"/>
              <a:t>Network synchronization based on RAT-dependent signals”, </a:t>
            </a:r>
            <a:r>
              <a:rPr lang="en-US" sz="1400" dirty="0" smtClean="0"/>
              <a:t>CATT</a:t>
            </a:r>
          </a:p>
          <a:p>
            <a:endParaRPr lang="en-US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28124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532440" y="6356350"/>
            <a:ext cx="432048" cy="365125"/>
          </a:xfrm>
        </p:spPr>
        <p:txBody>
          <a:bodyPr/>
          <a:lstStyle/>
          <a:p>
            <a:fld id="{7C091945-BED8-40C6-A17E-143F3A6898E6}" type="slidenum">
              <a:rPr lang="zh-CN" altLang="en-US" smtClean="0"/>
              <a:pPr/>
              <a:t>9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effectLst>
          <a:glow rad="63500">
            <a:schemeClr val="accent1">
              <a:satMod val="175000"/>
              <a:alpha val="40000"/>
            </a:schemeClr>
          </a:glow>
          <a:outerShdw blurRad="40000" dist="20000" dir="5400000" rotWithShape="0">
            <a:srgbClr val="000000">
              <a:alpha val="38000"/>
            </a:srgbClr>
          </a:outerShdw>
        </a:effectLst>
      </a:spPr>
      <a:bodyPr wrap="square" rtlCol="0">
        <a:spAutoFit/>
      </a:bodyPr>
      <a:lstStyle>
        <a:defPPr>
          <a:buFont typeface="Arial" pitchFamily="34" charset="0"/>
          <a:buChar char="•"/>
          <a:defRPr sz="1600" dirty="0" smtClean="0"/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tx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effectLst>
          <a:glow rad="63500">
            <a:schemeClr val="accent1">
              <a:satMod val="175000"/>
              <a:alpha val="40000"/>
            </a:schemeClr>
          </a:glow>
          <a:outerShdw blurRad="40000" dist="20000" dir="5400000" rotWithShape="0">
            <a:srgbClr val="000000">
              <a:alpha val="38000"/>
            </a:srgbClr>
          </a:outerShdw>
        </a:effectLst>
      </a:spPr>
      <a:bodyPr wrap="square" rtlCol="0">
        <a:spAutoFit/>
      </a:bodyPr>
      <a:lstStyle>
        <a:defPPr>
          <a:defRPr dirty="0" smtClean="0"/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txDef>
  </a:objectDefaults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10059</TotalTime>
  <Words>1075</Words>
  <Application>Microsoft Office PowerPoint</Application>
  <PresentationFormat>On-screen Show (4:3)</PresentationFormat>
  <Paragraphs>94</Paragraphs>
  <Slides>9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1" baseType="lpstr">
      <vt:lpstr>1_Office 主题</vt:lpstr>
      <vt:lpstr>Office 主题</vt:lpstr>
      <vt:lpstr>Motivation of new work item:  NR Network Synchronization in Rel-17</vt:lpstr>
      <vt:lpstr>Network Synchronization</vt:lpstr>
      <vt:lpstr>NR Synchronization Requirements</vt:lpstr>
      <vt:lpstr>Existing Network Synchronization Techniques</vt:lpstr>
      <vt:lpstr>Radio-interface based Synchronization</vt:lpstr>
      <vt:lpstr>Salient advantages of NR RIBS</vt:lpstr>
      <vt:lpstr>Rel-17 WI: NR Network Synchronization</vt:lpstr>
      <vt:lpstr>References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catt</dc:creator>
  <cp:lastModifiedBy>Ren Da</cp:lastModifiedBy>
  <cp:revision>991</cp:revision>
  <dcterms:created xsi:type="dcterms:W3CDTF">2016-07-17T04:57:15Z</dcterms:created>
  <dcterms:modified xsi:type="dcterms:W3CDTF">2019-09-09T13:53:40Z</dcterms:modified>
</cp:coreProperties>
</file>