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6327" r:id="rId1"/>
  </p:sldMasterIdLst>
  <p:notesMasterIdLst>
    <p:notesMasterId r:id="rId8"/>
  </p:notesMasterIdLst>
  <p:handoutMasterIdLst>
    <p:handoutMasterId r:id="rId9"/>
  </p:handoutMasterIdLst>
  <p:sldIdLst>
    <p:sldId id="482" r:id="rId2"/>
    <p:sldId id="499" r:id="rId3"/>
    <p:sldId id="502" r:id="rId4"/>
    <p:sldId id="500" r:id="rId5"/>
    <p:sldId id="501" r:id="rId6"/>
    <p:sldId id="503" r:id="rId7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8497B0"/>
    <a:srgbClr val="FFCC66"/>
    <a:srgbClr val="CC3300"/>
    <a:srgbClr val="A50034"/>
    <a:srgbClr val="680020"/>
    <a:srgbClr val="A5FB34"/>
    <a:srgbClr val="FBFBFB"/>
    <a:srgbClr val="E61B45"/>
    <a:srgbClr val="DA0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5986" autoAdjust="0"/>
  </p:normalViewPr>
  <p:slideViewPr>
    <p:cSldViewPr>
      <p:cViewPr varScale="1">
        <p:scale>
          <a:sx n="114" d="100"/>
          <a:sy n="114" d="100"/>
        </p:scale>
        <p:origin x="941" y="101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96" y="114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22904-205D-45B8-B406-8CEF6FA37FEF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810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57D12-6CC7-4AAB-8D79-98FE44EB9F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332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404664"/>
            <a:ext cx="8568952" cy="5832648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443716" y="260648"/>
            <a:ext cx="32580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RP-191912,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 RAN#85</a:t>
            </a:r>
            <a:endParaRPr lang="en-US" altLang="ko-KR" sz="16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Newport Beach, CA, USA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, Sep. 16 – Sep. 20, 2019</a:t>
            </a:r>
          </a:p>
          <a:p>
            <a:pPr algn="r"/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Agenda Item 9.4.14 [NR_IIOT-Core]</a:t>
            </a:r>
            <a:endParaRPr lang="en-US" altLang="ko-KR" sz="12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237681"/>
            <a:ext cx="8424936" cy="6287663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4896544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364705" y="6589512"/>
            <a:ext cx="1475083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anose="020F0502020204030204" pitchFamily="34" charset="0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Calibri" panose="020F0502020204030204" pitchFamily="34" charset="0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131673" y="6590192"/>
            <a:ext cx="71365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RP-19xxxx</a:t>
            </a:r>
            <a:endParaRPr lang="ko-KR" altLang="en-US" sz="1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3"/>
            <a:ext cx="9905998" cy="686601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rgbClr val="FFC000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2780928"/>
            <a:ext cx="8352928" cy="1584176"/>
          </a:xfrm>
        </p:spPr>
        <p:txBody>
          <a:bodyPr/>
          <a:lstStyle/>
          <a:p>
            <a:r>
              <a:rPr lang="en-US" altLang="ko-KR" sz="4000" dirty="0" smtClean="0">
                <a:ea typeface="Tahoma" panose="020B0604030504040204" pitchFamily="34" charset="0"/>
              </a:rPr>
              <a:t>Views on Rel-16 Industrial IOT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RAN2 spent 6 hours (3 TUs) for discussing IIOT</a:t>
            </a:r>
          </a:p>
          <a:p>
            <a:pPr lvl="1"/>
            <a:r>
              <a:rPr lang="en-US" altLang="ko-KR" dirty="0" smtClean="0"/>
              <a:t>However, not much progress was made in intra-UE prioritization/multiplexing and PDCP duplication enhancements.</a:t>
            </a:r>
          </a:p>
          <a:p>
            <a:endParaRPr lang="en-US" altLang="ko-KR" dirty="0"/>
          </a:p>
          <a:p>
            <a:r>
              <a:rPr lang="en-US" altLang="ko-KR" dirty="0" smtClean="0"/>
              <a:t>For intra-UE prioritization/multiplexing;</a:t>
            </a:r>
          </a:p>
          <a:p>
            <a:pPr lvl="1"/>
            <a:r>
              <a:rPr lang="en-US" altLang="ko-KR" dirty="0" smtClean="0"/>
              <a:t>RAN2 discussed PUSCH vs. PUSCH conflicts and SR vs. PUSCH conflicts, and made some agreements. However, due to the potential RAN1 impacts, RAN2 could not make firm decisions.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RAN2 finally decide </a:t>
            </a:r>
            <a:r>
              <a:rPr lang="en-US" altLang="ko-KR" dirty="0">
                <a:solidFill>
                  <a:srgbClr val="FF0000"/>
                </a:solidFill>
              </a:rPr>
              <a:t>that </a:t>
            </a:r>
            <a:r>
              <a:rPr lang="en-US" altLang="ko-KR" dirty="0" smtClean="0">
                <a:solidFill>
                  <a:srgbClr val="FF0000"/>
                </a:solidFill>
              </a:rPr>
              <a:t>intra-UE prioritization/multiplexing is deprioritized </a:t>
            </a:r>
            <a:r>
              <a:rPr lang="en-US" altLang="ko-KR" dirty="0">
                <a:solidFill>
                  <a:srgbClr val="FF0000"/>
                </a:solidFill>
              </a:rPr>
              <a:t>until </a:t>
            </a:r>
            <a:r>
              <a:rPr lang="en-US" altLang="ko-KR" dirty="0" smtClean="0">
                <a:solidFill>
                  <a:srgbClr val="FF0000"/>
                </a:solidFill>
              </a:rPr>
              <a:t>RAN1 </a:t>
            </a:r>
            <a:r>
              <a:rPr lang="en-US" altLang="ko-KR" dirty="0">
                <a:solidFill>
                  <a:srgbClr val="FF0000"/>
                </a:solidFill>
              </a:rPr>
              <a:t>has made more </a:t>
            </a:r>
            <a:r>
              <a:rPr lang="en-US" altLang="ko-KR" dirty="0" smtClean="0">
                <a:solidFill>
                  <a:srgbClr val="FF0000"/>
                </a:solidFill>
              </a:rPr>
              <a:t>progress.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IIOT discussions in RAN2#107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871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For PDCP duplication enhancements;</a:t>
            </a:r>
          </a:p>
          <a:p>
            <a:pPr lvl="1"/>
            <a:r>
              <a:rPr lang="en-US" altLang="ko-KR" dirty="0" smtClean="0"/>
              <a:t>Network-controlled mechanism had good progress, but UE-based mechanism was controversial and no conclusion was reached.</a:t>
            </a:r>
          </a:p>
          <a:p>
            <a:pPr lvl="1"/>
            <a:r>
              <a:rPr lang="en-US" altLang="ko-KR" dirty="0" smtClean="0"/>
              <a:t>E-mail discussion summary on UE-based mechanisms;</a:t>
            </a:r>
          </a:p>
          <a:p>
            <a:pPr lvl="2"/>
            <a:r>
              <a:rPr lang="en-GB" altLang="ko-KR" dirty="0" smtClean="0"/>
              <a:t>UE-based </a:t>
            </a:r>
            <a:r>
              <a:rPr lang="en-GB" altLang="ko-KR" dirty="0"/>
              <a:t>leg selection </a:t>
            </a:r>
            <a:r>
              <a:rPr lang="en-GB" altLang="ko-KR" dirty="0" smtClean="0"/>
              <a:t>is </a:t>
            </a:r>
            <a:r>
              <a:rPr lang="en-GB" altLang="ko-KR" dirty="0"/>
              <a:t>not supported by </a:t>
            </a:r>
            <a:r>
              <a:rPr lang="en-GB" altLang="ko-KR" dirty="0" smtClean="0"/>
              <a:t>RAN2.</a:t>
            </a:r>
            <a:endParaRPr lang="ko-KR" altLang="ko-KR"/>
          </a:p>
          <a:p>
            <a:pPr lvl="2"/>
            <a:r>
              <a:rPr lang="en-GB" altLang="ko-KR" dirty="0"/>
              <a:t>UE-based </a:t>
            </a:r>
            <a:r>
              <a:rPr lang="en-GB" altLang="ko-KR" dirty="0" smtClean="0"/>
              <a:t>number </a:t>
            </a:r>
            <a:r>
              <a:rPr lang="en-GB" altLang="ko-KR" dirty="0"/>
              <a:t>of copies selection is not pursued by </a:t>
            </a:r>
            <a:r>
              <a:rPr lang="en-GB" altLang="ko-KR" dirty="0" smtClean="0"/>
              <a:t>RAN2.</a:t>
            </a:r>
          </a:p>
          <a:p>
            <a:pPr lvl="2"/>
            <a:r>
              <a:rPr lang="en-GB" altLang="ko-KR" dirty="0" smtClean="0"/>
              <a:t>UE-based </a:t>
            </a:r>
            <a:r>
              <a:rPr lang="en-GB" altLang="ko-KR" dirty="0"/>
              <a:t>activation/de-activation </a:t>
            </a:r>
            <a:r>
              <a:rPr lang="en-GB" altLang="ko-KR" dirty="0" smtClean="0"/>
              <a:t>of PDCP </a:t>
            </a:r>
            <a:r>
              <a:rPr lang="en-GB" altLang="ko-KR" dirty="0"/>
              <a:t>duplication </a:t>
            </a:r>
            <a:r>
              <a:rPr lang="en-GB" altLang="ko-KR" dirty="0" smtClean="0"/>
              <a:t>needs </a:t>
            </a:r>
            <a:r>
              <a:rPr lang="en-GB" altLang="ko-KR" dirty="0"/>
              <a:t>discussion </a:t>
            </a:r>
            <a:r>
              <a:rPr lang="en-GB" altLang="ko-KR" dirty="0" smtClean="0"/>
              <a:t>whether </a:t>
            </a:r>
            <a:r>
              <a:rPr lang="en-GB" altLang="ko-KR" dirty="0"/>
              <a:t>or not to introduce such mechanism. </a:t>
            </a:r>
            <a:endParaRPr lang="ko-KR" altLang="ko-KR"/>
          </a:p>
          <a:p>
            <a:pPr lvl="2"/>
            <a:r>
              <a:rPr lang="en-GB" altLang="ko-KR" dirty="0" smtClean="0"/>
              <a:t>Per-packet </a:t>
            </a:r>
            <a:r>
              <a:rPr lang="en-GB" altLang="ko-KR" dirty="0"/>
              <a:t>packet duplication is to be agreed by </a:t>
            </a:r>
            <a:r>
              <a:rPr lang="en-GB" altLang="ko-KR" dirty="0" smtClean="0"/>
              <a:t>RAN2.</a:t>
            </a:r>
            <a:endParaRPr lang="ko-KR" altLang="ko-KR"/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RAN2 </a:t>
            </a:r>
            <a:r>
              <a:rPr lang="en-US" altLang="ko-KR" dirty="0">
                <a:solidFill>
                  <a:srgbClr val="FF0000"/>
                </a:solidFill>
              </a:rPr>
              <a:t>finally decide that </a:t>
            </a:r>
            <a:r>
              <a:rPr lang="en-US" altLang="ko-KR" dirty="0" smtClean="0">
                <a:solidFill>
                  <a:srgbClr val="FF0000"/>
                </a:solidFill>
              </a:rPr>
              <a:t>UE-based activation/deactivation and per-packet duplication will be treated with less </a:t>
            </a:r>
            <a:r>
              <a:rPr lang="en-US" altLang="ko-KR" dirty="0">
                <a:solidFill>
                  <a:srgbClr val="FF0000"/>
                </a:solidFill>
              </a:rPr>
              <a:t>priority at least for the </a:t>
            </a:r>
            <a:r>
              <a:rPr lang="en-US" altLang="ko-KR" dirty="0" smtClean="0">
                <a:solidFill>
                  <a:srgbClr val="FF0000"/>
                </a:solidFill>
              </a:rPr>
              <a:t>RAN2#107bis meeting.</a:t>
            </a:r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IIOT discussions in RAN2#107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97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RAN2 spent </a:t>
            </a:r>
            <a:r>
              <a:rPr lang="en-US" altLang="ko-KR" dirty="0" smtClean="0"/>
              <a:t>1 </a:t>
            </a:r>
            <a:r>
              <a:rPr lang="en-US" altLang="ko-KR" dirty="0"/>
              <a:t>hours </a:t>
            </a:r>
            <a:r>
              <a:rPr lang="en-US" altLang="ko-KR" dirty="0" smtClean="0"/>
              <a:t>(0.5 TU) </a:t>
            </a:r>
            <a:r>
              <a:rPr lang="en-US" altLang="ko-KR" dirty="0"/>
              <a:t>for discussing </a:t>
            </a:r>
            <a:r>
              <a:rPr lang="en-US" altLang="ko-KR" dirty="0" err="1" smtClean="0"/>
              <a:t>eURLLC</a:t>
            </a:r>
            <a:endParaRPr lang="en-US" altLang="ko-KR" dirty="0"/>
          </a:p>
          <a:p>
            <a:pPr lvl="1"/>
            <a:r>
              <a:rPr lang="en-US" altLang="ko-KR" dirty="0"/>
              <a:t>However, </a:t>
            </a:r>
            <a:r>
              <a:rPr lang="en-US" altLang="ko-KR" dirty="0" smtClean="0"/>
              <a:t>many companies think that there are too many overlaps with IIOT, and don’t know what to do in this WI. Still there are many issues not resolved in RAN1.</a:t>
            </a:r>
          </a:p>
          <a:p>
            <a:pPr lvl="1"/>
            <a:r>
              <a:rPr lang="en-US" altLang="ko-KR" dirty="0" smtClean="0"/>
              <a:t>Moreover, RAN2 agreed that a single CR will be produced for the aspects overlapped with IIOT.</a:t>
            </a:r>
          </a:p>
          <a:p>
            <a:pPr lvl="1"/>
            <a:endParaRPr lang="en-US" altLang="ko-KR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eURLLC</a:t>
            </a:r>
            <a:r>
              <a:rPr lang="en-US" altLang="ko-KR" dirty="0" smtClean="0"/>
              <a:t> discussions in RAN2#107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4854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RAN2 de-prioritize intra-UE prioritization/ multiplexing until RAN1 make sufficient progress.</a:t>
            </a:r>
          </a:p>
          <a:p>
            <a:pPr lvl="1"/>
            <a:r>
              <a:rPr lang="en-US" altLang="ko-KR" dirty="0" smtClean="0"/>
              <a:t>This objective could be moved from IIOT to </a:t>
            </a:r>
            <a:r>
              <a:rPr lang="en-US" altLang="ko-KR" dirty="0" err="1" smtClean="0"/>
              <a:t>eURLLC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RAN2 discuss only per-packet duplication among various UE-based mechanisms. </a:t>
            </a:r>
          </a:p>
          <a:p>
            <a:pPr lvl="1"/>
            <a:r>
              <a:rPr lang="en-US" altLang="ko-KR" dirty="0" smtClean="0"/>
              <a:t>However, it should be de-prioritized until basic scheme of more than 2-leg duplication is completed.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RAN2 merge TUs for IIOT and </a:t>
            </a:r>
            <a:r>
              <a:rPr lang="en-US" altLang="ko-KR" dirty="0" err="1" smtClean="0">
                <a:solidFill>
                  <a:srgbClr val="FF0000"/>
                </a:solidFill>
              </a:rPr>
              <a:t>eURLLC</a:t>
            </a:r>
            <a:r>
              <a:rPr lang="en-US" altLang="ko-KR" dirty="0" smtClean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US" altLang="ko-KR" dirty="0" smtClean="0"/>
              <a:t>Focus on scheduling </a:t>
            </a:r>
            <a:r>
              <a:rPr lang="en-US" altLang="ko-KR" dirty="0"/>
              <a:t>enhancement for </a:t>
            </a:r>
            <a:r>
              <a:rPr lang="en-US" altLang="ko-KR" dirty="0" smtClean="0"/>
              <a:t>TSC supporting multiple CG/SPS.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Tahoma" panose="020B0604030504040204" pitchFamily="34" charset="0"/>
              </a:rPr>
              <a:t>Proposal for Rel-16 IIOT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4045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RAN2 focus on followings in 4Q:</a:t>
            </a:r>
          </a:p>
          <a:p>
            <a:pPr lvl="1"/>
            <a:r>
              <a:rPr lang="en-US" altLang="ko-KR" dirty="0" smtClean="0"/>
              <a:t>PDCP duplication enhancements </a:t>
            </a:r>
          </a:p>
          <a:p>
            <a:pPr lvl="2"/>
            <a:r>
              <a:rPr lang="en-US" altLang="ko-KR" dirty="0"/>
              <a:t>Per-packet duplication </a:t>
            </a:r>
            <a:r>
              <a:rPr lang="en-US" altLang="ko-KR" dirty="0" smtClean="0"/>
              <a:t>can be discussed in RAN2#108 if basic scheme is completed.</a:t>
            </a:r>
          </a:p>
          <a:p>
            <a:pPr lvl="1"/>
            <a:r>
              <a:rPr lang="en-US" altLang="ko-KR" dirty="0" smtClean="0"/>
              <a:t>Ethernet header compression</a:t>
            </a:r>
          </a:p>
          <a:p>
            <a:pPr lvl="1"/>
            <a:r>
              <a:rPr lang="en-US" altLang="ko-KR" dirty="0" smtClean="0"/>
              <a:t>Reference timing </a:t>
            </a:r>
            <a:r>
              <a:rPr lang="en-US" altLang="ko-KR" dirty="0" smtClean="0"/>
              <a:t>delivery</a:t>
            </a:r>
          </a:p>
          <a:p>
            <a:pPr lvl="1"/>
            <a:r>
              <a:rPr lang="en-US" altLang="ko-KR" dirty="0" smtClean="0"/>
              <a:t>Scheduling enhancement for TSC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Tahoma" panose="020B0604030504040204" pitchFamily="34" charset="0"/>
              </a:rPr>
              <a:t>RAN2 focus in 4Q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5583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27970</TotalTime>
  <Words>364</Words>
  <Application>Microsoft Office PowerPoint</Application>
  <PresentationFormat>A4 용지(210x297mm)</PresentationFormat>
  <Paragraphs>35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Views on Rel-16 Industrial IOT</vt:lpstr>
      <vt:lpstr>IIOT discussions in RAN2#107</vt:lpstr>
      <vt:lpstr>IIOT discussions in RAN2#107</vt:lpstr>
      <vt:lpstr>eURLLC discussions in RAN2#107</vt:lpstr>
      <vt:lpstr>Proposal for Rel-16 IIOT</vt:lpstr>
      <vt:lpstr>RAN2 focus in 4Q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</cp:lastModifiedBy>
  <cp:revision>611</cp:revision>
  <dcterms:created xsi:type="dcterms:W3CDTF">2014-06-23T02:51:18Z</dcterms:created>
  <dcterms:modified xsi:type="dcterms:W3CDTF">2019-09-09T01:14:47Z</dcterms:modified>
</cp:coreProperties>
</file>