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8"/>
  </p:notesMasterIdLst>
  <p:handoutMasterIdLst>
    <p:handoutMasterId r:id="rId9"/>
  </p:handoutMasterIdLst>
  <p:sldIdLst>
    <p:sldId id="482" r:id="rId2"/>
    <p:sldId id="483" r:id="rId3"/>
    <p:sldId id="500" r:id="rId4"/>
    <p:sldId id="502" r:id="rId5"/>
    <p:sldId id="501" r:id="rId6"/>
    <p:sldId id="499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91" d="100"/>
          <a:sy n="91" d="100"/>
        </p:scale>
        <p:origin x="538" y="53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22904-205D-45B8-B406-8CEF6FA37FEF}" type="datetimeFigureOut">
              <a:rPr lang="ko-KR" altLang="en-US" smtClean="0"/>
              <a:t>2019-09-10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810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57D12-6CC7-4AAB-8D79-98FE44EB9F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3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443716" y="260648"/>
            <a:ext cx="3258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RP-191909,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 RAN#85</a:t>
            </a:r>
            <a:endParaRPr lang="en-US" altLang="ko-KR" sz="16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, Sep. 16 – Sep. 20,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Agenda Item 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8.1.11</a:t>
            </a:r>
            <a:endParaRPr lang="en-US" altLang="ko-KR" sz="12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364705" y="6589512"/>
            <a:ext cx="1475083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12438" y="6590192"/>
            <a:ext cx="7521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RP-191909</a:t>
            </a:r>
            <a:endParaRPr lang="ko-KR" altLang="en-US" sz="1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352928" cy="1584176"/>
          </a:xfrm>
        </p:spPr>
        <p:txBody>
          <a:bodyPr/>
          <a:lstStyle/>
          <a:p>
            <a:r>
              <a:rPr lang="en-US" altLang="ko-KR" sz="4000" dirty="0">
                <a:ea typeface="Tahoma" panose="020B0604030504040204" pitchFamily="34" charset="0"/>
              </a:rPr>
              <a:t>Views on </a:t>
            </a:r>
            <a:r>
              <a:rPr lang="en-US" altLang="ko-KR" sz="4000" dirty="0" smtClean="0">
                <a:ea typeface="Tahoma" panose="020B0604030504040204" pitchFamily="34" charset="0"/>
              </a:rPr>
              <a:t/>
            </a:r>
            <a:br>
              <a:rPr lang="en-US" altLang="ko-KR" sz="4000" dirty="0" smtClean="0">
                <a:ea typeface="Tahoma" panose="020B0604030504040204" pitchFamily="34" charset="0"/>
              </a:rPr>
            </a:br>
            <a:r>
              <a:rPr lang="en-US" altLang="ko-KR" sz="4000" dirty="0" smtClean="0">
                <a:ea typeface="Tahoma" panose="020B0604030504040204" pitchFamily="34" charset="0"/>
              </a:rPr>
              <a:t>Rel-17 </a:t>
            </a:r>
            <a:r>
              <a:rPr lang="en-US" altLang="ko-KR" sz="4000" dirty="0">
                <a:ea typeface="Tahoma" panose="020B0604030504040204" pitchFamily="34" charset="0"/>
              </a:rPr>
              <a:t>Non-Terrestrial Networks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256584"/>
          </a:xfrm>
          <a:noFill/>
        </p:spPr>
        <p:txBody>
          <a:bodyPr>
            <a:normAutofit lnSpcReduction="10000"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Only 0.5 TU per meeting is allocated for NTN</a:t>
            </a: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However, too many issues have been raised  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MAC(HARQ, RACH) enhancements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Enabling </a:t>
            </a:r>
            <a:r>
              <a:rPr lang="en-US" altLang="ko-KR" sz="1400" dirty="0">
                <a:ea typeface="Tahoma" panose="020B0604030504040204" pitchFamily="34" charset="0"/>
              </a:rPr>
              <a:t>/ disabling of HARQ </a:t>
            </a:r>
            <a:r>
              <a:rPr lang="en-US" altLang="ko-KR" sz="1400" dirty="0" smtClean="0">
                <a:ea typeface="Tahoma" panose="020B0604030504040204" pitchFamily="34" charset="0"/>
              </a:rPr>
              <a:t>feedback, impacts </a:t>
            </a:r>
            <a:r>
              <a:rPr lang="en-US" altLang="ko-KR" sz="1400" dirty="0">
                <a:ea typeface="Tahoma" panose="020B0604030504040204" pitchFamily="34" charset="0"/>
              </a:rPr>
              <a:t>of disabling uplink HARQ feedback on DRX </a:t>
            </a:r>
            <a:r>
              <a:rPr lang="en-US" altLang="ko-KR" sz="1400" dirty="0" smtClean="0">
                <a:ea typeface="Tahoma" panose="020B0604030504040204" pitchFamily="34" charset="0"/>
              </a:rPr>
              <a:t>operation, ambiguity on preamble reception, random access with/without GNSS-capabilities, RAR window extension, RACH capacity estimation, common timing advance etc.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Mobility  enhancements for connected/idle mode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Conditional handover, signaling overhead, signaling latency reduction, invalid configuration indication, frequent SI update, necessity of MSE </a:t>
            </a:r>
            <a:r>
              <a:rPr lang="en-US" altLang="ko-KR" sz="1400" dirty="0">
                <a:ea typeface="Tahoma" panose="020B0604030504040204" pitchFamily="34" charset="0"/>
              </a:rPr>
              <a:t>mechanism, </a:t>
            </a:r>
            <a:r>
              <a:rPr lang="en-US" altLang="ko-KR" sz="1400" dirty="0" smtClean="0">
                <a:ea typeface="Tahoma" panose="020B0604030504040204" pitchFamily="34" charset="0"/>
              </a:rPr>
              <a:t>geographical </a:t>
            </a:r>
            <a:r>
              <a:rPr lang="en-US" altLang="ko-KR" sz="1400" dirty="0">
                <a:ea typeface="Tahoma" panose="020B0604030504040204" pitchFamily="34" charset="0"/>
              </a:rPr>
              <a:t>area-based barring mechanism and frequency priorities </a:t>
            </a:r>
            <a:r>
              <a:rPr lang="en-US" altLang="ko-KR" sz="1400" dirty="0" smtClean="0">
                <a:ea typeface="Tahoma" panose="020B0604030504040204" pitchFamily="34" charset="0"/>
              </a:rPr>
              <a:t>etc.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Feeder-link switch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Feeder </a:t>
            </a:r>
            <a:r>
              <a:rPr lang="en-US" altLang="ko-KR" sz="1400" dirty="0">
                <a:ea typeface="Tahoma" panose="020B0604030504040204" pitchFamily="34" charset="0"/>
              </a:rPr>
              <a:t>link switch for regenerative and transparent </a:t>
            </a:r>
            <a:r>
              <a:rPr lang="en-US" altLang="ko-KR" sz="1400" dirty="0" smtClean="0">
                <a:ea typeface="Tahoma" panose="020B0604030504040204" pitchFamily="34" charset="0"/>
              </a:rPr>
              <a:t>payload 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Service continuity between NTN and TN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Service </a:t>
            </a:r>
            <a:r>
              <a:rPr lang="en-US" altLang="ko-KR" sz="1400" dirty="0">
                <a:ea typeface="Tahoma" panose="020B0604030504040204" pitchFamily="34" charset="0"/>
              </a:rPr>
              <a:t>continuity and mobility between (outdoor) NTN coverage and indoor TN coverage, </a:t>
            </a:r>
            <a:r>
              <a:rPr lang="en-US" altLang="ko-KR" sz="1400" dirty="0" smtClean="0">
                <a:ea typeface="Tahoma" panose="020B0604030504040204" pitchFamily="34" charset="0"/>
              </a:rPr>
              <a:t>Coverage </a:t>
            </a:r>
            <a:r>
              <a:rPr lang="en-US" altLang="ko-KR" sz="1400" dirty="0">
                <a:ea typeface="Tahoma" panose="020B0604030504040204" pitchFamily="34" charset="0"/>
              </a:rPr>
              <a:t>area detectability and measurements</a:t>
            </a:r>
            <a:endParaRPr lang="en-US" altLang="ko-KR" sz="1400" dirty="0" smtClean="0">
              <a:ea typeface="Tahoma" panose="020B0604030504040204" pitchFamily="34" charset="0"/>
            </a:endParaRP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RLC/PDCP enhancements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RLC/PDCP sequence numbers </a:t>
            </a:r>
            <a:r>
              <a:rPr lang="en-US" altLang="ko-KR" sz="1400" dirty="0">
                <a:ea typeface="Tahoma" panose="020B0604030504040204" pitchFamily="34" charset="0"/>
              </a:rPr>
              <a:t>and window size, PDCP interruptions during handover </a:t>
            </a:r>
            <a:endParaRPr lang="en-US" altLang="ko-KR" sz="1400" dirty="0" smtClean="0">
              <a:ea typeface="Tahoma" panose="020B0604030504040204" pitchFamily="34" charset="0"/>
            </a:endParaRPr>
          </a:p>
          <a:p>
            <a:pPr lvl="1"/>
            <a:endParaRPr lang="en-US" altLang="ko-KR" sz="1800" dirty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Review of Rel-16 NTN SI Scope</a:t>
            </a:r>
            <a:endParaRPr lang="ko-KR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Progress summary 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MAC enhancements (HARQ and RACH)</a:t>
            </a:r>
            <a:endParaRPr lang="en-US" altLang="ko-KR" sz="1800" dirty="0">
              <a:ea typeface="Tahoma" panose="020B0604030504040204" pitchFamily="34" charset="0"/>
            </a:endParaRP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Some consensus was reached</a:t>
            </a:r>
            <a:r>
              <a:rPr lang="ko-KR" altLang="en-US" sz="1400" smtClean="0">
                <a:ea typeface="Tahoma" panose="020B0604030504040204" pitchFamily="34" charset="0"/>
              </a:rPr>
              <a:t> </a:t>
            </a:r>
            <a:r>
              <a:rPr lang="en-US" altLang="ko-KR" sz="1400" dirty="0" smtClean="0">
                <a:ea typeface="Tahoma" panose="020B0604030504040204" pitchFamily="34" charset="0"/>
              </a:rPr>
              <a:t>after study on the HARQ and RACH procedure.</a:t>
            </a:r>
            <a:endParaRPr lang="en-US" altLang="ko-KR" sz="1400" dirty="0">
              <a:ea typeface="Tahoma" panose="020B0604030504040204" pitchFamily="34" charset="0"/>
            </a:endParaRPr>
          </a:p>
          <a:p>
            <a:pPr lvl="1"/>
            <a:r>
              <a:rPr lang="en-US" altLang="ko-KR" sz="1800" dirty="0">
                <a:ea typeface="Tahoma" panose="020B0604030504040204" pitchFamily="34" charset="0"/>
              </a:rPr>
              <a:t>Mobility  enhancements for connected/idle mode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CHO and fixed-on-earth TA were adapted. Potential solutions are just identified, but lack of technical discussion yet.</a:t>
            </a:r>
            <a:endParaRPr lang="en-US" altLang="ko-KR" sz="1400" dirty="0">
              <a:ea typeface="Tahoma" panose="020B0604030504040204" pitchFamily="34" charset="0"/>
            </a:endParaRPr>
          </a:p>
          <a:p>
            <a:pPr lvl="1"/>
            <a:r>
              <a:rPr lang="en-US" altLang="ko-KR" sz="1800" dirty="0">
                <a:ea typeface="Tahoma" panose="020B0604030504040204" pitchFamily="34" charset="0"/>
              </a:rPr>
              <a:t>Feeder-link switch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Email discussion was just triggered. No discussion yet.</a:t>
            </a:r>
            <a:endParaRPr lang="en-US" altLang="ko-KR" sz="1400" dirty="0">
              <a:ea typeface="Tahoma" panose="020B0604030504040204" pitchFamily="34" charset="0"/>
            </a:endParaRPr>
          </a:p>
          <a:p>
            <a:pPr lvl="1"/>
            <a:r>
              <a:rPr lang="en-US" altLang="ko-KR" sz="1800" dirty="0">
                <a:ea typeface="Tahoma" panose="020B0604030504040204" pitchFamily="34" charset="0"/>
              </a:rPr>
              <a:t>Service continuity between NTN and TN</a:t>
            </a:r>
          </a:p>
          <a:p>
            <a:pPr lvl="2"/>
            <a:r>
              <a:rPr lang="en-US" altLang="ko-KR" sz="1400" dirty="0" smtClean="0">
                <a:ea typeface="Tahoma" panose="020B0604030504040204" pitchFamily="34" charset="0"/>
              </a:rPr>
              <a:t>Some issues were clarified, but it is not clear what to be discussed further.</a:t>
            </a:r>
            <a:endParaRPr lang="en-US" altLang="ko-KR" sz="1400" dirty="0">
              <a:ea typeface="Tahoma" panose="020B0604030504040204" pitchFamily="34" charset="0"/>
            </a:endParaRPr>
          </a:p>
          <a:p>
            <a:pPr lvl="1"/>
            <a:r>
              <a:rPr lang="en-US" altLang="ko-KR" sz="1800" dirty="0">
                <a:ea typeface="Tahoma" panose="020B0604030504040204" pitchFamily="34" charset="0"/>
              </a:rPr>
              <a:t>RLC/PDCP </a:t>
            </a:r>
            <a:r>
              <a:rPr lang="en-US" altLang="ko-KR" sz="1800" dirty="0" smtClean="0">
                <a:ea typeface="Tahoma" panose="020B0604030504040204" pitchFamily="34" charset="0"/>
              </a:rPr>
              <a:t>enhancements</a:t>
            </a:r>
          </a:p>
          <a:p>
            <a:pPr lvl="2"/>
            <a:r>
              <a:rPr lang="en-US" altLang="ko-KR" sz="1400" dirty="0">
                <a:ea typeface="Tahoma" panose="020B0604030504040204" pitchFamily="34" charset="0"/>
              </a:rPr>
              <a:t>No </a:t>
            </a:r>
            <a:r>
              <a:rPr lang="en-US" altLang="ko-KR" sz="1400" dirty="0" smtClean="0">
                <a:ea typeface="Tahoma" panose="020B0604030504040204" pitchFamily="34" charset="0"/>
              </a:rPr>
              <a:t>discussion.</a:t>
            </a:r>
            <a:endParaRPr lang="en-US" altLang="ko-KR" sz="2400" dirty="0" smtClean="0">
              <a:ea typeface="Tahoma" panose="020B0604030504040204" pitchFamily="34" charset="0"/>
            </a:endParaRP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Further </a:t>
            </a:r>
            <a:r>
              <a:rPr lang="en-US" altLang="ko-KR" sz="2400" dirty="0" smtClean="0">
                <a:ea typeface="Tahoma" panose="020B0604030504040204" pitchFamily="34" charset="0"/>
              </a:rPr>
              <a:t>remarks 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No online discussion. Progress only relies on email discussions.  </a:t>
            </a:r>
          </a:p>
          <a:p>
            <a:pPr lvl="1"/>
            <a:r>
              <a:rPr lang="en-US" altLang="ko-KR" sz="1800" dirty="0" smtClean="0">
                <a:ea typeface="Tahoma" panose="020B0604030504040204" pitchFamily="34" charset="0"/>
              </a:rPr>
              <a:t>In </a:t>
            </a:r>
            <a:r>
              <a:rPr lang="en-US" altLang="ko-KR" sz="1800" dirty="0">
                <a:ea typeface="Tahoma" panose="020B0604030504040204" pitchFamily="34" charset="0"/>
              </a:rPr>
              <a:t>the RAN2#107 meeting, </a:t>
            </a:r>
            <a:r>
              <a:rPr lang="en-US" altLang="ko-KR" sz="1800" dirty="0" smtClean="0">
                <a:ea typeface="Tahoma" panose="020B0604030504040204" pitchFamily="34" charset="0"/>
              </a:rPr>
              <a:t>5 email discussions were just opened and closed shortly. </a:t>
            </a:r>
            <a:endParaRPr lang="en-US" altLang="ko-KR" sz="2400" dirty="0" smtClean="0"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2400" dirty="0" smtClean="0">
                <a:solidFill>
                  <a:srgbClr val="FF0000"/>
                </a:solidFill>
                <a:ea typeface="Tahoma" panose="020B0604030504040204" pitchFamily="34" charset="0"/>
              </a:rPr>
              <a:t>Discussions </a:t>
            </a:r>
            <a:r>
              <a:rPr lang="en-US" altLang="ko-KR" sz="2400" dirty="0" smtClean="0">
                <a:solidFill>
                  <a:srgbClr val="FF0000"/>
                </a:solidFill>
                <a:ea typeface="Tahoma" panose="020B0604030504040204" pitchFamily="34" charset="0"/>
              </a:rPr>
              <a:t>diverges to unreasonably large extents, results in no sufficient technical discussions </a:t>
            </a:r>
          </a:p>
          <a:p>
            <a:pPr lvl="0">
              <a:buFont typeface="Wingdings" pitchFamily="2" charset="2"/>
              <a:buChar char=""/>
            </a:pPr>
            <a:r>
              <a:rPr lang="en-US" altLang="ko-KR" sz="2400" dirty="0" smtClean="0">
                <a:solidFill>
                  <a:srgbClr val="FF0000"/>
                </a:solidFill>
                <a:ea typeface="Tahoma" panose="020B0604030504040204" pitchFamily="34" charset="0"/>
              </a:rPr>
              <a:t>Current SI progress of NTN  may jeopardize the actual WI to be possibly initiated in Rel-17. </a:t>
            </a:r>
            <a:endParaRPr lang="en-US" altLang="ko-KR" sz="2400" dirty="0">
              <a:solidFill>
                <a:srgbClr val="FF0000"/>
              </a:solidFill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Review of Rel-16 NTN SI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Progress</a:t>
            </a:r>
            <a:endParaRPr lang="ko-KR" altLang="en-US" sz="2800" dirty="0">
              <a:solidFill>
                <a:srgbClr val="FFC000"/>
              </a:solidFill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191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For successful </a:t>
            </a:r>
            <a:r>
              <a:rPr lang="en-US" altLang="ko-KR" dirty="0"/>
              <a:t>introduction of NTN-related features in </a:t>
            </a:r>
            <a:r>
              <a:rPr lang="en-US" altLang="ko-KR" dirty="0" smtClean="0"/>
              <a:t>Rel-17, it is essential to define a </a:t>
            </a:r>
            <a:r>
              <a:rPr lang="en-US" altLang="ko-KR" i="1" dirty="0" smtClean="0"/>
              <a:t>manageable </a:t>
            </a:r>
            <a:r>
              <a:rPr lang="en-US" altLang="ko-KR" dirty="0" smtClean="0"/>
              <a:t>scope</a:t>
            </a:r>
            <a:endParaRPr lang="en-US" altLang="ko-KR" dirty="0" smtClean="0"/>
          </a:p>
          <a:p>
            <a:r>
              <a:rPr lang="en-US" altLang="ko-KR" dirty="0" smtClean="0"/>
              <a:t>For scoping of Rel-17 NTN WI, raised issues during Rel-16 NTN SI should be carefully evaluated if each of those is essential or just good to </a:t>
            </a:r>
            <a:r>
              <a:rPr lang="en-US" altLang="ko-KR" dirty="0" smtClean="0"/>
              <a:t>have</a:t>
            </a:r>
            <a:endParaRPr lang="en-US" altLang="ko-KR" dirty="0"/>
          </a:p>
          <a:p>
            <a:r>
              <a:rPr lang="en-US" altLang="ko-KR" dirty="0"/>
              <a:t>In practice, Rel-17 NTN will not expected to be allocated a ‘large’ TU value.  </a:t>
            </a:r>
          </a:p>
          <a:p>
            <a:endParaRPr lang="en-US" altLang="ko-KR" dirty="0">
              <a:solidFill>
                <a:srgbClr val="FF0000"/>
              </a:solidFill>
              <a:ea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</a:rPr>
              <a:t>Rel-17 NTN WI should focus only essential features required to support NTN.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</a:rPr>
              <a:t>Optimization should be considered only after essential features are mature. 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Considerations for scope of Ren-17 NTN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WI</a:t>
            </a:r>
            <a:endParaRPr lang="ko-KR" altLang="en-US" sz="2800" dirty="0">
              <a:solidFill>
                <a:srgbClr val="FFC000"/>
              </a:solidFill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69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3000" dirty="0" smtClean="0">
                <a:ea typeface="Tahoma" panose="020B0604030504040204" pitchFamily="34" charset="0"/>
              </a:rPr>
              <a:t>Essential enhancements to support NTN deployments </a:t>
            </a:r>
          </a:p>
          <a:p>
            <a:pPr lvl="1"/>
            <a:r>
              <a:rPr lang="en-US" altLang="ko-KR" dirty="0" smtClean="0">
                <a:ea typeface="Tahoma" panose="020B0604030504040204" pitchFamily="34" charset="0"/>
              </a:rPr>
              <a:t>MAC enhancements (HARQ and RACH)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Considering very large coverage of GEO, burst RACH and not enough RACH capacity may cause the UEs in the coverage unable to access to the network.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Very long propagation delay of GEO may cause multiple transmissions</a:t>
            </a:r>
            <a:endParaRPr lang="en-US" altLang="ko-KR" sz="1700" dirty="0">
              <a:ea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ea typeface="Tahoma" panose="020B0604030504040204" pitchFamily="34" charset="0"/>
              </a:rPr>
              <a:t>Mobility enhancement </a:t>
            </a:r>
            <a:r>
              <a:rPr lang="en-US" altLang="ko-KR" dirty="0" smtClean="0">
                <a:ea typeface="Tahoma" panose="020B0604030504040204" pitchFamily="34" charset="0"/>
              </a:rPr>
              <a:t>for </a:t>
            </a:r>
            <a:r>
              <a:rPr lang="en-US" altLang="ko-KR" dirty="0" smtClean="0">
                <a:ea typeface="Tahoma" panose="020B0604030504040204" pitchFamily="34" charset="0"/>
              </a:rPr>
              <a:t>idle/connected mode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As LEO satellites periodically appear/disappear to the UEs on the earth, unnecessary/too frequent mobility and access to the cell may happen. Also UEs cannot camp on/access to the cells because of long propagation delay</a:t>
            </a:r>
            <a:endParaRPr lang="en-US" altLang="ko-KR" sz="1700" dirty="0">
              <a:ea typeface="Tahoma" panose="020B0604030504040204" pitchFamily="34" charset="0"/>
            </a:endParaRPr>
          </a:p>
          <a:p>
            <a:pPr lvl="1"/>
            <a:endParaRPr lang="en-US" altLang="ko-KR" dirty="0" smtClean="0">
              <a:ea typeface="Tahoma" panose="020B0604030504040204" pitchFamily="34" charset="0"/>
            </a:endParaRPr>
          </a:p>
          <a:p>
            <a:r>
              <a:rPr lang="en-US" altLang="ko-KR" sz="3000" dirty="0" smtClean="0">
                <a:ea typeface="Tahoma" panose="020B0604030504040204" pitchFamily="34" charset="0"/>
              </a:rPr>
              <a:t>Non-essential enhancements (just performance optimization)</a:t>
            </a:r>
          </a:p>
          <a:p>
            <a:pPr lvl="1"/>
            <a:r>
              <a:rPr lang="en-US" altLang="ko-KR" dirty="0">
                <a:ea typeface="Tahoma" panose="020B0604030504040204" pitchFamily="34" charset="0"/>
              </a:rPr>
              <a:t>Feeder-link switch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Network </a:t>
            </a:r>
            <a:r>
              <a:rPr lang="en-US" altLang="ko-KR" sz="1700" dirty="0">
                <a:ea typeface="Tahoma" panose="020B0604030504040204" pitchFamily="34" charset="0"/>
              </a:rPr>
              <a:t>implementation/deployment.</a:t>
            </a:r>
          </a:p>
          <a:p>
            <a:pPr lvl="1"/>
            <a:r>
              <a:rPr lang="en-US" altLang="ko-KR" dirty="0" smtClean="0">
                <a:ea typeface="Tahoma" panose="020B0604030504040204" pitchFamily="34" charset="0"/>
              </a:rPr>
              <a:t>NTN-TN </a:t>
            </a:r>
            <a:r>
              <a:rPr lang="en-US" altLang="ko-KR" dirty="0">
                <a:ea typeface="Tahoma" panose="020B0604030504040204" pitchFamily="34" charset="0"/>
              </a:rPr>
              <a:t>service </a:t>
            </a:r>
            <a:r>
              <a:rPr lang="en-US" altLang="ko-KR" dirty="0" smtClean="0">
                <a:ea typeface="Tahoma" panose="020B0604030504040204" pitchFamily="34" charset="0"/>
              </a:rPr>
              <a:t>continuity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Potential optimization can be considered only after essential NTN functionalities are mature</a:t>
            </a:r>
            <a:endParaRPr lang="en-US" altLang="ko-KR" sz="1700" dirty="0">
              <a:ea typeface="Tahoma" panose="020B0604030504040204" pitchFamily="34" charset="0"/>
            </a:endParaRPr>
          </a:p>
          <a:p>
            <a:pPr lvl="1"/>
            <a:r>
              <a:rPr lang="en-US" altLang="ko-KR" dirty="0">
                <a:ea typeface="Tahoma" panose="020B0604030504040204" pitchFamily="34" charset="0"/>
              </a:rPr>
              <a:t>RLC/PDCP </a:t>
            </a:r>
            <a:r>
              <a:rPr lang="en-US" altLang="ko-KR" dirty="0" smtClean="0">
                <a:ea typeface="Tahoma" panose="020B0604030504040204" pitchFamily="34" charset="0"/>
              </a:rPr>
              <a:t>enhancements</a:t>
            </a:r>
          </a:p>
          <a:p>
            <a:pPr lvl="2"/>
            <a:r>
              <a:rPr lang="en-US" altLang="ko-KR" sz="1700" dirty="0" smtClean="0">
                <a:ea typeface="Tahoma" panose="020B0604030504040204" pitchFamily="34" charset="0"/>
              </a:rPr>
              <a:t>No problems </a:t>
            </a:r>
            <a:r>
              <a:rPr lang="en-US" altLang="ko-KR" sz="1700" dirty="0" smtClean="0">
                <a:ea typeface="Tahoma" panose="020B0604030504040204" pitchFamily="34" charset="0"/>
              </a:rPr>
              <a:t>are </a:t>
            </a:r>
            <a:r>
              <a:rPr lang="en-US" altLang="ko-KR" sz="1700" dirty="0" smtClean="0">
                <a:ea typeface="Tahoma" panose="020B0604030504040204" pitchFamily="34" charset="0"/>
              </a:rPr>
              <a:t>identified yet.  </a:t>
            </a:r>
            <a:endParaRPr lang="en-US" altLang="ko-KR" sz="1700" dirty="0">
              <a:ea typeface="Tahoma" panose="020B0604030504040204" pitchFamily="34" charset="0"/>
            </a:endParaRPr>
          </a:p>
          <a:p>
            <a:endParaRPr lang="en-US" altLang="ko-KR" sz="2400" dirty="0">
              <a:ea typeface="Tahoma" panose="020B0604030504040204" pitchFamily="34" charset="0"/>
            </a:endParaRP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Work Priority Classification For Rel-17</a:t>
            </a:r>
            <a:endParaRPr lang="ko-KR" altLang="en-US" sz="2800" dirty="0">
              <a:solidFill>
                <a:srgbClr val="FFC000"/>
              </a:solidFill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278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256584"/>
          </a:xfrm>
          <a:noFill/>
        </p:spPr>
        <p:txBody>
          <a:bodyPr>
            <a:normAutofit/>
          </a:bodyPr>
          <a:lstStyle/>
          <a:p>
            <a:r>
              <a:rPr lang="en-US" altLang="ko-KR" sz="3200" dirty="0" smtClean="0">
                <a:ea typeface="Tahoma" panose="020B0604030504040204" pitchFamily="34" charset="0"/>
              </a:rPr>
              <a:t>Enhancements </a:t>
            </a:r>
            <a:r>
              <a:rPr lang="en-US" altLang="ko-KR" sz="3200" dirty="0">
                <a:ea typeface="Tahoma" panose="020B0604030504040204" pitchFamily="34" charset="0"/>
              </a:rPr>
              <a:t>to support NTN deployments </a:t>
            </a:r>
          </a:p>
          <a:p>
            <a:pPr lvl="1"/>
            <a:r>
              <a:rPr lang="en-US" altLang="ko-KR" sz="2400" dirty="0">
                <a:ea typeface="Tahoma" panose="020B0604030504040204" pitchFamily="34" charset="0"/>
              </a:rPr>
              <a:t>MAC enhancements (HARQ and RACH)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To avoid burst RACH because of large coverage by preamble allocation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Enhancements on RACH procedure to use RACH resource efficiently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Impacts on enabling / disabling uplink </a:t>
            </a:r>
            <a:r>
              <a:rPr lang="en-US" altLang="ko-KR" dirty="0">
                <a:ea typeface="Tahoma" panose="020B0604030504040204" pitchFamily="34" charset="0"/>
              </a:rPr>
              <a:t>HARQ </a:t>
            </a:r>
            <a:r>
              <a:rPr lang="en-US" altLang="ko-KR" dirty="0" smtClean="0">
                <a:ea typeface="Tahoma" panose="020B0604030504040204" pitchFamily="34" charset="0"/>
              </a:rPr>
              <a:t>feedback</a:t>
            </a:r>
          </a:p>
          <a:p>
            <a:pPr lvl="1"/>
            <a:r>
              <a:rPr lang="en-US" altLang="ko-KR" sz="2400" dirty="0" smtClean="0">
                <a:ea typeface="Tahoma" panose="020B0604030504040204" pitchFamily="34" charset="0"/>
              </a:rPr>
              <a:t>Mobility </a:t>
            </a:r>
            <a:r>
              <a:rPr lang="en-US" altLang="ko-KR" sz="2400" dirty="0">
                <a:ea typeface="Tahoma" panose="020B0604030504040204" pitchFamily="34" charset="0"/>
              </a:rPr>
              <a:t>enhancement </a:t>
            </a:r>
            <a:r>
              <a:rPr lang="en-US" altLang="ko-KR" sz="2400" dirty="0" smtClean="0">
                <a:ea typeface="Tahoma" panose="020B0604030504040204" pitchFamily="34" charset="0"/>
              </a:rPr>
              <a:t>for </a:t>
            </a:r>
            <a:r>
              <a:rPr lang="en-US" altLang="ko-KR" sz="2400" dirty="0">
                <a:ea typeface="Tahoma" panose="020B0604030504040204" pitchFamily="34" charset="0"/>
              </a:rPr>
              <a:t>idle/connected mode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Enhancements on CHO considering LEO satellites movements to improve handover robustness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Adaptation of fixed-on-earth TA to avoid frequent TAU</a:t>
            </a:r>
          </a:p>
          <a:p>
            <a:pPr lvl="2"/>
            <a:r>
              <a:rPr lang="en-US" altLang="ko-KR" dirty="0" smtClean="0">
                <a:ea typeface="Tahoma" panose="020B0604030504040204" pitchFamily="34" charset="0"/>
              </a:rPr>
              <a:t>Utilization of ephemeris information and UE location information</a:t>
            </a:r>
          </a:p>
          <a:p>
            <a:pPr lvl="1"/>
            <a:endParaRPr lang="en-US" altLang="ko-KR" sz="1200" b="1" dirty="0" smtClean="0">
              <a:ea typeface="Tahoma" panose="020B0604030504040204" pitchFamily="34" charset="0"/>
            </a:endParaRPr>
          </a:p>
          <a:p>
            <a:pPr lvl="1"/>
            <a:endParaRPr lang="en-US" altLang="ko-KR" sz="1800" dirty="0">
              <a:ea typeface="Tahoma" panose="020B0604030504040204" pitchFamily="34" charset="0"/>
            </a:endParaRPr>
          </a:p>
          <a:p>
            <a:pPr lvl="1"/>
            <a:endParaRPr lang="en-US" altLang="ko-KR" sz="2000" dirty="0" smtClean="0">
              <a:ea typeface="Tahoma" panose="020B0604030504040204" pitchFamily="34" charset="0"/>
            </a:endParaRPr>
          </a:p>
          <a:p>
            <a:pPr>
              <a:buFont typeface="Wingdings" pitchFamily="2" charset="2"/>
              <a:buChar char=""/>
            </a:pPr>
            <a:endParaRPr lang="en-US" altLang="ko-KR" sz="2400" dirty="0" smtClean="0">
              <a:solidFill>
                <a:srgbClr val="FF0000"/>
              </a:solidFill>
              <a:ea typeface="Tahoma" panose="020B0604030504040204" pitchFamily="34" charset="0"/>
            </a:endParaRPr>
          </a:p>
          <a:p>
            <a:endParaRPr lang="en-US" altLang="ko-KR" sz="2400" dirty="0" smtClean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Proposed Scope of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Rel-17 NTN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WI</a:t>
            </a:r>
            <a:endParaRPr lang="ko-KR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29404</TotalTime>
  <Words>611</Words>
  <Application>Microsoft Office PowerPoint</Application>
  <PresentationFormat>A4 용지(210x297mm)</PresentationFormat>
  <Paragraphs>73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Views on  Rel-17 Non-Terrestrial Networks</vt:lpstr>
      <vt:lpstr>Review of Rel-16 NTN SI Scope</vt:lpstr>
      <vt:lpstr>Review of Rel-16 NTN SI Progress</vt:lpstr>
      <vt:lpstr>Considerations for scope of Ren-17 NTN WI</vt:lpstr>
      <vt:lpstr>Work Priority Classification For Rel-17</vt:lpstr>
      <vt:lpstr>Proposed Scope of Rel-17 NTN WI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662</cp:revision>
  <dcterms:created xsi:type="dcterms:W3CDTF">2014-06-23T02:51:18Z</dcterms:created>
  <dcterms:modified xsi:type="dcterms:W3CDTF">2019-09-10T08:26:25Z</dcterms:modified>
</cp:coreProperties>
</file>