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87" r:id="rId2"/>
    <p:sldId id="399" r:id="rId3"/>
    <p:sldId id="401" r:id="rId4"/>
    <p:sldId id="402" r:id="rId5"/>
    <p:sldId id="403" r:id="rId6"/>
    <p:sldId id="404" r:id="rId7"/>
    <p:sldId id="405" r:id="rId8"/>
    <p:sldId id="294" r:id="rId9"/>
  </p:sldIdLst>
  <p:sldSz cx="12801600" cy="9601200" type="A3"/>
  <p:notesSz cx="6858000" cy="9144000"/>
  <p:defaultTextStyle>
    <a:defPPr>
      <a:defRPr lang="en-US"/>
    </a:defPPr>
    <a:lvl1pPr marL="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4pPr>
    <a:lvl5pPr marL="255968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5pPr>
    <a:lvl6pPr marL="319976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6pPr>
    <a:lvl7pPr marL="383984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7pPr>
    <a:lvl8pPr marL="447992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8pPr>
    <a:lvl9pPr marL="512000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09">
          <p15:clr>
            <a:srgbClr val="A4A3A4"/>
          </p15:clr>
        </p15:guide>
        <p15:guide id="2" pos="417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鲍炜" initials="鲍炜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7B4F"/>
    <a:srgbClr val="FEE364"/>
    <a:srgbClr val="7891A2"/>
    <a:srgbClr val="E8E8E8"/>
    <a:srgbClr val="0076B7"/>
    <a:srgbClr val="0076B8"/>
    <a:srgbClr val="FFE364"/>
    <a:srgbClr val="4972A1"/>
    <a:srgbClr val="CCB8AC"/>
    <a:srgbClr val="97C6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9" autoAdjust="0"/>
    <p:restoredTop sz="93738" autoAdjust="0"/>
  </p:normalViewPr>
  <p:slideViewPr>
    <p:cSldViewPr snapToGrid="0" snapToObjects="1">
      <p:cViewPr varScale="1">
        <p:scale>
          <a:sx n="45" d="100"/>
          <a:sy n="45" d="100"/>
        </p:scale>
        <p:origin x="1352" y="44"/>
      </p:cViewPr>
      <p:guideLst>
        <p:guide orient="horz" pos="3009"/>
        <p:guide pos="41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A376B-30FF-1A4A-AD15-19A188F7C5D0}" type="datetimeFigureOut">
              <a:rPr lang="en-US" smtClean="0"/>
              <a:t>9/9/2019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B1DC5B-8F3A-DA46-9DFC-3B2411CC1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438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en-US" altLang="zh-CN" baseline="30000" dirty="0"/>
              <a:t>st</a:t>
            </a:r>
            <a:r>
              <a:rPr lang="en-US" altLang="zh-CN" dirty="0"/>
              <a:t>,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1DC5B-8F3A-DA46-9DFC-3B2411CC11C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230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1DC5B-8F3A-DA46-9DFC-3B2411CC11C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0240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1DC5B-8F3A-DA46-9DFC-3B2411CC11C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688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D2CDD52-EE34-40CA-A182-B89D1C287F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AB1A59C-10F3-4A91-AB16-1AC16CF70D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="" xmlns:a16="http://schemas.microsoft.com/office/drawing/2014/main" id="{287B8465-74F8-4640-A7C9-F29FD02BF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>
              <a:defRPr sz="4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隔页和关键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2">
            <a:extLst>
              <a:ext uri="{FF2B5EF4-FFF2-40B4-BE49-F238E27FC236}">
                <a16:creationId xmlns="" xmlns:a16="http://schemas.microsoft.com/office/drawing/2014/main" id="{30AD767B-AA3A-45B1-84C0-F55ACC1CAF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5" name="灯片编号占位符 3">
            <a:extLst>
              <a:ext uri="{FF2B5EF4-FFF2-40B4-BE49-F238E27FC236}">
                <a16:creationId xmlns="" xmlns:a16="http://schemas.microsoft.com/office/drawing/2014/main" id="{F3286AE3-5F5A-4215-827D-77ED3314DB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5">
            <a:extLst>
              <a:ext uri="{FF2B5EF4-FFF2-40B4-BE49-F238E27FC236}">
                <a16:creationId xmlns="" xmlns:a16="http://schemas.microsoft.com/office/drawing/2014/main" id="{62A34021-8085-432D-AC06-D683B5D8A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>
              <a:defRPr sz="4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正文单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992370" y="3314980"/>
            <a:ext cx="10878988" cy="5103821"/>
          </a:xfrm>
          <a:prstGeom prst="rect">
            <a:avLst/>
          </a:prstGeom>
        </p:spPr>
        <p:txBody>
          <a:bodyPr lIns="127997" tIns="63999" rIns="127997" bIns="63999"/>
          <a:lstStyle>
            <a:lvl1pPr marL="507365" indent="-507365">
              <a:lnSpc>
                <a:spcPct val="150000"/>
              </a:lnSpc>
              <a:buFont typeface="+mj-lt"/>
              <a:buAutoNum type="arabicPeriod"/>
              <a:defRPr sz="26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1pPr>
            <a:lvl2pPr>
              <a:lnSpc>
                <a:spcPct val="150000"/>
              </a:lnSpc>
              <a:defRPr sz="24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2pPr>
            <a:lvl3pPr>
              <a:lnSpc>
                <a:spcPct val="150000"/>
              </a:lnSpc>
              <a:defRPr sz="18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3pPr>
            <a:lvl4pPr>
              <a:lnSpc>
                <a:spcPct val="150000"/>
              </a:lnSpc>
              <a:defRPr sz="18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4pPr>
            <a:lvl5pPr>
              <a:lnSpc>
                <a:spcPct val="150000"/>
              </a:lnSpc>
              <a:defRPr sz="18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页脚占位符 2">
            <a:extLst>
              <a:ext uri="{FF2B5EF4-FFF2-40B4-BE49-F238E27FC236}">
                <a16:creationId xmlns="" xmlns:a16="http://schemas.microsoft.com/office/drawing/2014/main" id="{BC26D48A-3C24-4A21-A31B-51744BB84C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7" name="灯片编号占位符 3">
            <a:extLst>
              <a:ext uri="{FF2B5EF4-FFF2-40B4-BE49-F238E27FC236}">
                <a16:creationId xmlns="" xmlns:a16="http://schemas.microsoft.com/office/drawing/2014/main" id="{A73C7FCD-2840-45A9-A0D3-20FEBEA159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文本框 1"/>
          <p:cNvSpPr txBox="1"/>
          <p:nvPr userDrawn="1"/>
        </p:nvSpPr>
        <p:spPr>
          <a:xfrm>
            <a:off x="310551" y="93347"/>
            <a:ext cx="7319128" cy="810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单图和文本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28233" y="3324472"/>
            <a:ext cx="5823227" cy="58466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6520887" y="3327935"/>
            <a:ext cx="5403216" cy="5094331"/>
          </a:xfrm>
          <a:prstGeom prst="rect">
            <a:avLst/>
          </a:prstGeom>
        </p:spPr>
        <p:txBody>
          <a:bodyPr lIns="127997" tIns="63999" rIns="127997" bIns="63999"/>
          <a:lstStyle>
            <a:lvl1pPr>
              <a:lnSpc>
                <a:spcPct val="150000"/>
              </a:lnSpc>
              <a:defRPr sz="26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1pPr>
            <a:lvl2pPr>
              <a:lnSpc>
                <a:spcPct val="150000"/>
              </a:lnSpc>
              <a:defRPr sz="20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2pPr>
            <a:lvl3pPr>
              <a:lnSpc>
                <a:spcPct val="150000"/>
              </a:lnSpc>
              <a:defRPr sz="18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3pPr>
            <a:lvl4pPr>
              <a:lnSpc>
                <a:spcPct val="150000"/>
              </a:lnSpc>
              <a:defRPr sz="18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4pPr>
            <a:lvl5pPr>
              <a:lnSpc>
                <a:spcPct val="150000"/>
              </a:lnSpc>
              <a:defRPr sz="18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5" name="页脚占位符 2">
            <a:extLst>
              <a:ext uri="{FF2B5EF4-FFF2-40B4-BE49-F238E27FC236}">
                <a16:creationId xmlns="" xmlns:a16="http://schemas.microsoft.com/office/drawing/2014/main" id="{4C83E4C1-5DA0-462E-8B39-B4AF7F9F27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7" name="灯片编号占位符 3">
            <a:extLst>
              <a:ext uri="{FF2B5EF4-FFF2-40B4-BE49-F238E27FC236}">
                <a16:creationId xmlns="" xmlns:a16="http://schemas.microsoft.com/office/drawing/2014/main" id="{0602A1D3-EF2E-45CE-ABBA-4B06A5A4B3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 5">
            <a:extLst>
              <a:ext uri="{FF2B5EF4-FFF2-40B4-BE49-F238E27FC236}">
                <a16:creationId xmlns="" xmlns:a16="http://schemas.microsoft.com/office/drawing/2014/main" id="{0A69B60C-5F33-4C8C-A670-3C242A516692}"/>
              </a:ext>
            </a:extLst>
          </p:cNvPr>
          <p:cNvSpPr txBox="1">
            <a:spLocks/>
          </p:cNvSpPr>
          <p:nvPr userDrawn="1"/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 defTabSz="127952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双图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28234" y="3443688"/>
            <a:ext cx="5783303" cy="57274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5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575904" y="3443688"/>
            <a:ext cx="5783303" cy="57274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6" name="页脚占位符 2">
            <a:extLst>
              <a:ext uri="{FF2B5EF4-FFF2-40B4-BE49-F238E27FC236}">
                <a16:creationId xmlns="" xmlns:a16="http://schemas.microsoft.com/office/drawing/2014/main" id="{2941A11E-FBAA-4CB8-87BA-D4EF21AB57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7" name="灯片编号占位符 3">
            <a:extLst>
              <a:ext uri="{FF2B5EF4-FFF2-40B4-BE49-F238E27FC236}">
                <a16:creationId xmlns="" xmlns:a16="http://schemas.microsoft.com/office/drawing/2014/main" id="{3404D39E-CC7F-43D5-8B35-B3552510F5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5">
            <a:extLst>
              <a:ext uri="{FF2B5EF4-FFF2-40B4-BE49-F238E27FC236}">
                <a16:creationId xmlns="" xmlns:a16="http://schemas.microsoft.com/office/drawing/2014/main" id="{4B8EEEDE-6525-4BBC-AB85-7CCA4A1B50CA}"/>
              </a:ext>
            </a:extLst>
          </p:cNvPr>
          <p:cNvSpPr txBox="1">
            <a:spLocks/>
          </p:cNvSpPr>
          <p:nvPr userDrawn="1"/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 defTabSz="127952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单图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28232" y="3443688"/>
            <a:ext cx="11959915" cy="57274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5" name="页脚占位符 2">
            <a:extLst>
              <a:ext uri="{FF2B5EF4-FFF2-40B4-BE49-F238E27FC236}">
                <a16:creationId xmlns="" xmlns:a16="http://schemas.microsoft.com/office/drawing/2014/main" id="{1099B7F4-4143-41C5-BBC9-35BF80E1B4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6" name="灯片编号占位符 3">
            <a:extLst>
              <a:ext uri="{FF2B5EF4-FFF2-40B4-BE49-F238E27FC236}">
                <a16:creationId xmlns="" xmlns:a16="http://schemas.microsoft.com/office/drawing/2014/main" id="{0B4651F9-2EDB-4FD8-85C0-0934ACA123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5">
            <a:extLst>
              <a:ext uri="{FF2B5EF4-FFF2-40B4-BE49-F238E27FC236}">
                <a16:creationId xmlns="" xmlns:a16="http://schemas.microsoft.com/office/drawing/2014/main" id="{A56EE213-D27E-4713-9BB2-A6F97591EE1D}"/>
              </a:ext>
            </a:extLst>
          </p:cNvPr>
          <p:cNvSpPr txBox="1">
            <a:spLocks/>
          </p:cNvSpPr>
          <p:nvPr userDrawn="1"/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 defTabSz="127952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0110" y="511176"/>
            <a:ext cx="11041380" cy="185578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0110" y="8898891"/>
            <a:ext cx="2880360" cy="511175"/>
          </a:xfrm>
          <a:prstGeom prst="rect">
            <a:avLst/>
          </a:prstGeom>
        </p:spPr>
        <p:txBody>
          <a:bodyPr/>
          <a:lstStyle/>
          <a:p>
            <a:fld id="{2CCB1294-1B72-4778-AFF7-4837ED78387A}" type="datetimeFigureOut">
              <a:rPr lang="zh-CN" altLang="en-US" smtClean="0"/>
              <a:t>2019/9/9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DE2C8-6EEF-491F-BC42-79FBBBC9FC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139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/>
          <p:nvPr userDrawn="1"/>
        </p:nvSpPr>
        <p:spPr>
          <a:xfrm>
            <a:off x="1137038" y="9817950"/>
            <a:ext cx="354418" cy="358756"/>
          </a:xfrm>
          <a:prstGeom prst="rect">
            <a:avLst/>
          </a:prstGeom>
          <a:solidFill>
            <a:srgbClr val="FEE36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8" name="Rectangle 13"/>
          <p:cNvSpPr/>
          <p:nvPr userDrawn="1"/>
        </p:nvSpPr>
        <p:spPr>
          <a:xfrm>
            <a:off x="1601414" y="9817950"/>
            <a:ext cx="354418" cy="358756"/>
          </a:xfrm>
          <a:prstGeom prst="rect">
            <a:avLst/>
          </a:prstGeom>
          <a:solidFill>
            <a:srgbClr val="F7BD4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9" name="Rectangle 14"/>
          <p:cNvSpPr/>
          <p:nvPr userDrawn="1"/>
        </p:nvSpPr>
        <p:spPr>
          <a:xfrm>
            <a:off x="2058526" y="9817950"/>
            <a:ext cx="354418" cy="358756"/>
          </a:xfrm>
          <a:prstGeom prst="rect">
            <a:avLst/>
          </a:prstGeom>
          <a:solidFill>
            <a:srgbClr val="E37B4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0" name="Rectangle 15"/>
          <p:cNvSpPr/>
          <p:nvPr userDrawn="1"/>
        </p:nvSpPr>
        <p:spPr>
          <a:xfrm>
            <a:off x="2522903" y="9817950"/>
            <a:ext cx="354418" cy="358756"/>
          </a:xfrm>
          <a:prstGeom prst="rect">
            <a:avLst/>
          </a:prstGeom>
          <a:solidFill>
            <a:srgbClr val="D265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1" name="Rectangle 16"/>
          <p:cNvSpPr/>
          <p:nvPr userDrawn="1"/>
        </p:nvSpPr>
        <p:spPr>
          <a:xfrm>
            <a:off x="2975371" y="9817950"/>
            <a:ext cx="354418" cy="358756"/>
          </a:xfrm>
          <a:prstGeom prst="rect">
            <a:avLst/>
          </a:prstGeom>
          <a:solidFill>
            <a:srgbClr val="BF48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2" name="Rectangle 17"/>
          <p:cNvSpPr/>
          <p:nvPr userDrawn="1"/>
        </p:nvSpPr>
        <p:spPr>
          <a:xfrm>
            <a:off x="3463562" y="9817950"/>
            <a:ext cx="354418" cy="358756"/>
          </a:xfrm>
          <a:prstGeom prst="rect">
            <a:avLst/>
          </a:prstGeom>
          <a:solidFill>
            <a:srgbClr val="AC55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3" name="Rectangle 18"/>
          <p:cNvSpPr/>
          <p:nvPr userDrawn="1"/>
        </p:nvSpPr>
        <p:spPr>
          <a:xfrm>
            <a:off x="0" y="9817950"/>
            <a:ext cx="354418" cy="358756"/>
          </a:xfrm>
          <a:prstGeom prst="rect">
            <a:avLst/>
          </a:prstGeom>
          <a:solidFill>
            <a:srgbClr val="0076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4" name="Rectangle 21"/>
          <p:cNvSpPr/>
          <p:nvPr userDrawn="1"/>
        </p:nvSpPr>
        <p:spPr>
          <a:xfrm>
            <a:off x="3923294" y="9817950"/>
            <a:ext cx="354418" cy="358756"/>
          </a:xfrm>
          <a:prstGeom prst="rect">
            <a:avLst/>
          </a:prstGeom>
          <a:solidFill>
            <a:srgbClr val="654C8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5" name="Rectangle 22"/>
          <p:cNvSpPr/>
          <p:nvPr userDrawn="1"/>
        </p:nvSpPr>
        <p:spPr>
          <a:xfrm>
            <a:off x="4387671" y="9817950"/>
            <a:ext cx="354418" cy="358756"/>
          </a:xfrm>
          <a:prstGeom prst="rect">
            <a:avLst/>
          </a:prstGeom>
          <a:solidFill>
            <a:srgbClr val="53508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6" name="Rectangle 23"/>
          <p:cNvSpPr/>
          <p:nvPr userDrawn="1"/>
        </p:nvSpPr>
        <p:spPr>
          <a:xfrm>
            <a:off x="4844782" y="9817950"/>
            <a:ext cx="354418" cy="358756"/>
          </a:xfrm>
          <a:prstGeom prst="rect">
            <a:avLst/>
          </a:prstGeom>
          <a:solidFill>
            <a:srgbClr val="4972A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7" name="Rectangle 24"/>
          <p:cNvSpPr/>
          <p:nvPr userDrawn="1"/>
        </p:nvSpPr>
        <p:spPr>
          <a:xfrm>
            <a:off x="5309160" y="9817950"/>
            <a:ext cx="354418" cy="358756"/>
          </a:xfrm>
          <a:prstGeom prst="rect">
            <a:avLst/>
          </a:prstGeom>
          <a:solidFill>
            <a:srgbClr val="7891A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8" name="Rectangle 25"/>
          <p:cNvSpPr/>
          <p:nvPr userDrawn="1"/>
        </p:nvSpPr>
        <p:spPr>
          <a:xfrm>
            <a:off x="5761629" y="9817950"/>
            <a:ext cx="354418" cy="358756"/>
          </a:xfrm>
          <a:prstGeom prst="rect">
            <a:avLst/>
          </a:prstGeom>
          <a:solidFill>
            <a:srgbClr val="97C66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9" name="Rectangle 26"/>
          <p:cNvSpPr/>
          <p:nvPr userDrawn="1"/>
        </p:nvSpPr>
        <p:spPr>
          <a:xfrm>
            <a:off x="6249820" y="9817950"/>
            <a:ext cx="354418" cy="358756"/>
          </a:xfrm>
          <a:prstGeom prst="rect">
            <a:avLst/>
          </a:prstGeom>
          <a:solidFill>
            <a:srgbClr val="CCB8A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cxnSp>
        <p:nvCxnSpPr>
          <p:cNvPr id="20" name="Straight Connector 28"/>
          <p:cNvCxnSpPr/>
          <p:nvPr userDrawn="1"/>
        </p:nvCxnSpPr>
        <p:spPr>
          <a:xfrm>
            <a:off x="992372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34"/>
          <p:cNvCxnSpPr/>
          <p:nvPr userDrawn="1"/>
        </p:nvCxnSpPr>
        <p:spPr>
          <a:xfrm>
            <a:off x="992372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38"/>
          <p:cNvCxnSpPr/>
          <p:nvPr userDrawn="1"/>
        </p:nvCxnSpPr>
        <p:spPr>
          <a:xfrm rot="5400000">
            <a:off x="-184565" y="1047164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39"/>
          <p:cNvCxnSpPr/>
          <p:nvPr userDrawn="1"/>
        </p:nvCxnSpPr>
        <p:spPr>
          <a:xfrm rot="5400000">
            <a:off x="12986165" y="1019367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41"/>
          <p:cNvCxnSpPr/>
          <p:nvPr userDrawn="1"/>
        </p:nvCxnSpPr>
        <p:spPr>
          <a:xfrm rot="5400000">
            <a:off x="-184565" y="8238438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42"/>
          <p:cNvCxnSpPr/>
          <p:nvPr userDrawn="1"/>
        </p:nvCxnSpPr>
        <p:spPr>
          <a:xfrm rot="5400000">
            <a:off x="12986165" y="8238438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43"/>
          <p:cNvCxnSpPr/>
          <p:nvPr userDrawn="1"/>
        </p:nvCxnSpPr>
        <p:spPr>
          <a:xfrm>
            <a:off x="11863535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44"/>
          <p:cNvCxnSpPr/>
          <p:nvPr userDrawn="1"/>
        </p:nvCxnSpPr>
        <p:spPr>
          <a:xfrm>
            <a:off x="11863535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48"/>
          <p:cNvCxnSpPr/>
          <p:nvPr userDrawn="1"/>
        </p:nvCxnSpPr>
        <p:spPr>
          <a:xfrm rot="5400000">
            <a:off x="-184565" y="1477668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49"/>
          <p:cNvCxnSpPr/>
          <p:nvPr userDrawn="1"/>
        </p:nvCxnSpPr>
        <p:spPr>
          <a:xfrm rot="5400000">
            <a:off x="12986165" y="1449872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50"/>
          <p:cNvCxnSpPr/>
          <p:nvPr userDrawn="1"/>
        </p:nvCxnSpPr>
        <p:spPr>
          <a:xfrm rot="5400000">
            <a:off x="-184565" y="2721354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51"/>
          <p:cNvCxnSpPr/>
          <p:nvPr userDrawn="1"/>
        </p:nvCxnSpPr>
        <p:spPr>
          <a:xfrm rot="5400000">
            <a:off x="12986165" y="2721354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63"/>
          <p:cNvCxnSpPr/>
          <p:nvPr userDrawn="1"/>
        </p:nvCxnSpPr>
        <p:spPr>
          <a:xfrm>
            <a:off x="432737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64"/>
          <p:cNvCxnSpPr/>
          <p:nvPr userDrawn="1"/>
        </p:nvCxnSpPr>
        <p:spPr>
          <a:xfrm rot="5400000">
            <a:off x="-184565" y="3151846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65"/>
          <p:cNvCxnSpPr/>
          <p:nvPr userDrawn="1"/>
        </p:nvCxnSpPr>
        <p:spPr>
          <a:xfrm rot="5400000">
            <a:off x="12986165" y="3151846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66"/>
          <p:cNvCxnSpPr/>
          <p:nvPr userDrawn="1"/>
        </p:nvCxnSpPr>
        <p:spPr>
          <a:xfrm rot="5400000">
            <a:off x="-184565" y="8986141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67"/>
          <p:cNvCxnSpPr/>
          <p:nvPr userDrawn="1"/>
        </p:nvCxnSpPr>
        <p:spPr>
          <a:xfrm rot="5400000">
            <a:off x="12986165" y="8986141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68"/>
          <p:cNvCxnSpPr/>
          <p:nvPr userDrawn="1"/>
        </p:nvCxnSpPr>
        <p:spPr>
          <a:xfrm>
            <a:off x="432737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69"/>
          <p:cNvCxnSpPr/>
          <p:nvPr userDrawn="1"/>
        </p:nvCxnSpPr>
        <p:spPr>
          <a:xfrm>
            <a:off x="12372945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70"/>
          <p:cNvCxnSpPr/>
          <p:nvPr userDrawn="1"/>
        </p:nvCxnSpPr>
        <p:spPr>
          <a:xfrm>
            <a:off x="12372945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 userDrawn="1"/>
        </p:nvSpPr>
        <p:spPr>
          <a:xfrm>
            <a:off x="11627715" y="606214"/>
            <a:ext cx="620202" cy="243444"/>
          </a:xfrm>
          <a:prstGeom prst="rect">
            <a:avLst/>
          </a:prstGeom>
          <a:noFill/>
        </p:spPr>
        <p:txBody>
          <a:bodyPr wrap="square" lIns="90175" tIns="45089" rIns="90175" bIns="45089" rtlCol="0">
            <a:spAutoFit/>
          </a:bodyPr>
          <a:lstStyle/>
          <a:p>
            <a:fld id="{1F464972-9380-4746-97AC-66413BB3334E}" type="slidenum"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ClanOT-WideBook"/>
                <a:cs typeface="ClanOT-WideBook"/>
              </a:rPr>
              <a:t>‹#›</a:t>
            </a:fld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ClanOT-WideBook"/>
              <a:cs typeface="ClanOT-WideBook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F2E5E6E-43CA-49FA-A825-C0202DB02D00}"/>
              </a:ext>
            </a:extLst>
          </p:cNvPr>
          <p:cNvSpPr/>
          <p:nvPr userDrawn="1"/>
        </p:nvSpPr>
        <p:spPr>
          <a:xfrm>
            <a:off x="0" y="-14514"/>
            <a:ext cx="10943708" cy="8867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26" name="Picture 2" descr="5G-logo_175px">
            <a:extLst>
              <a:ext uri="{FF2B5EF4-FFF2-40B4-BE49-F238E27FC236}">
                <a16:creationId xmlns="" xmlns:a16="http://schemas.microsoft.com/office/drawing/2014/main" id="{EC7C9DF6-B01D-4C0C-8D4B-AE635706F7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1130" y="3286"/>
            <a:ext cx="1209675" cy="838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9"/>
          <p:cNvPicPr>
            <a:picLocks noChangeAspect="1"/>
          </p:cNvPicPr>
          <p:nvPr userDrawn="1"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822" b="27269"/>
          <a:stretch/>
        </p:blipFill>
        <p:spPr>
          <a:xfrm>
            <a:off x="10926069" y="-5440"/>
            <a:ext cx="1872397" cy="893420"/>
          </a:xfrm>
          <a:prstGeom prst="rect">
            <a:avLst/>
          </a:prstGeom>
        </p:spPr>
      </p:pic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935D5E5-D395-4EF9-B9B7-BC1DAD7AC7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91C388F1-C796-49EB-A6E1-A8E64C278C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5" r:id="rId5"/>
    <p:sldLayoutId id="2147483656" r:id="rId6"/>
    <p:sldLayoutId id="2147483657" r:id="rId7"/>
  </p:sldLayoutIdLst>
  <p:hf hdr="0" dt="0"/>
  <p:txStyles>
    <p:titleStyle>
      <a:lvl1pPr algn="ctr" defTabSz="1279525" rtl="0" eaLnBrk="1" latinLnBrk="0" hangingPunct="1">
        <a:spcBef>
          <a:spcPct val="0"/>
        </a:spcBef>
        <a:buNone/>
        <a:defRPr sz="6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79525" rtl="0" eaLnBrk="1" latinLnBrk="0" hangingPunct="1">
        <a:spcBef>
          <a:spcPct val="20000"/>
        </a:spcBef>
        <a:buFont typeface="Arial" pitchFamily="34" charset="0"/>
        <a:buChar char="•"/>
        <a:defRPr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79525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39645" indent="-320040" algn="l" defTabSz="127952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9725" indent="-320040" algn="l" defTabSz="1279525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19805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59885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5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39410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1960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5968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19976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3984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7992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1937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pacing.psd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8"/>
          <a:stretch>
            <a:fillRect/>
          </a:stretch>
        </p:blipFill>
        <p:spPr>
          <a:xfrm>
            <a:off x="0" y="785"/>
            <a:ext cx="12801600" cy="9601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8697" y="0"/>
            <a:ext cx="1770738" cy="17707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944666" y="6125234"/>
            <a:ext cx="181803" cy="486888"/>
          </a:xfrm>
          <a:prstGeom prst="rect">
            <a:avLst/>
          </a:prstGeom>
          <a:noFill/>
        </p:spPr>
        <p:txBody>
          <a:bodyPr wrap="none" lIns="90179" tIns="45090" rIns="90179" bIns="45090" rtlCol="0">
            <a:spAutoFit/>
          </a:bodyPr>
          <a:lstStyle/>
          <a:p>
            <a:endParaRPr lang="en-US" dirty="0"/>
          </a:p>
        </p:txBody>
      </p:sp>
      <p:sp>
        <p:nvSpPr>
          <p:cNvPr id="2" name="矩形 1"/>
          <p:cNvSpPr/>
          <p:nvPr/>
        </p:nvSpPr>
        <p:spPr>
          <a:xfrm>
            <a:off x="1757363" y="6060997"/>
            <a:ext cx="9872661" cy="1982870"/>
          </a:xfrm>
          <a:prstGeom prst="rect">
            <a:avLst/>
          </a:prstGeom>
          <a:solidFill>
            <a:srgbClr val="0076B7">
              <a:alpha val="5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9" tIns="45090" rIns="90179" bIns="45090" rtlCol="0" anchor="ctr"/>
          <a:lstStyle/>
          <a:p>
            <a:pPr algn="ctr"/>
            <a:endParaRPr lang="zh-CN" altLang="en-US"/>
          </a:p>
        </p:txBody>
      </p:sp>
      <p:sp>
        <p:nvSpPr>
          <p:cNvPr id="9" name="TextBox 7"/>
          <p:cNvSpPr txBox="1"/>
          <p:nvPr/>
        </p:nvSpPr>
        <p:spPr>
          <a:xfrm>
            <a:off x="1985963" y="6524434"/>
            <a:ext cx="9486900" cy="895186"/>
          </a:xfrm>
          <a:prstGeom prst="rect">
            <a:avLst/>
          </a:prstGeom>
          <a:noFill/>
        </p:spPr>
        <p:txBody>
          <a:bodyPr wrap="square" lIns="248526" tIns="230773" rIns="71008" bIns="46155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</a:rPr>
              <a:t>Views </a:t>
            </a:r>
            <a:r>
              <a:rPr lang="en-US" altLang="zh-CN" sz="4000" b="1" dirty="0">
                <a:solidFill>
                  <a:schemeClr val="bg1"/>
                </a:solidFill>
              </a:rPr>
              <a:t>on </a:t>
            </a:r>
            <a:r>
              <a:rPr lang="en-US" altLang="zh-CN" sz="4000" b="1" dirty="0" smtClean="0">
                <a:solidFill>
                  <a:schemeClr val="bg1"/>
                </a:solidFill>
              </a:rPr>
              <a:t>Rel-17 NR </a:t>
            </a:r>
            <a:r>
              <a:rPr lang="en-US" altLang="zh-CN" sz="4000" b="1" dirty="0">
                <a:solidFill>
                  <a:schemeClr val="bg1"/>
                </a:solidFill>
              </a:rPr>
              <a:t>MIMO </a:t>
            </a:r>
            <a:r>
              <a:rPr lang="en-US" altLang="zh-CN" sz="4000" b="1" dirty="0" smtClean="0">
                <a:solidFill>
                  <a:schemeClr val="bg1"/>
                </a:solidFill>
              </a:rPr>
              <a:t>enhancement</a:t>
            </a:r>
            <a:endParaRPr lang="en-US" sz="1600" spc="148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ClanOT-WideBook"/>
            </a:endParaRPr>
          </a:p>
        </p:txBody>
      </p:sp>
      <p:pic>
        <p:nvPicPr>
          <p:cNvPr id="2050" name="Picture 2" descr="5G-logo_175px">
            <a:extLst>
              <a:ext uri="{FF2B5EF4-FFF2-40B4-BE49-F238E27FC236}">
                <a16:creationId xmlns="" xmlns:a16="http://schemas.microsoft.com/office/drawing/2014/main" id="{F1B72ADC-6945-4A8E-92CC-0E13219AF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0611" y="83612"/>
            <a:ext cx="1884584" cy="13058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557212" y="1992395"/>
            <a:ext cx="116871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zh-CN" sz="2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Meeting #</a:t>
            </a:r>
            <a:r>
              <a:rPr lang="en-GB" altLang="zh-CN" sz="2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85 </a:t>
            </a:r>
            <a:r>
              <a:rPr lang="en-GB" altLang="zh-CN" sz="2800" b="1" dirty="0">
                <a:latin typeface="Arial" panose="020B0604020202020204" pitchFamily="34" charset="0"/>
                <a:cs typeface="Times New Roman" panose="02020603050405020304" pitchFamily="18" charset="0"/>
              </a:rPr>
              <a:t>			</a:t>
            </a:r>
            <a:r>
              <a:rPr lang="en-GB" altLang="zh-CN" sz="2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		</a:t>
            </a:r>
            <a:r>
              <a:rPr lang="en-GB" altLang="zh-CN" sz="2800" b="1" dirty="0">
                <a:latin typeface="Arial" panose="020B0604020202020204" pitchFamily="34" charset="0"/>
                <a:cs typeface="Times New Roman" panose="02020603050405020304" pitchFamily="18" charset="0"/>
              </a:rPr>
              <a:t>		</a:t>
            </a:r>
            <a:r>
              <a:rPr lang="en-GB" altLang="zh-CN" sz="2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RP-191903</a:t>
            </a:r>
            <a:endParaRPr lang="zh-CN" altLang="zh-CN" sz="2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en-GB" altLang="zh-CN" sz="2800" b="1" dirty="0">
                <a:latin typeface="Arial" panose="020B0604020202020204" pitchFamily="34" charset="0"/>
                <a:cs typeface="Times New Roman" panose="02020603050405020304" pitchFamily="18" charset="0"/>
              </a:rPr>
              <a:t>Newport Beach, USA, </a:t>
            </a:r>
            <a:r>
              <a:rPr lang="en-GB" altLang="zh-CN" sz="2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September 16-20, </a:t>
            </a:r>
            <a:r>
              <a:rPr lang="en-GB" altLang="zh-CN" sz="2800" b="1" dirty="0">
                <a:latin typeface="Arial" panose="020B0604020202020204" pitchFamily="34" charset="0"/>
                <a:cs typeface="Times New Roman" panose="02020603050405020304" pitchFamily="18" charset="0"/>
              </a:rPr>
              <a:t>2019</a:t>
            </a:r>
            <a:endParaRPr lang="zh-CN" altLang="en-US" sz="2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1041380" cy="1131887"/>
          </a:xfrm>
        </p:spPr>
        <p:txBody>
          <a:bodyPr/>
          <a:lstStyle/>
          <a:p>
            <a:pPr algn="l"/>
            <a:r>
              <a:rPr lang="en-US" altLang="zh-CN" sz="4800" dirty="0" smtClean="0"/>
              <a:t>Background</a:t>
            </a:r>
            <a:endParaRPr lang="zh-CN" altLang="en-US" sz="4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1473" y="1328739"/>
            <a:ext cx="12035790" cy="7458074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MIMO work area was agreed in RAN#84 (RP-191515).</a:t>
            </a:r>
          </a:p>
          <a:p>
            <a:pPr lvl="1">
              <a:defRPr/>
            </a:pPr>
            <a:r>
              <a:rPr lang="en-US" altLang="en-US" sz="3200" dirty="0"/>
              <a:t>Enhancements motivated by current commercial deployments </a:t>
            </a:r>
          </a:p>
          <a:p>
            <a:pPr lvl="1">
              <a:defRPr/>
            </a:pPr>
            <a:r>
              <a:rPr lang="en-US" altLang="en-US" sz="3200" dirty="0"/>
              <a:t>Expand use cases</a:t>
            </a:r>
          </a:p>
          <a:p>
            <a:pPr lvl="1">
              <a:defRPr/>
            </a:pPr>
            <a:r>
              <a:rPr lang="en-US" altLang="en-US" sz="3200" dirty="0"/>
              <a:t>E.g. Support for cases with high speed mobility, better support for FDD</a:t>
            </a:r>
          </a:p>
          <a:p>
            <a:pPr lvl="1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5332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907"/>
            <a:ext cx="11041380" cy="916781"/>
          </a:xfrm>
        </p:spPr>
        <p:txBody>
          <a:bodyPr/>
          <a:lstStyle/>
          <a:p>
            <a:pPr algn="l"/>
            <a:r>
              <a:rPr lang="en-US" altLang="zh-CN" sz="4800" dirty="0" smtClean="0"/>
              <a:t>Potential Rel-17 scope </a:t>
            </a:r>
            <a:endParaRPr lang="zh-CN" altLang="en-US" sz="4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8623" y="1213008"/>
            <a:ext cx="12021502" cy="7430929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Motivation</a:t>
            </a:r>
          </a:p>
          <a:p>
            <a:pPr lvl="1"/>
            <a:r>
              <a:rPr lang="en-US" altLang="zh-CN" sz="2800" dirty="0" smtClean="0"/>
              <a:t>On multi-beam and multi-TRP operation there are still many items not addressed in Rel-16, and due to limited time current scope may further be down scoped. Further refinement and optimization of multi-beam and multi-TRP is necessary in Rel-17 in order to enhance the overall performance of the system. Rel-15/16 mainly focused on DL MIMO, UL MIMO can be enhanced including </a:t>
            </a:r>
            <a:r>
              <a:rPr lang="en-US" altLang="zh-CN" sz="2800" dirty="0"/>
              <a:t>sub-band </a:t>
            </a:r>
            <a:r>
              <a:rPr lang="en-US" altLang="zh-CN" sz="2800" dirty="0" smtClean="0"/>
              <a:t>precoding in </a:t>
            </a:r>
            <a:r>
              <a:rPr lang="en-US" altLang="zh-CN" sz="2800" dirty="0"/>
              <a:t>Rel-17.  </a:t>
            </a:r>
            <a:r>
              <a:rPr lang="en-US" altLang="zh-CN" sz="2800" dirty="0" smtClean="0"/>
              <a:t>Further CSI enhancement can be considered taking into account UL/DL, DL/UL channel reciprocity.</a:t>
            </a:r>
          </a:p>
          <a:p>
            <a:r>
              <a:rPr lang="en-US" altLang="zh-CN" sz="3600" dirty="0" smtClean="0"/>
              <a:t>Scope </a:t>
            </a:r>
          </a:p>
          <a:p>
            <a:pPr lvl="1"/>
            <a:r>
              <a:rPr lang="en-US" altLang="zh-CN" sz="3200" dirty="0" smtClean="0"/>
              <a:t>Multi-TRP enhancement</a:t>
            </a:r>
          </a:p>
          <a:p>
            <a:pPr lvl="1"/>
            <a:r>
              <a:rPr lang="en-US" altLang="zh-CN" sz="3200" dirty="0" smtClean="0"/>
              <a:t>Multi-beam operation enhancement</a:t>
            </a:r>
          </a:p>
          <a:p>
            <a:pPr lvl="1"/>
            <a:r>
              <a:rPr lang="en-US" altLang="zh-CN" sz="3200" dirty="0" smtClean="0"/>
              <a:t>UL enhancement</a:t>
            </a:r>
          </a:p>
          <a:p>
            <a:pPr lvl="1"/>
            <a:r>
              <a:rPr lang="en-US" altLang="zh-CN" sz="3200" dirty="0" smtClean="0"/>
              <a:t>CSI enhancement</a:t>
            </a:r>
          </a:p>
        </p:txBody>
      </p:sp>
    </p:spTree>
    <p:extLst>
      <p:ext uri="{BB962C8B-B14F-4D97-AF65-F5344CB8AC3E}">
        <p14:creationId xmlns:p14="http://schemas.microsoft.com/office/powerpoint/2010/main" val="1859291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907"/>
            <a:ext cx="11041380" cy="916781"/>
          </a:xfrm>
        </p:spPr>
        <p:txBody>
          <a:bodyPr/>
          <a:lstStyle/>
          <a:p>
            <a:pPr algn="l"/>
            <a:r>
              <a:rPr lang="en-US" altLang="zh-CN" sz="4800" dirty="0" smtClean="0"/>
              <a:t>Multi-TRP enhancement</a:t>
            </a:r>
            <a:endParaRPr lang="zh-CN" altLang="en-US" sz="4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8623" y="1213008"/>
            <a:ext cx="12021502" cy="7430929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PDCCH, PUCCH, PUSCH enhancement for </a:t>
            </a:r>
            <a:r>
              <a:rPr lang="en-US" altLang="zh-CN" sz="3600" dirty="0"/>
              <a:t>both FR1 and FR2</a:t>
            </a:r>
            <a:endParaRPr lang="en-US" altLang="zh-CN" sz="3600" dirty="0" smtClean="0"/>
          </a:p>
          <a:p>
            <a:pPr lvl="1"/>
            <a:r>
              <a:rPr lang="en-US" altLang="zh-CN" sz="2800" dirty="0" smtClean="0"/>
              <a:t>Improved reliability of PDCCH/PUCCH/PUSCH channels</a:t>
            </a:r>
          </a:p>
          <a:p>
            <a:pPr lvl="1"/>
            <a:r>
              <a:rPr lang="en-US" altLang="zh-CN" sz="2800" dirty="0" smtClean="0"/>
              <a:t>Support of PUCCH/PUSCH simultaneous transmission</a:t>
            </a:r>
          </a:p>
          <a:p>
            <a:r>
              <a:rPr lang="en-US" altLang="zh-CN" sz="3600" dirty="0" smtClean="0"/>
              <a:t>CSI </a:t>
            </a:r>
            <a:r>
              <a:rPr lang="en-US" altLang="zh-CN" sz="3600" dirty="0"/>
              <a:t>feedback for M-TRP</a:t>
            </a:r>
          </a:p>
          <a:p>
            <a:pPr lvl="1"/>
            <a:r>
              <a:rPr lang="en-US" altLang="zh-CN" sz="2800" dirty="0"/>
              <a:t>CSI feedback enhancement to support NCJT</a:t>
            </a:r>
          </a:p>
          <a:p>
            <a:r>
              <a:rPr lang="en-US" altLang="zh-CN" sz="3600" dirty="0" smtClean="0"/>
              <a:t>Mobility support via M-TRP including inter-cell M-TRP and intra-cell M-TRP</a:t>
            </a:r>
          </a:p>
          <a:p>
            <a:pPr lvl="1"/>
            <a:r>
              <a:rPr lang="en-US" altLang="zh-CN" sz="2800" dirty="0" smtClean="0"/>
              <a:t>Seamless “handover” via fast TRP </a:t>
            </a:r>
            <a:r>
              <a:rPr lang="en-US" altLang="zh-CN" sz="2800" dirty="0"/>
              <a:t>selection for both FR1 and FR2</a:t>
            </a:r>
          </a:p>
          <a:p>
            <a:r>
              <a:rPr lang="en-US" altLang="zh-CN" sz="3600" dirty="0"/>
              <a:t>High-speed train scenario</a:t>
            </a:r>
          </a:p>
          <a:p>
            <a:pPr lvl="1"/>
            <a:r>
              <a:rPr lang="en-US" altLang="zh-CN" sz="2800" dirty="0" smtClean="0"/>
              <a:t>E.g. enhancement of SFN transmission in high speed train scenarios</a:t>
            </a:r>
          </a:p>
        </p:txBody>
      </p:sp>
    </p:spTree>
    <p:extLst>
      <p:ext uri="{BB962C8B-B14F-4D97-AF65-F5344CB8AC3E}">
        <p14:creationId xmlns:p14="http://schemas.microsoft.com/office/powerpoint/2010/main" val="1396445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907"/>
            <a:ext cx="11041380" cy="916781"/>
          </a:xfrm>
        </p:spPr>
        <p:txBody>
          <a:bodyPr/>
          <a:lstStyle/>
          <a:p>
            <a:pPr algn="l"/>
            <a:r>
              <a:rPr lang="en-US" altLang="zh-CN" sz="4800" dirty="0"/>
              <a:t>Multi-beam operation enhancement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8622" y="1213008"/>
            <a:ext cx="12169457" cy="7430929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Multi-panel UE</a:t>
            </a:r>
          </a:p>
          <a:p>
            <a:pPr lvl="1"/>
            <a:r>
              <a:rPr lang="en-US" altLang="zh-CN" sz="2800" dirty="0" smtClean="0"/>
              <a:t>Simultaneous transmission across multi-panel and fast panel selection for link robustness and spectral efficiency</a:t>
            </a:r>
          </a:p>
          <a:p>
            <a:pPr lvl="1"/>
            <a:r>
              <a:rPr lang="en-US" altLang="zh-CN" sz="2800" dirty="0" smtClean="0"/>
              <a:t>Beam management enhancement for multi-panel UE and multi-TRP</a:t>
            </a:r>
          </a:p>
          <a:p>
            <a:pPr lvl="1"/>
            <a:r>
              <a:rPr lang="en-US" altLang="zh-CN" sz="2800" dirty="0" smtClean="0"/>
              <a:t>Consider efficiency including UE power consumption </a:t>
            </a:r>
          </a:p>
          <a:p>
            <a:r>
              <a:rPr lang="en-US" altLang="zh-CN" sz="3600" dirty="0" smtClean="0"/>
              <a:t>Latency reduction for DL/UL beam selection</a:t>
            </a:r>
          </a:p>
          <a:p>
            <a:pPr lvl="1"/>
            <a:r>
              <a:rPr lang="en-US" altLang="zh-CN" sz="2800" dirty="0"/>
              <a:t>Event based beam management procedure</a:t>
            </a:r>
          </a:p>
          <a:p>
            <a:pPr lvl="1"/>
            <a:r>
              <a:rPr lang="en-US" altLang="zh-CN" sz="2800" dirty="0" smtClean="0"/>
              <a:t>Fast and simple beam selection/switching including mobility enhancement</a:t>
            </a:r>
          </a:p>
          <a:p>
            <a:pPr lvl="1"/>
            <a:endParaRPr lang="en-US" altLang="zh-CN" sz="2800" dirty="0" smtClean="0"/>
          </a:p>
          <a:p>
            <a:pPr lvl="1"/>
            <a:endParaRPr lang="en-US" altLang="zh-CN" sz="2800" dirty="0" smtClean="0"/>
          </a:p>
        </p:txBody>
      </p:sp>
    </p:spTree>
    <p:extLst>
      <p:ext uri="{BB962C8B-B14F-4D97-AF65-F5344CB8AC3E}">
        <p14:creationId xmlns:p14="http://schemas.microsoft.com/office/powerpoint/2010/main" val="1598430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907"/>
            <a:ext cx="11041380" cy="916781"/>
          </a:xfrm>
        </p:spPr>
        <p:txBody>
          <a:bodyPr/>
          <a:lstStyle/>
          <a:p>
            <a:pPr algn="l"/>
            <a:r>
              <a:rPr lang="en-US" altLang="zh-CN" sz="4800" dirty="0"/>
              <a:t>UL enhancement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8623" y="1213008"/>
            <a:ext cx="12021502" cy="7430929"/>
          </a:xfrm>
        </p:spPr>
        <p:txBody>
          <a:bodyPr>
            <a:normAutofit/>
          </a:bodyPr>
          <a:lstStyle/>
          <a:p>
            <a:pPr>
              <a:buClr>
                <a:srgbClr val="000000"/>
              </a:buClr>
            </a:pPr>
            <a:r>
              <a:rPr lang="en-US" altLang="zh-CN" sz="3600" dirty="0"/>
              <a:t>Power efficiency improvement</a:t>
            </a:r>
          </a:p>
          <a:p>
            <a:pPr lvl="1">
              <a:buClr>
                <a:srgbClr val="000000"/>
              </a:buClr>
              <a:buSzPct val="90000"/>
            </a:pPr>
            <a:r>
              <a:rPr lang="en-US" altLang="zh-CN" sz="2800" dirty="0"/>
              <a:t>PAPR reduction</a:t>
            </a:r>
          </a:p>
          <a:p>
            <a:pPr marL="480060" lvl="1" indent="-480060">
              <a:buClr>
                <a:srgbClr val="000000"/>
              </a:buClr>
              <a:buFont typeface="Arial" pitchFamily="34" charset="0"/>
              <a:buChar char="•"/>
            </a:pPr>
            <a:r>
              <a:rPr lang="en-US" altLang="zh-CN" sz="3600" dirty="0"/>
              <a:t>Ultra-dense indoor deployment</a:t>
            </a:r>
          </a:p>
          <a:p>
            <a:pPr lvl="1">
              <a:buClr>
                <a:srgbClr val="000000"/>
              </a:buClr>
              <a:buSzPct val="90000"/>
              <a:buFont typeface="Calibri" panose="020F0502020204030204" pitchFamily="34" charset="0"/>
              <a:buChar char="‒"/>
            </a:pPr>
            <a:r>
              <a:rPr lang="en-US" altLang="zh-CN" sz="2800" dirty="0"/>
              <a:t>PUSCH enhancement for Higher-order MU-MIMO</a:t>
            </a:r>
          </a:p>
          <a:p>
            <a:pPr>
              <a:buClr>
                <a:srgbClr val="000000"/>
              </a:buClr>
            </a:pPr>
            <a:r>
              <a:rPr lang="en-US" altLang="zh-CN" sz="3600" dirty="0" smtClean="0"/>
              <a:t>Spectral </a:t>
            </a:r>
            <a:r>
              <a:rPr lang="en-US" altLang="zh-CN" sz="3600" dirty="0"/>
              <a:t>efficiency improvement</a:t>
            </a:r>
          </a:p>
          <a:p>
            <a:pPr lvl="1">
              <a:buClr>
                <a:srgbClr val="000000"/>
              </a:buClr>
              <a:buSzPct val="90000"/>
            </a:pPr>
            <a:r>
              <a:rPr lang="en-US" altLang="zh-CN" sz="2800" dirty="0"/>
              <a:t>SRS and PUSCH enhancement including DL/UL channel reciprocity</a:t>
            </a:r>
          </a:p>
          <a:p>
            <a:pPr lvl="1">
              <a:buClr>
                <a:srgbClr val="000000"/>
              </a:buClr>
              <a:buSzPct val="90000"/>
            </a:pPr>
            <a:r>
              <a:rPr lang="en-US" altLang="zh-CN" sz="2800" dirty="0" smtClean="0"/>
              <a:t>Frequency </a:t>
            </a:r>
            <a:r>
              <a:rPr lang="en-US" altLang="zh-CN" sz="2800" dirty="0"/>
              <a:t>selective </a:t>
            </a:r>
            <a:r>
              <a:rPr lang="en-US" altLang="zh-CN" sz="2800" dirty="0" smtClean="0"/>
              <a:t>precoding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8510094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907"/>
            <a:ext cx="11041380" cy="916781"/>
          </a:xfrm>
        </p:spPr>
        <p:txBody>
          <a:bodyPr/>
          <a:lstStyle/>
          <a:p>
            <a:pPr algn="l"/>
            <a:r>
              <a:rPr lang="en-US" altLang="zh-CN" sz="4800" dirty="0"/>
              <a:t>CSI </a:t>
            </a:r>
            <a:r>
              <a:rPr lang="en-US" altLang="zh-CN" sz="4800" dirty="0" smtClean="0"/>
              <a:t>enhancement</a:t>
            </a:r>
            <a:endParaRPr lang="en-US" altLang="zh-CN" sz="4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8623" y="1213008"/>
            <a:ext cx="12021502" cy="7430929"/>
          </a:xfrm>
        </p:spPr>
        <p:txBody>
          <a:bodyPr>
            <a:normAutofit/>
          </a:bodyPr>
          <a:lstStyle/>
          <a:p>
            <a:pPr marL="432000" indent="-32328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altLang="zh-CN" sz="3600" spc="-1" dirty="0" smtClean="0">
                <a:solidFill>
                  <a:srgbClr val="000000"/>
                </a:solidFill>
                <a:ea typeface="DejaVu Sans"/>
              </a:rPr>
              <a:t>Study partial </a:t>
            </a:r>
            <a:r>
              <a:rPr lang="en-US" altLang="zh-CN" sz="3600" spc="-1" dirty="0">
                <a:solidFill>
                  <a:srgbClr val="000000"/>
                </a:solidFill>
                <a:ea typeface="DejaVu Sans"/>
              </a:rPr>
              <a:t>reciprocity in FDD, e.g., </a:t>
            </a:r>
            <a:endParaRPr lang="en-US" altLang="zh-CN" sz="3600" spc="-1" dirty="0">
              <a:latin typeface="Nimbus Sans"/>
            </a:endParaRPr>
          </a:p>
          <a:p>
            <a:pPr lvl="1">
              <a:lnSpc>
                <a:spcPct val="100000"/>
              </a:lnSpc>
              <a:buClr>
                <a:srgbClr val="000000"/>
              </a:buClr>
              <a:buSzPct val="90000"/>
            </a:pPr>
            <a:r>
              <a:rPr lang="en-US" altLang="zh-CN" sz="2800" dirty="0"/>
              <a:t>In angular domain (e.g., </a:t>
            </a:r>
            <a:r>
              <a:rPr lang="en-US" altLang="zh-CN" sz="2800" dirty="0" err="1"/>
              <a:t>AoA</a:t>
            </a:r>
            <a:r>
              <a:rPr lang="en-US" altLang="zh-CN" sz="2800" dirty="0"/>
              <a:t>/</a:t>
            </a:r>
            <a:r>
              <a:rPr lang="en-US" altLang="zh-CN" sz="2800" dirty="0" err="1"/>
              <a:t>AoD</a:t>
            </a:r>
            <a:r>
              <a:rPr lang="en-US" altLang="zh-CN" sz="2800" dirty="0"/>
              <a:t> and </a:t>
            </a:r>
            <a:r>
              <a:rPr lang="en-US" altLang="zh-CN" sz="2800" dirty="0" err="1"/>
              <a:t>ZoA</a:t>
            </a:r>
            <a:r>
              <a:rPr lang="en-US" altLang="zh-CN" sz="2800" dirty="0"/>
              <a:t>/</a:t>
            </a:r>
            <a:r>
              <a:rPr lang="en-US" altLang="zh-CN" sz="2800" dirty="0" err="1"/>
              <a:t>ZoD</a:t>
            </a:r>
            <a:r>
              <a:rPr lang="en-US" altLang="zh-CN" sz="2800" dirty="0"/>
              <a:t>)</a:t>
            </a:r>
          </a:p>
          <a:p>
            <a:pPr lvl="1">
              <a:lnSpc>
                <a:spcPct val="100000"/>
              </a:lnSpc>
              <a:buClr>
                <a:srgbClr val="000000"/>
              </a:buClr>
              <a:buSzPct val="90000"/>
            </a:pPr>
            <a:r>
              <a:rPr lang="en-US" altLang="zh-CN" sz="2800" dirty="0"/>
              <a:t>In delay domain (e.g., PDP)</a:t>
            </a:r>
          </a:p>
          <a:p>
            <a:pPr lvl="1">
              <a:lnSpc>
                <a:spcPct val="100000"/>
              </a:lnSpc>
              <a:buClr>
                <a:srgbClr val="000000"/>
              </a:buClr>
              <a:buSzPct val="90000"/>
            </a:pPr>
            <a:r>
              <a:rPr lang="en-US" altLang="zh-CN" sz="2800" dirty="0"/>
              <a:t>In Doppler domain</a:t>
            </a:r>
          </a:p>
          <a:p>
            <a:pPr marL="432000" indent="-32328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altLang="zh-CN" sz="3200" spc="-1" dirty="0">
                <a:solidFill>
                  <a:srgbClr val="000000"/>
                </a:solidFill>
                <a:ea typeface="Source Han Sans CN"/>
              </a:rPr>
              <a:t> </a:t>
            </a:r>
            <a:r>
              <a:rPr lang="en-US" altLang="zh-CN" sz="3600" spc="-1" dirty="0">
                <a:solidFill>
                  <a:srgbClr val="000000"/>
                </a:solidFill>
                <a:ea typeface="DejaVu Sans"/>
              </a:rPr>
              <a:t>Study CSI enhancements, e.g.,</a:t>
            </a:r>
          </a:p>
          <a:p>
            <a:pPr lvl="1">
              <a:buClr>
                <a:srgbClr val="000000"/>
              </a:buClr>
              <a:buSzPct val="90000"/>
            </a:pPr>
            <a:r>
              <a:rPr lang="en-US" altLang="zh-CN" sz="2800" dirty="0" smtClean="0"/>
              <a:t>CSI feedback enhancement/optimization in conjunction with partial reciprocity at network</a:t>
            </a:r>
            <a:endParaRPr lang="en-US" altLang="zh-CN" sz="2800" dirty="0"/>
          </a:p>
          <a:p>
            <a:pPr lvl="1">
              <a:buClr>
                <a:srgbClr val="000000"/>
              </a:buClr>
              <a:buSzPct val="90000"/>
            </a:pPr>
            <a:r>
              <a:rPr lang="en-US" altLang="zh-CN" sz="2800" dirty="0" smtClean="0"/>
              <a:t>CSI enhancement for specific deployment scenario such as distributed </a:t>
            </a:r>
            <a:r>
              <a:rPr lang="en-US" altLang="zh-CN" sz="2800" dirty="0"/>
              <a:t>MIMO</a:t>
            </a:r>
          </a:p>
        </p:txBody>
      </p:sp>
    </p:spTree>
    <p:extLst>
      <p:ext uri="{BB962C8B-B14F-4D97-AF65-F5344CB8AC3E}">
        <p14:creationId xmlns:p14="http://schemas.microsoft.com/office/powerpoint/2010/main" val="27842051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8980" y="1688276"/>
            <a:ext cx="12030586" cy="7478646"/>
          </a:xfrm>
          <a:prstGeom prst="rect">
            <a:avLst/>
          </a:prstGeom>
          <a:solidFill>
            <a:srgbClr val="0076B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0179" tIns="45090" rIns="90179" bIns="45090"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098413" y="4798336"/>
            <a:ext cx="2611721" cy="639040"/>
          </a:xfrm>
          <a:prstGeom prst="rect">
            <a:avLst/>
          </a:prstGeom>
          <a:noFill/>
        </p:spPr>
        <p:txBody>
          <a:bodyPr wrap="square" lIns="90179" tIns="45090" rIns="90179" bIns="45090" rtlCol="0">
            <a:spAutoFit/>
          </a:bodyPr>
          <a:lstStyle/>
          <a:p>
            <a:pPr algn="ctr"/>
            <a:r>
              <a:rPr lang="en-US" altLang="zh-CN" sz="3600" kern="2000" dirty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黑体"/>
              </a:rPr>
              <a:t>Thanks</a:t>
            </a:r>
            <a:endParaRPr lang="en-US" sz="3600" kern="2000" dirty="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cs typeface="黑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G培训统一模板" id="{840D738D-886E-44E6-8118-495ADA306A61}" vid="{BE16871E-D84A-4807-A00E-58F69D430C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5G培训统一模板</Template>
  <TotalTime>26962</TotalTime>
  <Words>359</Words>
  <Application>Microsoft Office PowerPoint</Application>
  <PresentationFormat>A3 纸张(297x420 毫米)</PresentationFormat>
  <Paragraphs>55</Paragraphs>
  <Slides>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ClanOT-WideBook</vt:lpstr>
      <vt:lpstr>DejaVu Sans</vt:lpstr>
      <vt:lpstr>Nimbus Sans</vt:lpstr>
      <vt:lpstr>Source Han Sans CN</vt:lpstr>
      <vt:lpstr>方正兰亭粗黑_GBK</vt:lpstr>
      <vt:lpstr>方正兰亭纤黑_GBK</vt:lpstr>
      <vt:lpstr>黑体</vt:lpstr>
      <vt:lpstr>宋体</vt:lpstr>
      <vt:lpstr>微软雅黑</vt:lpstr>
      <vt:lpstr>Arial</vt:lpstr>
      <vt:lpstr>Calibri</vt:lpstr>
      <vt:lpstr>Times New Roman</vt:lpstr>
      <vt:lpstr>Wingdings</vt:lpstr>
      <vt:lpstr>Office 主题​​</vt:lpstr>
      <vt:lpstr>PowerPoint 演示文稿</vt:lpstr>
      <vt:lpstr>Background</vt:lpstr>
      <vt:lpstr>Potential Rel-17 scope </vt:lpstr>
      <vt:lpstr>Multi-TRP enhancement</vt:lpstr>
      <vt:lpstr>Multi-beam operation enhancement</vt:lpstr>
      <vt:lpstr>UL enhancement</vt:lpstr>
      <vt:lpstr>CSI enhancement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shenxd</dc:creator>
  <cp:lastModifiedBy>TAMRAKAR RAKESH</cp:lastModifiedBy>
  <cp:revision>1526</cp:revision>
  <cp:lastPrinted>2015-03-17T03:26:00Z</cp:lastPrinted>
  <dcterms:created xsi:type="dcterms:W3CDTF">2018-04-20T05:13:52Z</dcterms:created>
  <dcterms:modified xsi:type="dcterms:W3CDTF">2019-09-09T07:48:10Z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2052-10.1.0.5745</vt:lpwstr>
  </property>
</Properties>
</file>