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87" r:id="rId2"/>
    <p:sldId id="399" r:id="rId3"/>
    <p:sldId id="409" r:id="rId4"/>
    <p:sldId id="410" r:id="rId5"/>
    <p:sldId id="294" r:id="rId6"/>
  </p:sldIdLst>
  <p:sldSz cx="12801600" cy="9601200" type="A3"/>
  <p:notesSz cx="6858000" cy="9144000"/>
  <p:defaultTextStyle>
    <a:defPPr>
      <a:defRPr lang="en-US"/>
    </a:defPPr>
    <a:lvl1pPr marL="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55968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19976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83984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47992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12000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009">
          <p15:clr>
            <a:srgbClr val="A4A3A4"/>
          </p15:clr>
        </p15:guide>
        <p15:guide id="2" pos="417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鲍炜" initials="鲍炜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7B4F"/>
    <a:srgbClr val="FEE364"/>
    <a:srgbClr val="7891A2"/>
    <a:srgbClr val="E8E8E8"/>
    <a:srgbClr val="0076B7"/>
    <a:srgbClr val="0076B8"/>
    <a:srgbClr val="FFE364"/>
    <a:srgbClr val="4972A1"/>
    <a:srgbClr val="CCB8AC"/>
    <a:srgbClr val="97C6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49" autoAdjust="0"/>
    <p:restoredTop sz="93738" autoAdjust="0"/>
  </p:normalViewPr>
  <p:slideViewPr>
    <p:cSldViewPr snapToGrid="0" snapToObjects="1">
      <p:cViewPr varScale="1">
        <p:scale>
          <a:sx n="45" d="100"/>
          <a:sy n="45" d="100"/>
        </p:scale>
        <p:origin x="-1542" y="-90"/>
      </p:cViewPr>
      <p:guideLst>
        <p:guide orient="horz" pos="3009"/>
        <p:guide pos="41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A376B-30FF-1A4A-AD15-19A188F7C5D0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1DC5B-8F3A-DA46-9DFC-3B2411CC1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3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en-US" altLang="zh-CN" baseline="30000" dirty="0"/>
              <a:t>st</a:t>
            </a:r>
            <a:r>
              <a:rPr lang="en-US" altLang="zh-CN" dirty="0"/>
              <a:t>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30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688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D2CDD52-EE34-40CA-A182-B89D1C287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AB1A59C-10F3-4A91-AB16-1AC16CF70D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287B8465-74F8-4640-A7C9-F29FD02BF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隔页和关键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2">
            <a:extLst>
              <a:ext uri="{FF2B5EF4-FFF2-40B4-BE49-F238E27FC236}">
                <a16:creationId xmlns="" xmlns:a16="http://schemas.microsoft.com/office/drawing/2014/main" id="{30AD767B-AA3A-45B1-84C0-F55ACC1CAF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5" name="灯片编号占位符 3">
            <a:extLst>
              <a:ext uri="{FF2B5EF4-FFF2-40B4-BE49-F238E27FC236}">
                <a16:creationId xmlns="" xmlns:a16="http://schemas.microsoft.com/office/drawing/2014/main" id="{F3286AE3-5F5A-4215-827D-77ED3314D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="" xmlns:a16="http://schemas.microsoft.com/office/drawing/2014/main" id="{62A34021-8085-432D-AC06-D683B5D8A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992370" y="3314980"/>
            <a:ext cx="10878988" cy="5103821"/>
          </a:xfrm>
          <a:prstGeom prst="rect">
            <a:avLst/>
          </a:prstGeom>
        </p:spPr>
        <p:txBody>
          <a:bodyPr lIns="127997" tIns="63999" rIns="127997" bIns="63999"/>
          <a:lstStyle>
            <a:lvl1pPr marL="507365" indent="-507365">
              <a:lnSpc>
                <a:spcPct val="150000"/>
              </a:lnSpc>
              <a:buFont typeface="+mj-lt"/>
              <a:buAutoNum type="arabicPeriod"/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4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BC26D48A-3C24-4A21-A31B-51744BB84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A73C7FCD-2840-45A9-A0D3-20FEBEA15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文本框 1"/>
          <p:cNvSpPr txBox="1"/>
          <p:nvPr userDrawn="1"/>
        </p:nvSpPr>
        <p:spPr>
          <a:xfrm>
            <a:off x="310551" y="93347"/>
            <a:ext cx="7319128" cy="81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单图和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3" y="3324472"/>
            <a:ext cx="5823227" cy="58466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6520887" y="3327935"/>
            <a:ext cx="5403216" cy="5094331"/>
          </a:xfrm>
          <a:prstGeom prst="rect">
            <a:avLst/>
          </a:prstGeom>
        </p:spPr>
        <p:txBody>
          <a:bodyPr lIns="127997" tIns="63999" rIns="127997" bIns="63999"/>
          <a:lstStyle>
            <a:lvl1pPr>
              <a:lnSpc>
                <a:spcPct val="150000"/>
              </a:lnSpc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0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4C83E4C1-5DA0-462E-8B39-B4AF7F9F27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0602A1D3-EF2E-45CE-ABBA-4B06A5A4B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5">
            <a:extLst>
              <a:ext uri="{FF2B5EF4-FFF2-40B4-BE49-F238E27FC236}">
                <a16:creationId xmlns="" xmlns:a16="http://schemas.microsoft.com/office/drawing/2014/main" id="{0A69B60C-5F33-4C8C-A670-3C242A516692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双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7590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6" name="页脚占位符 2">
            <a:extLst>
              <a:ext uri="{FF2B5EF4-FFF2-40B4-BE49-F238E27FC236}">
                <a16:creationId xmlns="" xmlns:a16="http://schemas.microsoft.com/office/drawing/2014/main" id="{2941A11E-FBAA-4CB8-87BA-D4EF21AB57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3404D39E-CC7F-43D5-8B35-B3552510F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5">
            <a:extLst>
              <a:ext uri="{FF2B5EF4-FFF2-40B4-BE49-F238E27FC236}">
                <a16:creationId xmlns="" xmlns:a16="http://schemas.microsoft.com/office/drawing/2014/main" id="{4B8EEEDE-6525-4BBC-AB85-7CCA4A1B50CA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单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2" y="3443688"/>
            <a:ext cx="11959915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1099B7F4-4143-41C5-BBC9-35BF80E1B4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6" name="灯片编号占位符 3">
            <a:extLst>
              <a:ext uri="{FF2B5EF4-FFF2-40B4-BE49-F238E27FC236}">
                <a16:creationId xmlns="" xmlns:a16="http://schemas.microsoft.com/office/drawing/2014/main" id="{0B4651F9-2EDB-4FD8-85C0-0934ACA12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="" xmlns:a16="http://schemas.microsoft.com/office/drawing/2014/main" id="{A56EE213-D27E-4713-9BB2-A6F97591EE1D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0110" y="511176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0110" y="8898891"/>
            <a:ext cx="2880360" cy="511175"/>
          </a:xfrm>
          <a:prstGeom prst="rect">
            <a:avLst/>
          </a:prstGeom>
        </p:spPr>
        <p:txBody>
          <a:bodyPr/>
          <a:lstStyle/>
          <a:p>
            <a:fld id="{2CCB1294-1B72-4778-AFF7-4837ED78387A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E2C8-6EEF-491F-BC42-79FBBBC9F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13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/>
          <p:nvPr userDrawn="1"/>
        </p:nvSpPr>
        <p:spPr>
          <a:xfrm>
            <a:off x="1137038" y="9817950"/>
            <a:ext cx="354418" cy="358756"/>
          </a:xfrm>
          <a:prstGeom prst="rect">
            <a:avLst/>
          </a:prstGeom>
          <a:solidFill>
            <a:srgbClr val="FEE36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8" name="Rectangle 13"/>
          <p:cNvSpPr/>
          <p:nvPr userDrawn="1"/>
        </p:nvSpPr>
        <p:spPr>
          <a:xfrm>
            <a:off x="1601414" y="9817950"/>
            <a:ext cx="354418" cy="358756"/>
          </a:xfrm>
          <a:prstGeom prst="rect">
            <a:avLst/>
          </a:prstGeom>
          <a:solidFill>
            <a:srgbClr val="F7BD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9" name="Rectangle 14"/>
          <p:cNvSpPr/>
          <p:nvPr userDrawn="1"/>
        </p:nvSpPr>
        <p:spPr>
          <a:xfrm>
            <a:off x="2058526" y="9817950"/>
            <a:ext cx="354418" cy="358756"/>
          </a:xfrm>
          <a:prstGeom prst="rect">
            <a:avLst/>
          </a:prstGeom>
          <a:solidFill>
            <a:srgbClr val="E37B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0" name="Rectangle 15"/>
          <p:cNvSpPr/>
          <p:nvPr userDrawn="1"/>
        </p:nvSpPr>
        <p:spPr>
          <a:xfrm>
            <a:off x="2522903" y="9817950"/>
            <a:ext cx="354418" cy="358756"/>
          </a:xfrm>
          <a:prstGeom prst="rect">
            <a:avLst/>
          </a:prstGeom>
          <a:solidFill>
            <a:srgbClr val="D265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1" name="Rectangle 16"/>
          <p:cNvSpPr/>
          <p:nvPr userDrawn="1"/>
        </p:nvSpPr>
        <p:spPr>
          <a:xfrm>
            <a:off x="2975371" y="9817950"/>
            <a:ext cx="354418" cy="358756"/>
          </a:xfrm>
          <a:prstGeom prst="rect">
            <a:avLst/>
          </a:prstGeom>
          <a:solidFill>
            <a:srgbClr val="BF48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2" name="Rectangle 17"/>
          <p:cNvSpPr/>
          <p:nvPr userDrawn="1"/>
        </p:nvSpPr>
        <p:spPr>
          <a:xfrm>
            <a:off x="3463562" y="9817950"/>
            <a:ext cx="354418" cy="358756"/>
          </a:xfrm>
          <a:prstGeom prst="rect">
            <a:avLst/>
          </a:prstGeom>
          <a:solidFill>
            <a:srgbClr val="AC55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3" name="Rectangle 18"/>
          <p:cNvSpPr/>
          <p:nvPr userDrawn="1"/>
        </p:nvSpPr>
        <p:spPr>
          <a:xfrm>
            <a:off x="0" y="9817950"/>
            <a:ext cx="354418" cy="358756"/>
          </a:xfrm>
          <a:prstGeom prst="rect">
            <a:avLst/>
          </a:prstGeom>
          <a:solidFill>
            <a:srgbClr val="0076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4" name="Rectangle 21"/>
          <p:cNvSpPr/>
          <p:nvPr userDrawn="1"/>
        </p:nvSpPr>
        <p:spPr>
          <a:xfrm>
            <a:off x="3923294" y="9817950"/>
            <a:ext cx="354418" cy="358756"/>
          </a:xfrm>
          <a:prstGeom prst="rect">
            <a:avLst/>
          </a:prstGeom>
          <a:solidFill>
            <a:srgbClr val="654C8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5" name="Rectangle 22"/>
          <p:cNvSpPr/>
          <p:nvPr userDrawn="1"/>
        </p:nvSpPr>
        <p:spPr>
          <a:xfrm>
            <a:off x="4387671" y="9817950"/>
            <a:ext cx="354418" cy="358756"/>
          </a:xfrm>
          <a:prstGeom prst="rect">
            <a:avLst/>
          </a:prstGeom>
          <a:solidFill>
            <a:srgbClr val="53508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6" name="Rectangle 23"/>
          <p:cNvSpPr/>
          <p:nvPr userDrawn="1"/>
        </p:nvSpPr>
        <p:spPr>
          <a:xfrm>
            <a:off x="4844782" y="9817950"/>
            <a:ext cx="354418" cy="358756"/>
          </a:xfrm>
          <a:prstGeom prst="rect">
            <a:avLst/>
          </a:prstGeom>
          <a:solidFill>
            <a:srgbClr val="4972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7" name="Rectangle 24"/>
          <p:cNvSpPr/>
          <p:nvPr userDrawn="1"/>
        </p:nvSpPr>
        <p:spPr>
          <a:xfrm>
            <a:off x="5309160" y="9817950"/>
            <a:ext cx="354418" cy="358756"/>
          </a:xfrm>
          <a:prstGeom prst="rect">
            <a:avLst/>
          </a:prstGeom>
          <a:solidFill>
            <a:srgbClr val="7891A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8" name="Rectangle 25"/>
          <p:cNvSpPr/>
          <p:nvPr userDrawn="1"/>
        </p:nvSpPr>
        <p:spPr>
          <a:xfrm>
            <a:off x="5761629" y="9817950"/>
            <a:ext cx="354418" cy="358756"/>
          </a:xfrm>
          <a:prstGeom prst="rect">
            <a:avLst/>
          </a:prstGeom>
          <a:solidFill>
            <a:srgbClr val="97C6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9" name="Rectangle 26"/>
          <p:cNvSpPr/>
          <p:nvPr userDrawn="1"/>
        </p:nvSpPr>
        <p:spPr>
          <a:xfrm>
            <a:off x="6249820" y="9817950"/>
            <a:ext cx="354418" cy="358756"/>
          </a:xfrm>
          <a:prstGeom prst="rect">
            <a:avLst/>
          </a:prstGeom>
          <a:solidFill>
            <a:srgbClr val="CCB8A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cxnSp>
        <p:nvCxnSpPr>
          <p:cNvPr id="20" name="Straight Connector 28"/>
          <p:cNvCxnSpPr/>
          <p:nvPr userDrawn="1"/>
        </p:nvCxnSpPr>
        <p:spPr>
          <a:xfrm>
            <a:off x="992372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4"/>
          <p:cNvCxnSpPr/>
          <p:nvPr userDrawn="1"/>
        </p:nvCxnSpPr>
        <p:spPr>
          <a:xfrm>
            <a:off x="992372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8"/>
          <p:cNvCxnSpPr/>
          <p:nvPr userDrawn="1"/>
        </p:nvCxnSpPr>
        <p:spPr>
          <a:xfrm rot="5400000">
            <a:off x="-184565" y="104716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9"/>
          <p:cNvCxnSpPr/>
          <p:nvPr userDrawn="1"/>
        </p:nvCxnSpPr>
        <p:spPr>
          <a:xfrm rot="5400000">
            <a:off x="12986165" y="1019367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41"/>
          <p:cNvCxnSpPr/>
          <p:nvPr userDrawn="1"/>
        </p:nvCxnSpPr>
        <p:spPr>
          <a:xfrm rot="5400000">
            <a:off x="-1845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2"/>
          <p:cNvCxnSpPr/>
          <p:nvPr userDrawn="1"/>
        </p:nvCxnSpPr>
        <p:spPr>
          <a:xfrm rot="5400000">
            <a:off x="129861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3"/>
          <p:cNvCxnSpPr/>
          <p:nvPr userDrawn="1"/>
        </p:nvCxnSpPr>
        <p:spPr>
          <a:xfrm>
            <a:off x="1186353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4"/>
          <p:cNvCxnSpPr/>
          <p:nvPr userDrawn="1"/>
        </p:nvCxnSpPr>
        <p:spPr>
          <a:xfrm>
            <a:off x="1186353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48"/>
          <p:cNvCxnSpPr/>
          <p:nvPr userDrawn="1"/>
        </p:nvCxnSpPr>
        <p:spPr>
          <a:xfrm rot="5400000">
            <a:off x="-184565" y="147766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49"/>
          <p:cNvCxnSpPr/>
          <p:nvPr userDrawn="1"/>
        </p:nvCxnSpPr>
        <p:spPr>
          <a:xfrm rot="5400000">
            <a:off x="12986165" y="1449872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50"/>
          <p:cNvCxnSpPr/>
          <p:nvPr userDrawn="1"/>
        </p:nvCxnSpPr>
        <p:spPr>
          <a:xfrm rot="5400000">
            <a:off x="-1845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51"/>
          <p:cNvCxnSpPr/>
          <p:nvPr userDrawn="1"/>
        </p:nvCxnSpPr>
        <p:spPr>
          <a:xfrm rot="5400000">
            <a:off x="129861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3"/>
          <p:cNvCxnSpPr/>
          <p:nvPr userDrawn="1"/>
        </p:nvCxnSpPr>
        <p:spPr>
          <a:xfrm>
            <a:off x="432737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64"/>
          <p:cNvCxnSpPr/>
          <p:nvPr userDrawn="1"/>
        </p:nvCxnSpPr>
        <p:spPr>
          <a:xfrm rot="5400000">
            <a:off x="-1845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5"/>
          <p:cNvCxnSpPr/>
          <p:nvPr userDrawn="1"/>
        </p:nvCxnSpPr>
        <p:spPr>
          <a:xfrm rot="5400000">
            <a:off x="129861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66"/>
          <p:cNvCxnSpPr/>
          <p:nvPr userDrawn="1"/>
        </p:nvCxnSpPr>
        <p:spPr>
          <a:xfrm rot="5400000">
            <a:off x="-1845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7"/>
          <p:cNvCxnSpPr/>
          <p:nvPr userDrawn="1"/>
        </p:nvCxnSpPr>
        <p:spPr>
          <a:xfrm rot="5400000">
            <a:off x="129861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8"/>
          <p:cNvCxnSpPr/>
          <p:nvPr userDrawn="1"/>
        </p:nvCxnSpPr>
        <p:spPr>
          <a:xfrm>
            <a:off x="432737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69"/>
          <p:cNvCxnSpPr/>
          <p:nvPr userDrawn="1"/>
        </p:nvCxnSpPr>
        <p:spPr>
          <a:xfrm>
            <a:off x="1237294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70"/>
          <p:cNvCxnSpPr/>
          <p:nvPr userDrawn="1"/>
        </p:nvCxnSpPr>
        <p:spPr>
          <a:xfrm>
            <a:off x="1237294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 userDrawn="1"/>
        </p:nvSpPr>
        <p:spPr>
          <a:xfrm>
            <a:off x="11627715" y="606214"/>
            <a:ext cx="620202" cy="243444"/>
          </a:xfrm>
          <a:prstGeom prst="rect">
            <a:avLst/>
          </a:prstGeom>
          <a:noFill/>
        </p:spPr>
        <p:txBody>
          <a:bodyPr wrap="square" lIns="90175" tIns="45089" rIns="90175" bIns="45089" rtlCol="0">
            <a:spAutoFit/>
          </a:bodyPr>
          <a:lstStyle/>
          <a:p>
            <a:fld id="{1F464972-9380-4746-97AC-66413BB3334E}" type="slidenum"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ClanOT-WideBook"/>
                <a:cs typeface="ClanOT-WideBook"/>
              </a:rPr>
              <a:t>‹#›</a:t>
            </a:fld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ClanOT-WideBook"/>
              <a:cs typeface="ClanOT-WideBook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F2E5E6E-43CA-49FA-A825-C0202DB02D00}"/>
              </a:ext>
            </a:extLst>
          </p:cNvPr>
          <p:cNvSpPr/>
          <p:nvPr userDrawn="1"/>
        </p:nvSpPr>
        <p:spPr>
          <a:xfrm>
            <a:off x="0" y="-14514"/>
            <a:ext cx="10943708" cy="8867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 descr="5G-logo_175px">
            <a:extLst>
              <a:ext uri="{FF2B5EF4-FFF2-40B4-BE49-F238E27FC236}">
                <a16:creationId xmlns="" xmlns:a16="http://schemas.microsoft.com/office/drawing/2014/main" id="{EC7C9DF6-B01D-4C0C-8D4B-AE635706F7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130" y="3286"/>
            <a:ext cx="1209675" cy="838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"/>
          <p:cNvPicPr>
            <a:picLocks noChangeAspect="1"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822" b="27269"/>
          <a:stretch/>
        </p:blipFill>
        <p:spPr>
          <a:xfrm>
            <a:off x="10926069" y="-5440"/>
            <a:ext cx="1872397" cy="893420"/>
          </a:xfrm>
          <a:prstGeom prst="rect">
            <a:avLst/>
          </a:prstGeom>
        </p:spPr>
      </p:pic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935D5E5-D395-4EF9-B9B7-BC1DAD7AC7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1C388F1-C796-49EB-A6E1-A8E64C278C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6" r:id="rId6"/>
    <p:sldLayoutId id="2147483657" r:id="rId7"/>
  </p:sldLayoutIdLst>
  <p:hf hdr="0" dt="0"/>
  <p:txStyles>
    <p:titleStyle>
      <a:lvl1pPr algn="ctr" defTabSz="1279525" rtl="0" eaLnBrk="1" latinLnBrk="0" hangingPunct="1">
        <a:spcBef>
          <a:spcPct val="0"/>
        </a:spcBef>
        <a:buNone/>
        <a:defRPr sz="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79525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79525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9645" indent="-320040" algn="l" defTabSz="127952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9725" indent="-320040" algn="l" defTabSz="1279525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1980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988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941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60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5968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19976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3984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7992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1937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pacing.psd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"/>
          <a:stretch>
            <a:fillRect/>
          </a:stretch>
        </p:blipFill>
        <p:spPr>
          <a:xfrm>
            <a:off x="0" y="785"/>
            <a:ext cx="12801600" cy="9601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697" y="0"/>
            <a:ext cx="1770738" cy="17707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944666" y="6125234"/>
            <a:ext cx="181803" cy="486888"/>
          </a:xfrm>
          <a:prstGeom prst="rect">
            <a:avLst/>
          </a:prstGeom>
          <a:noFill/>
        </p:spPr>
        <p:txBody>
          <a:bodyPr wrap="none" lIns="90179" tIns="45090" rIns="90179" bIns="45090" rtlCol="0">
            <a:spAutoFit/>
          </a:bodyPr>
          <a:lstStyle/>
          <a:p>
            <a:endParaRPr lang="en-US" dirty="0"/>
          </a:p>
        </p:txBody>
      </p:sp>
      <p:sp>
        <p:nvSpPr>
          <p:cNvPr id="2" name="矩形 1"/>
          <p:cNvSpPr/>
          <p:nvPr/>
        </p:nvSpPr>
        <p:spPr>
          <a:xfrm>
            <a:off x="1757363" y="6060997"/>
            <a:ext cx="9872661" cy="1982870"/>
          </a:xfrm>
          <a:prstGeom prst="rect">
            <a:avLst/>
          </a:prstGeom>
          <a:solidFill>
            <a:srgbClr val="0076B7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"/>
          <p:cNvSpPr txBox="1"/>
          <p:nvPr/>
        </p:nvSpPr>
        <p:spPr>
          <a:xfrm>
            <a:off x="2113297" y="6297062"/>
            <a:ext cx="8833468" cy="895186"/>
          </a:xfrm>
          <a:prstGeom prst="rect">
            <a:avLst/>
          </a:prstGeom>
          <a:noFill/>
        </p:spPr>
        <p:txBody>
          <a:bodyPr wrap="square" lIns="248526" tIns="230773" rIns="71008" bIns="46155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Views on NR coverage enhancements</a:t>
            </a:r>
            <a:endParaRPr lang="en-US" sz="1600" spc="148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ClanOT-WideBook"/>
            </a:endParaRPr>
          </a:p>
        </p:txBody>
      </p:sp>
      <p:pic>
        <p:nvPicPr>
          <p:cNvPr id="2050" name="Picture 2" descr="5G-logo_175px">
            <a:extLst>
              <a:ext uri="{FF2B5EF4-FFF2-40B4-BE49-F238E27FC236}">
                <a16:creationId xmlns="" xmlns:a16="http://schemas.microsoft.com/office/drawing/2014/main" id="{F1B72ADC-6945-4A8E-92CC-0E13219AF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0611" y="83612"/>
            <a:ext cx="1884584" cy="1305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57212" y="1992395"/>
            <a:ext cx="116871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Meeting #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85 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			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          RP-191900</a:t>
            </a:r>
            <a:endParaRPr lang="en-GB" altLang="zh-CN" sz="2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Newport 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Beach, USA, 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September 16-20, 2019</a:t>
            </a:r>
          </a:p>
          <a:p>
            <a:pPr>
              <a:spcAft>
                <a:spcPts val="0"/>
              </a:spcAft>
            </a:pP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Agenda item: 8.1.5</a:t>
            </a:r>
            <a:endParaRPr lang="zh-CN" altLang="en-US" sz="2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041380" cy="1131887"/>
          </a:xfrm>
        </p:spPr>
        <p:txBody>
          <a:bodyPr/>
          <a:lstStyle/>
          <a:p>
            <a:pPr algn="l" defTabSz="639445"/>
            <a: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Background for NR coverage enhancement</a:t>
            </a:r>
            <a:endParaRPr lang="zh-CN" altLang="en-US" sz="4000" b="1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473" y="1328739"/>
            <a:ext cx="12035790" cy="7458074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In </a:t>
            </a:r>
            <a:r>
              <a:rPr lang="en-US" altLang="zh-CN" sz="3600" dirty="0" err="1"/>
              <a:t>RAN#84</a:t>
            </a:r>
            <a:r>
              <a:rPr lang="en-US" altLang="zh-CN" sz="3600" dirty="0"/>
              <a:t>, NR coverage enhancement was identified as one RAN work area for </a:t>
            </a:r>
            <a:r>
              <a:rPr lang="en-US" altLang="zh-CN" sz="3600" dirty="0" err="1"/>
              <a:t>Rel</a:t>
            </a:r>
            <a:r>
              <a:rPr lang="en-US" altLang="zh-CN" sz="3600" dirty="0"/>
              <a:t>-17 and RAN level email discussion was </a:t>
            </a:r>
            <a:r>
              <a:rPr lang="en-US" altLang="zh-CN" sz="3600" dirty="0" smtClean="0"/>
              <a:t>assigned</a:t>
            </a:r>
          </a:p>
          <a:p>
            <a:pPr lvl="1"/>
            <a:r>
              <a:rPr lang="en-US" altLang="zh-CN" sz="2800" dirty="0" smtClean="0"/>
              <a:t>Clarify </a:t>
            </a:r>
            <a:r>
              <a:rPr lang="en-US" altLang="zh-CN" sz="2800" dirty="0"/>
              <a:t>requirements for all relevant deployment scenarios focusing on extreme coverage (not including </a:t>
            </a:r>
            <a:r>
              <a:rPr lang="en-US" altLang="zh-CN" sz="2800" dirty="0" err="1"/>
              <a:t>LPWA</a:t>
            </a:r>
            <a:r>
              <a:rPr lang="en-US" altLang="zh-CN" sz="2800" dirty="0"/>
              <a:t>). Data rate target </a:t>
            </a:r>
            <a:r>
              <a:rPr lang="en-US" altLang="zh-CN" sz="2800" dirty="0" err="1"/>
              <a:t>FFS</a:t>
            </a:r>
            <a:r>
              <a:rPr lang="en-US" altLang="zh-CN" sz="2800" dirty="0"/>
              <a:t>. </a:t>
            </a:r>
          </a:p>
          <a:p>
            <a:pPr lvl="1"/>
            <a:r>
              <a:rPr lang="en-US" altLang="zh-CN" sz="2800" dirty="0" smtClean="0"/>
              <a:t>­Start </a:t>
            </a:r>
            <a:r>
              <a:rPr lang="en-US" altLang="zh-CN" sz="2800" dirty="0"/>
              <a:t>from </a:t>
            </a:r>
            <a:r>
              <a:rPr lang="en-US" altLang="zh-CN" sz="2800" dirty="0" err="1"/>
              <a:t>Rel</a:t>
            </a:r>
            <a:r>
              <a:rPr lang="en-US" altLang="zh-CN" sz="2800" dirty="0"/>
              <a:t>-16 email discussion </a:t>
            </a:r>
            <a:r>
              <a:rPr lang="en-US" altLang="zh-CN" sz="2800" dirty="0" smtClean="0"/>
              <a:t>outcome.</a:t>
            </a:r>
            <a:endParaRPr lang="en-US" altLang="zh-CN" sz="2800" dirty="0"/>
          </a:p>
          <a:p>
            <a:pPr lvl="1"/>
            <a:r>
              <a:rPr lang="en-US" altLang="zh-CN" sz="2800" dirty="0" smtClean="0"/>
              <a:t>­Include </a:t>
            </a:r>
            <a:r>
              <a:rPr lang="en-US" altLang="zh-CN" sz="2800" dirty="0"/>
              <a:t>both indoor as well as wide </a:t>
            </a:r>
            <a:r>
              <a:rPr lang="en-US" altLang="zh-CN" sz="2800" dirty="0" smtClean="0"/>
              <a:t>area.</a:t>
            </a:r>
            <a:endParaRPr lang="en-US" altLang="zh-CN" sz="2800" dirty="0"/>
          </a:p>
          <a:p>
            <a:pPr hangingPunct="0"/>
            <a:r>
              <a:rPr lang="en-US" altLang="zh-CN" sz="4000" dirty="0" smtClean="0"/>
              <a:t>Email rapporteur proposed </a:t>
            </a:r>
            <a:r>
              <a:rPr lang="en-US" altLang="zh-CN" sz="4000" dirty="0"/>
              <a:t>the email discussion comprises two phases:</a:t>
            </a:r>
            <a:endParaRPr lang="zh-CN" altLang="zh-CN" sz="4000" dirty="0"/>
          </a:p>
          <a:p>
            <a:pPr lvl="1" hangingPunct="0"/>
            <a:r>
              <a:rPr lang="en-US" altLang="zh-CN" sz="2800" dirty="0"/>
              <a:t>Phase 1 (till </a:t>
            </a:r>
            <a:r>
              <a:rPr lang="en-US" altLang="zh-CN" sz="2800" dirty="0" err="1"/>
              <a:t>RAN#85</a:t>
            </a:r>
            <a:r>
              <a:rPr lang="en-US" altLang="zh-CN" sz="2800" dirty="0"/>
              <a:t>): Further clarify the requirement and deployment scenarios starting from initial email discussion in </a:t>
            </a:r>
            <a:r>
              <a:rPr lang="en-US" altLang="zh-CN" sz="2800" dirty="0" err="1"/>
              <a:t>Rel</a:t>
            </a:r>
            <a:r>
              <a:rPr lang="en-US" altLang="zh-CN" sz="2800" dirty="0"/>
              <a:t>-16 and outcome of link budget evaluation for </a:t>
            </a:r>
            <a:r>
              <a:rPr lang="en-US" altLang="zh-CN" sz="2800" dirty="0" err="1"/>
              <a:t>ITU</a:t>
            </a:r>
            <a:r>
              <a:rPr lang="en-US" altLang="zh-CN" sz="2800" dirty="0"/>
              <a:t> submission.</a:t>
            </a:r>
            <a:endParaRPr lang="zh-CN" altLang="zh-CN" sz="2800" dirty="0"/>
          </a:p>
          <a:p>
            <a:pPr lvl="1" hangingPunct="0"/>
            <a:r>
              <a:rPr lang="en-US" altLang="zh-CN" sz="2800" dirty="0"/>
              <a:t>Phase 2 (from </a:t>
            </a:r>
            <a:r>
              <a:rPr lang="en-US" altLang="zh-CN" sz="2800" dirty="0" err="1"/>
              <a:t>RAN#85</a:t>
            </a:r>
            <a:r>
              <a:rPr lang="en-US" altLang="zh-CN" sz="2800" dirty="0"/>
              <a:t> to </a:t>
            </a:r>
            <a:r>
              <a:rPr lang="en-US" altLang="zh-CN" sz="2800" dirty="0" err="1"/>
              <a:t>RAN#86</a:t>
            </a:r>
            <a:r>
              <a:rPr lang="en-US" altLang="zh-CN" sz="2800" dirty="0"/>
              <a:t>): Scope out the objectives for the SID or WID.</a:t>
            </a:r>
            <a:endParaRPr lang="zh-CN" altLang="zh-CN" sz="2800" dirty="0"/>
          </a:p>
          <a:p>
            <a:endParaRPr lang="en-US" altLang="en-US" sz="4000" dirty="0"/>
          </a:p>
          <a:p>
            <a:pPr lvl="1"/>
            <a:endParaRPr lang="en-US" altLang="en-US" dirty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533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058400" cy="1131887"/>
          </a:xfrm>
        </p:spPr>
        <p:txBody>
          <a:bodyPr/>
          <a:lstStyle/>
          <a:p>
            <a:pPr algn="l" defTabSz="639445"/>
            <a: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Requirements and scenarios</a:t>
            </a:r>
            <a:endParaRPr lang="zh-CN" altLang="en-US" sz="4000" b="1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432" y="1212978"/>
            <a:ext cx="12449906" cy="7815257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Scenarios</a:t>
            </a:r>
          </a:p>
          <a:p>
            <a:pPr lvl="1"/>
            <a:r>
              <a:rPr lang="en-US" altLang="zh-CN" sz="2800" dirty="0" smtClean="0"/>
              <a:t>Study </a:t>
            </a:r>
            <a:r>
              <a:rPr lang="en-US" altLang="zh-CN" sz="2800" dirty="0"/>
              <a:t>the scenario that indoor users served by outdoor </a:t>
            </a:r>
            <a:r>
              <a:rPr lang="en-US" altLang="zh-CN" sz="2800" dirty="0" err="1"/>
              <a:t>gNB</a:t>
            </a:r>
            <a:r>
              <a:rPr lang="en-US" altLang="zh-CN" sz="2800" dirty="0"/>
              <a:t>, which is similar to Macro/Micro  scenarios defined by </a:t>
            </a:r>
            <a:r>
              <a:rPr lang="en-US" altLang="zh-CN" sz="2800" dirty="0" err="1"/>
              <a:t>ITU</a:t>
            </a:r>
            <a:r>
              <a:rPr lang="en-US" altLang="zh-CN" sz="2800" dirty="0"/>
              <a:t> evaluation.</a:t>
            </a:r>
          </a:p>
          <a:p>
            <a:pPr lvl="1"/>
            <a:r>
              <a:rPr lang="en-US" altLang="zh-CN" sz="2800" dirty="0" smtClean="0"/>
              <a:t>Also </a:t>
            </a:r>
            <a:r>
              <a:rPr lang="en-US" altLang="zh-CN" sz="2800" dirty="0"/>
              <a:t>including </a:t>
            </a:r>
            <a:r>
              <a:rPr lang="en-US" altLang="zh-CN" sz="2800" dirty="0" smtClean="0"/>
              <a:t>rural </a:t>
            </a:r>
            <a:r>
              <a:rPr lang="en-US" altLang="zh-CN" sz="2800" dirty="0"/>
              <a:t>scenario</a:t>
            </a:r>
            <a:endParaRPr lang="en-US" altLang="zh-CN" sz="2800" dirty="0" smtClean="0"/>
          </a:p>
          <a:p>
            <a:r>
              <a:rPr lang="en-US" altLang="zh-CN" sz="3200" dirty="0" smtClean="0"/>
              <a:t>Services</a:t>
            </a:r>
          </a:p>
          <a:p>
            <a:pPr lvl="1"/>
            <a:r>
              <a:rPr lang="en-US" altLang="zh-CN" sz="2800" dirty="0" smtClean="0"/>
              <a:t>VoIP should also be included</a:t>
            </a:r>
          </a:p>
          <a:p>
            <a:pPr lvl="1"/>
            <a:r>
              <a:rPr lang="en-US" altLang="zh-CN" sz="2800" dirty="0"/>
              <a:t>For </a:t>
            </a:r>
            <a:r>
              <a:rPr lang="en-US" altLang="zh-CN" sz="2800" dirty="0" err="1"/>
              <a:t>eMBB</a:t>
            </a:r>
            <a:r>
              <a:rPr lang="en-US" altLang="zh-CN" sz="2800" dirty="0"/>
              <a:t> UL data rate, medium data-rate should be guaranteed for NR, e.g., </a:t>
            </a:r>
            <a:r>
              <a:rPr lang="en-US" altLang="zh-CN" sz="2800" dirty="0" err="1"/>
              <a:t>1Mbps</a:t>
            </a:r>
            <a:r>
              <a:rPr lang="en-US" altLang="zh-CN" sz="2800" dirty="0"/>
              <a:t>/</a:t>
            </a:r>
            <a:r>
              <a:rPr lang="en-US" altLang="zh-CN" sz="2800" dirty="0" err="1"/>
              <a:t>2Mbps</a:t>
            </a:r>
            <a:endParaRPr lang="en-US" altLang="zh-CN" sz="2800" dirty="0" smtClean="0"/>
          </a:p>
          <a:p>
            <a:r>
              <a:rPr lang="en-US" altLang="zh-CN" sz="3200" dirty="0" smtClean="0"/>
              <a:t>Including both uplink and downlink channel </a:t>
            </a:r>
          </a:p>
          <a:p>
            <a:r>
              <a:rPr lang="en-US" altLang="zh-CN" sz="3200" dirty="0" smtClean="0"/>
              <a:t>Prioritize evaluation for </a:t>
            </a:r>
            <a:r>
              <a:rPr lang="en-US" altLang="zh-CN" sz="3200" dirty="0" err="1" smtClean="0"/>
              <a:t>FR1</a:t>
            </a:r>
            <a:r>
              <a:rPr lang="en-US" altLang="zh-CN" sz="3200" dirty="0"/>
              <a:t>.</a:t>
            </a:r>
            <a:r>
              <a:rPr lang="en-US" altLang="zh-CN" sz="3200" dirty="0" smtClean="0"/>
              <a:t> While for </a:t>
            </a:r>
            <a:r>
              <a:rPr lang="en-US" altLang="zh-CN" sz="3200" dirty="0" err="1" smtClean="0"/>
              <a:t>FR2</a:t>
            </a:r>
            <a:r>
              <a:rPr lang="en-US" altLang="zh-CN" sz="3200" dirty="0" smtClean="0"/>
              <a:t>, major differences are as follows,</a:t>
            </a:r>
          </a:p>
          <a:p>
            <a:pPr lvl="1"/>
            <a:r>
              <a:rPr lang="en-US" altLang="zh-CN" sz="2800" dirty="0"/>
              <a:t>Indoor users served by outdoor </a:t>
            </a:r>
            <a:r>
              <a:rPr lang="en-US" altLang="zh-CN" sz="2800" dirty="0" err="1"/>
              <a:t>gNB</a:t>
            </a:r>
            <a:r>
              <a:rPr lang="en-US" altLang="zh-CN" sz="2800" dirty="0"/>
              <a:t> is not considered in this study, focused on indoor </a:t>
            </a:r>
            <a:r>
              <a:rPr lang="en-US" altLang="zh-CN" sz="2800" dirty="0" err="1"/>
              <a:t>UEs</a:t>
            </a:r>
            <a:r>
              <a:rPr lang="en-US" altLang="zh-CN" sz="2800" dirty="0"/>
              <a:t> served by indoor </a:t>
            </a:r>
            <a:r>
              <a:rPr lang="en-US" altLang="zh-CN" sz="2800" dirty="0" err="1" smtClean="0"/>
              <a:t>gNB</a:t>
            </a:r>
            <a:r>
              <a:rPr lang="en-US" altLang="zh-CN" sz="2800" dirty="0" smtClean="0"/>
              <a:t>. Dense urban can be also considered.</a:t>
            </a:r>
            <a:endParaRPr lang="en-US" altLang="zh-CN" sz="2800" dirty="0"/>
          </a:p>
          <a:p>
            <a:pPr lvl="1"/>
            <a:r>
              <a:rPr lang="en-US" altLang="zh-CN" sz="2800" dirty="0"/>
              <a:t>VoIP is not considered for </a:t>
            </a:r>
            <a:r>
              <a:rPr lang="en-US" altLang="zh-CN" sz="2800" dirty="0" err="1"/>
              <a:t>FR2</a:t>
            </a:r>
            <a:r>
              <a:rPr lang="en-US" altLang="zh-CN" sz="2800" dirty="0"/>
              <a:t>.</a:t>
            </a:r>
          </a:p>
          <a:p>
            <a:pPr lvl="1"/>
            <a:r>
              <a:rPr lang="en-US" altLang="zh-CN" sz="2800" dirty="0"/>
              <a:t>For </a:t>
            </a:r>
            <a:r>
              <a:rPr lang="en-US" altLang="zh-CN" sz="2800" dirty="0" err="1"/>
              <a:t>eMBB</a:t>
            </a:r>
            <a:r>
              <a:rPr lang="en-US" altLang="zh-CN" sz="2800" dirty="0"/>
              <a:t> UL data rate, medium data-rate should be guaranteed. The target UL data rate </a:t>
            </a:r>
            <a:r>
              <a:rPr lang="en-US" altLang="zh-CN" sz="2800" dirty="0" smtClean="0"/>
              <a:t>can be different from the FR1 case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817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041380" cy="1131887"/>
          </a:xfrm>
        </p:spPr>
        <p:txBody>
          <a:bodyPr/>
          <a:lstStyle/>
          <a:p>
            <a:pPr algn="l" defTabSz="639445"/>
            <a: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Proposed items for </a:t>
            </a:r>
            <a:r>
              <a:rPr lang="en-US" altLang="zh-CN" sz="40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Rel</a:t>
            </a:r>
            <a: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-17 coverage SI</a:t>
            </a:r>
            <a:endParaRPr lang="zh-CN" altLang="en-US" sz="4000" b="1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473" y="1328739"/>
            <a:ext cx="12035790" cy="7458074"/>
          </a:xfrm>
        </p:spPr>
        <p:txBody>
          <a:bodyPr>
            <a:normAutofit/>
          </a:bodyPr>
          <a:lstStyle/>
          <a:p>
            <a:r>
              <a:rPr lang="en-US" altLang="zh-CN" sz="3600" dirty="0" err="1" smtClean="0"/>
              <a:t>RAN1</a:t>
            </a:r>
            <a:r>
              <a:rPr lang="en-US" altLang="zh-CN" sz="3600" dirty="0" smtClean="0"/>
              <a:t> to study the evaluation methodologies</a:t>
            </a:r>
          </a:p>
          <a:p>
            <a:pPr lvl="1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MCL evaluation 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for both uplink and downlink shall be start point, e.g., model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referred to </a:t>
            </a:r>
            <a:r>
              <a:rPr lang="en-US" altLang="zh-CN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39.913.</a:t>
            </a:r>
          </a:p>
          <a:p>
            <a:pPr lvl="1"/>
            <a:r>
              <a:rPr lang="en-US" altLang="zh-CN" sz="3100" dirty="0" smtClean="0"/>
              <a:t>Further considering different antenna configurations (e.g., for different channels), and report exact coverage in terms of, e.g., maximum cell radius. This should include multi-cell link budget analysis.</a:t>
            </a:r>
          </a:p>
          <a:p>
            <a:pPr lvl="1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expect a full evaluation of all channels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based on the link budget results. Then we can identify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bottleneck of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which channel is the bottleneck.</a:t>
            </a:r>
          </a:p>
          <a:p>
            <a:r>
              <a:rPr lang="en-US" altLang="en-US" sz="3600" dirty="0"/>
              <a:t>Note</a:t>
            </a:r>
            <a:r>
              <a:rPr lang="en-US" altLang="en-US" sz="3600" dirty="0" smtClean="0"/>
              <a:t>: how to split the work between NR-Light item and coverage item should be further discussed.</a:t>
            </a:r>
            <a:endParaRPr lang="en-US" altLang="en-US" sz="3600" dirty="0"/>
          </a:p>
          <a:p>
            <a:pPr lvl="1"/>
            <a:endParaRPr lang="en-US" altLang="en-US" dirty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6148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8980" y="1688276"/>
            <a:ext cx="12030586" cy="7478646"/>
          </a:xfrm>
          <a:prstGeom prst="rect">
            <a:avLst/>
          </a:prstGeom>
          <a:solidFill>
            <a:srgbClr val="0076B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98413" y="4798336"/>
            <a:ext cx="2611721" cy="639040"/>
          </a:xfrm>
          <a:prstGeom prst="rect">
            <a:avLst/>
          </a:prstGeom>
          <a:noFill/>
        </p:spPr>
        <p:txBody>
          <a:bodyPr wrap="square" lIns="90179" tIns="45090" rIns="90179" bIns="45090" rtlCol="0">
            <a:spAutoFit/>
          </a:bodyPr>
          <a:lstStyle/>
          <a:p>
            <a:pPr algn="ctr"/>
            <a:r>
              <a:rPr lang="en-US" altLang="zh-CN" sz="3600" kern="20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黑体"/>
              </a:rPr>
              <a:t>Thanks</a:t>
            </a:r>
            <a:endParaRPr lang="en-US" sz="3600" kern="20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cs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5G培训统一模板" id="{840D738D-886E-44E6-8118-495ADA306A61}" vid="{BE16871E-D84A-4807-A00E-58F69D430C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5G培训统一模板</Template>
  <TotalTime>26516</TotalTime>
  <Words>387</Words>
  <Application>Microsoft Office PowerPoint</Application>
  <PresentationFormat>A3 纸张(297x420 毫米)</PresentationFormat>
  <Paragraphs>35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PowerPoint 演示文稿</vt:lpstr>
      <vt:lpstr>Background for NR coverage enhancement</vt:lpstr>
      <vt:lpstr>Requirements and scenarios</vt:lpstr>
      <vt:lpstr>Proposed items for Rel-17 coverage SI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shenxd</dc:creator>
  <cp:lastModifiedBy>Xueming Pan</cp:lastModifiedBy>
  <cp:revision>1603</cp:revision>
  <cp:lastPrinted>2015-03-17T03:26:00Z</cp:lastPrinted>
  <dcterms:created xsi:type="dcterms:W3CDTF">2018-04-20T05:13:52Z</dcterms:created>
  <dcterms:modified xsi:type="dcterms:W3CDTF">2019-09-09T13:53:10Z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