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39" r:id="rId1"/>
  </p:sldMasterIdLst>
  <p:notesMasterIdLst>
    <p:notesMasterId r:id="rId10"/>
  </p:notesMasterIdLst>
  <p:sldIdLst>
    <p:sldId id="381" r:id="rId2"/>
    <p:sldId id="529" r:id="rId3"/>
    <p:sldId id="530" r:id="rId4"/>
    <p:sldId id="527" r:id="rId5"/>
    <p:sldId id="526" r:id="rId6"/>
    <p:sldId id="528" r:id="rId7"/>
    <p:sldId id="523" r:id="rId8"/>
    <p:sldId id="525"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FDAF"/>
    <a:srgbClr val="FFFFFF"/>
    <a:srgbClr val="00FF00"/>
    <a:srgbClr val="66FF66"/>
    <a:srgbClr val="9966FF"/>
    <a:srgbClr val="FFFF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B53DFE-83D2-4FCF-A875-6C77D93AF1FE}" v="124" dt="2019-09-04T13:21:39.789"/>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83417" autoAdjust="0"/>
  </p:normalViewPr>
  <p:slideViewPr>
    <p:cSldViewPr>
      <p:cViewPr varScale="1">
        <p:scale>
          <a:sx n="58" d="100"/>
          <a:sy n="58" d="100"/>
        </p:scale>
        <p:origin x="-1402"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Xiaodong XU" userId="6b73a3b829124797" providerId="LiveId" clId="{68837032-CC7D-4091-82FE-B3B350221723}"/>
    <pc:docChg chg="undo custSel addSld delSld modSld sldOrd">
      <pc:chgData name="Xiaodong XU" userId="6b73a3b829124797" providerId="LiveId" clId="{68837032-CC7D-4091-82FE-B3B350221723}" dt="2019-09-04T13:21:45.995" v="5799" actId="20577"/>
      <pc:docMkLst>
        <pc:docMk/>
      </pc:docMkLst>
      <pc:sldChg chg="modSp">
        <pc:chgData name="Xiaodong XU" userId="6b73a3b829124797" providerId="LiveId" clId="{68837032-CC7D-4091-82FE-B3B350221723}" dt="2019-09-04T08:25:58.488" v="55" actId="20577"/>
        <pc:sldMkLst>
          <pc:docMk/>
          <pc:sldMk cId="0" sldId="381"/>
        </pc:sldMkLst>
        <pc:spChg chg="mod">
          <ac:chgData name="Xiaodong XU" userId="6b73a3b829124797" providerId="LiveId" clId="{68837032-CC7D-4091-82FE-B3B350221723}" dt="2019-09-04T08:25:58.488" v="55" actId="20577"/>
          <ac:spMkLst>
            <pc:docMk/>
            <pc:sldMk cId="0" sldId="381"/>
            <ac:spMk id="5" creationId="{00000000-0000-0000-0000-000000000000}"/>
          </ac:spMkLst>
        </pc:spChg>
      </pc:sldChg>
      <pc:sldChg chg="addSp delSp modSp">
        <pc:chgData name="Xiaodong XU" userId="6b73a3b829124797" providerId="LiveId" clId="{68837032-CC7D-4091-82FE-B3B350221723}" dt="2019-09-04T09:20:22.352" v="1003" actId="207"/>
        <pc:sldMkLst>
          <pc:docMk/>
          <pc:sldMk cId="658706724" sldId="516"/>
        </pc:sldMkLst>
        <pc:spChg chg="mod">
          <ac:chgData name="Xiaodong XU" userId="6b73a3b829124797" providerId="LiveId" clId="{68837032-CC7D-4091-82FE-B3B350221723}" dt="2019-09-04T09:10:28.983" v="984" actId="20577"/>
          <ac:spMkLst>
            <pc:docMk/>
            <pc:sldMk cId="658706724" sldId="516"/>
            <ac:spMk id="2" creationId="{4DD01A03-8080-4A40-9C41-39FA8B5F637D}"/>
          </ac:spMkLst>
        </pc:spChg>
        <pc:spChg chg="mod">
          <ac:chgData name="Xiaodong XU" userId="6b73a3b829124797" providerId="LiveId" clId="{68837032-CC7D-4091-82FE-B3B350221723}" dt="2019-09-04T09:20:22.352" v="1003" actId="207"/>
          <ac:spMkLst>
            <pc:docMk/>
            <pc:sldMk cId="658706724" sldId="516"/>
            <ac:spMk id="3" creationId="{993EC4EF-9A80-4906-A07D-0EE1760DC8CD}"/>
          </ac:spMkLst>
        </pc:spChg>
        <pc:spChg chg="add del mod">
          <ac:chgData name="Xiaodong XU" userId="6b73a3b829124797" providerId="LiveId" clId="{68837032-CC7D-4091-82FE-B3B350221723}" dt="2019-09-04T09:07:21.317" v="940" actId="478"/>
          <ac:spMkLst>
            <pc:docMk/>
            <pc:sldMk cId="658706724" sldId="516"/>
            <ac:spMk id="5" creationId="{567E2645-BB64-4B32-9A2C-34B44ACF4720}"/>
          </ac:spMkLst>
        </pc:spChg>
        <pc:graphicFrameChg chg="add mod">
          <ac:chgData name="Xiaodong XU" userId="6b73a3b829124797" providerId="LiveId" clId="{68837032-CC7D-4091-82FE-B3B350221723}" dt="2019-09-04T09:07:49.685" v="944" actId="1076"/>
          <ac:graphicFrameMkLst>
            <pc:docMk/>
            <pc:sldMk cId="658706724" sldId="516"/>
            <ac:graphicFrameMk id="4" creationId="{87842E79-7893-42D3-A8BF-A19E63F89741}"/>
          </ac:graphicFrameMkLst>
        </pc:graphicFrameChg>
      </pc:sldChg>
      <pc:sldChg chg="modSp del">
        <pc:chgData name="Xiaodong XU" userId="6b73a3b829124797" providerId="LiveId" clId="{68837032-CC7D-4091-82FE-B3B350221723}" dt="2019-09-04T10:53:38.813" v="1347" actId="2696"/>
        <pc:sldMkLst>
          <pc:docMk/>
          <pc:sldMk cId="1834921232" sldId="517"/>
        </pc:sldMkLst>
        <pc:spChg chg="mod">
          <ac:chgData name="Xiaodong XU" userId="6b73a3b829124797" providerId="LiveId" clId="{68837032-CC7D-4091-82FE-B3B350221723}" dt="2019-09-04T10:52:22.764" v="1345" actId="20577"/>
          <ac:spMkLst>
            <pc:docMk/>
            <pc:sldMk cId="1834921232" sldId="517"/>
            <ac:spMk id="2" creationId="{FAF6E8B9-CF32-4BE9-B5BE-C1C18EDE3AED}"/>
          </ac:spMkLst>
        </pc:spChg>
        <pc:spChg chg="mod">
          <ac:chgData name="Xiaodong XU" userId="6b73a3b829124797" providerId="LiveId" clId="{68837032-CC7D-4091-82FE-B3B350221723}" dt="2019-09-04T08:35:03.412" v="580"/>
          <ac:spMkLst>
            <pc:docMk/>
            <pc:sldMk cId="1834921232" sldId="517"/>
            <ac:spMk id="3" creationId="{3C7983C0-CB4C-4EA8-A001-C8B95E8F0221}"/>
          </ac:spMkLst>
        </pc:spChg>
      </pc:sldChg>
      <pc:sldChg chg="addSp delSp modSp ord">
        <pc:chgData name="Xiaodong XU" userId="6b73a3b829124797" providerId="LiveId" clId="{68837032-CC7D-4091-82FE-B3B350221723}" dt="2019-09-04T10:51:09.920" v="1328" actId="1076"/>
        <pc:sldMkLst>
          <pc:docMk/>
          <pc:sldMk cId="3538950770" sldId="522"/>
        </pc:sldMkLst>
        <pc:spChg chg="mod">
          <ac:chgData name="Xiaodong XU" userId="6b73a3b829124797" providerId="LiveId" clId="{68837032-CC7D-4091-82FE-B3B350221723}" dt="2019-09-04T09:20:35.550" v="1019" actId="20577"/>
          <ac:spMkLst>
            <pc:docMk/>
            <pc:sldMk cId="3538950770" sldId="522"/>
            <ac:spMk id="2" creationId="{FAF6E8B9-CF32-4BE9-B5BE-C1C18EDE3AED}"/>
          </ac:spMkLst>
        </pc:spChg>
        <pc:spChg chg="mod">
          <ac:chgData name="Xiaodong XU" userId="6b73a3b829124797" providerId="LiveId" clId="{68837032-CC7D-4091-82FE-B3B350221723}" dt="2019-09-04T10:51:05.704" v="1327" actId="14100"/>
          <ac:spMkLst>
            <pc:docMk/>
            <pc:sldMk cId="3538950770" sldId="522"/>
            <ac:spMk id="3" creationId="{3C7983C0-CB4C-4EA8-A001-C8B95E8F0221}"/>
          </ac:spMkLst>
        </pc:spChg>
        <pc:spChg chg="add del mod">
          <ac:chgData name="Xiaodong XU" userId="6b73a3b829124797" providerId="LiveId" clId="{68837032-CC7D-4091-82FE-B3B350221723}" dt="2019-09-04T10:50:46.879" v="1321" actId="478"/>
          <ac:spMkLst>
            <pc:docMk/>
            <pc:sldMk cId="3538950770" sldId="522"/>
            <ac:spMk id="6" creationId="{B2881EAA-2251-4CF1-AE83-F6F52FD26830}"/>
          </ac:spMkLst>
        </pc:spChg>
        <pc:graphicFrameChg chg="add mod modGraphic">
          <ac:chgData name="Xiaodong XU" userId="6b73a3b829124797" providerId="LiveId" clId="{68837032-CC7D-4091-82FE-B3B350221723}" dt="2019-09-04T10:51:00.838" v="1326" actId="1076"/>
          <ac:graphicFrameMkLst>
            <pc:docMk/>
            <pc:sldMk cId="3538950770" sldId="522"/>
            <ac:graphicFrameMk id="4" creationId="{B9BF17B5-D891-4FD2-8075-ED965AF7CA20}"/>
          </ac:graphicFrameMkLst>
        </pc:graphicFrameChg>
        <pc:graphicFrameChg chg="add mod modGraphic">
          <ac:chgData name="Xiaodong XU" userId="6b73a3b829124797" providerId="LiveId" clId="{68837032-CC7D-4091-82FE-B3B350221723}" dt="2019-09-04T10:51:09.920" v="1328" actId="1076"/>
          <ac:graphicFrameMkLst>
            <pc:docMk/>
            <pc:sldMk cId="3538950770" sldId="522"/>
            <ac:graphicFrameMk id="5" creationId="{A3114EA8-3AF8-49A5-9F9D-BC8E1B59119C}"/>
          </ac:graphicFrameMkLst>
        </pc:graphicFrameChg>
      </pc:sldChg>
      <pc:sldChg chg="addSp modSp">
        <pc:chgData name="Xiaodong XU" userId="6b73a3b829124797" providerId="LiveId" clId="{68837032-CC7D-4091-82FE-B3B350221723}" dt="2019-09-04T13:05:01.438" v="4762" actId="20577"/>
        <pc:sldMkLst>
          <pc:docMk/>
          <pc:sldMk cId="2911983462" sldId="523"/>
        </pc:sldMkLst>
        <pc:spChg chg="mod">
          <ac:chgData name="Xiaodong XU" userId="6b73a3b829124797" providerId="LiveId" clId="{68837032-CC7D-4091-82FE-B3B350221723}" dt="2019-09-04T12:56:18.798" v="4172" actId="20577"/>
          <ac:spMkLst>
            <pc:docMk/>
            <pc:sldMk cId="2911983462" sldId="523"/>
            <ac:spMk id="2" creationId="{FAF6E8B9-CF32-4BE9-B5BE-C1C18EDE3AED}"/>
          </ac:spMkLst>
        </pc:spChg>
        <pc:spChg chg="mod">
          <ac:chgData name="Xiaodong XU" userId="6b73a3b829124797" providerId="LiveId" clId="{68837032-CC7D-4091-82FE-B3B350221723}" dt="2019-09-04T13:05:01.438" v="4762" actId="20577"/>
          <ac:spMkLst>
            <pc:docMk/>
            <pc:sldMk cId="2911983462" sldId="523"/>
            <ac:spMk id="3" creationId="{3C7983C0-CB4C-4EA8-A001-C8B95E8F0221}"/>
          </ac:spMkLst>
        </pc:spChg>
        <pc:graphicFrameChg chg="add mod">
          <ac:chgData name="Xiaodong XU" userId="6b73a3b829124797" providerId="LiveId" clId="{68837032-CC7D-4091-82FE-B3B350221723}" dt="2019-09-04T12:57:31.759" v="4188" actId="14100"/>
          <ac:graphicFrameMkLst>
            <pc:docMk/>
            <pc:sldMk cId="2911983462" sldId="523"/>
            <ac:graphicFrameMk id="4" creationId="{0734A30F-8665-4BEF-B975-B2B1F78FAE38}"/>
          </ac:graphicFrameMkLst>
        </pc:graphicFrameChg>
      </pc:sldChg>
      <pc:sldChg chg="modSp">
        <pc:chgData name="Xiaodong XU" userId="6b73a3b829124797" providerId="LiveId" clId="{68837032-CC7D-4091-82FE-B3B350221723}" dt="2019-09-04T13:21:45.995" v="5799" actId="20577"/>
        <pc:sldMkLst>
          <pc:docMk/>
          <pc:sldMk cId="1522970678" sldId="525"/>
        </pc:sldMkLst>
        <pc:spChg chg="mod">
          <ac:chgData name="Xiaodong XU" userId="6b73a3b829124797" providerId="LiveId" clId="{68837032-CC7D-4091-82FE-B3B350221723}" dt="2019-09-04T13:21:45.995" v="5799" actId="20577"/>
          <ac:spMkLst>
            <pc:docMk/>
            <pc:sldMk cId="1522970678" sldId="525"/>
            <ac:spMk id="3" creationId="{3C7983C0-CB4C-4EA8-A001-C8B95E8F0221}"/>
          </ac:spMkLst>
        </pc:spChg>
      </pc:sldChg>
      <pc:sldChg chg="addSp delSp modSp add">
        <pc:chgData name="Xiaodong XU" userId="6b73a3b829124797" providerId="LiveId" clId="{68837032-CC7D-4091-82FE-B3B350221723}" dt="2019-09-04T12:54:32.472" v="4051" actId="20577"/>
        <pc:sldMkLst>
          <pc:docMk/>
          <pc:sldMk cId="320147846" sldId="526"/>
        </pc:sldMkLst>
        <pc:spChg chg="mod">
          <ac:chgData name="Xiaodong XU" userId="6b73a3b829124797" providerId="LiveId" clId="{68837032-CC7D-4091-82FE-B3B350221723}" dt="2019-09-04T12:54:32.472" v="4051" actId="20577"/>
          <ac:spMkLst>
            <pc:docMk/>
            <pc:sldMk cId="320147846" sldId="526"/>
            <ac:spMk id="2" creationId="{FAF6E8B9-CF32-4BE9-B5BE-C1C18EDE3AED}"/>
          </ac:spMkLst>
        </pc:spChg>
        <pc:spChg chg="del mod">
          <ac:chgData name="Xiaodong XU" userId="6b73a3b829124797" providerId="LiveId" clId="{68837032-CC7D-4091-82FE-B3B350221723}" dt="2019-09-04T12:40:14.345" v="3548" actId="478"/>
          <ac:spMkLst>
            <pc:docMk/>
            <pc:sldMk cId="320147846" sldId="526"/>
            <ac:spMk id="3" creationId="{3C7983C0-CB4C-4EA8-A001-C8B95E8F0221}"/>
          </ac:spMkLst>
        </pc:spChg>
        <pc:spChg chg="add del">
          <ac:chgData name="Xiaodong XU" userId="6b73a3b829124797" providerId="LiveId" clId="{68837032-CC7D-4091-82FE-B3B350221723}" dt="2019-09-04T10:54:18.818" v="1372"/>
          <ac:spMkLst>
            <pc:docMk/>
            <pc:sldMk cId="320147846" sldId="526"/>
            <ac:spMk id="6" creationId="{7C0FE45A-89A5-4737-AEB5-2D06A18BAB9E}"/>
          </ac:spMkLst>
        </pc:spChg>
        <pc:spChg chg="add del mod">
          <ac:chgData name="Xiaodong XU" userId="6b73a3b829124797" providerId="LiveId" clId="{68837032-CC7D-4091-82FE-B3B350221723}" dt="2019-09-04T12:40:09.982" v="3547" actId="478"/>
          <ac:spMkLst>
            <pc:docMk/>
            <pc:sldMk cId="320147846" sldId="526"/>
            <ac:spMk id="7" creationId="{79BD0026-B77B-43BC-9C68-2193BC647BF0}"/>
          </ac:spMkLst>
        </pc:spChg>
        <pc:spChg chg="add mod">
          <ac:chgData name="Xiaodong XU" userId="6b73a3b829124797" providerId="LiveId" clId="{68837032-CC7D-4091-82FE-B3B350221723}" dt="2019-09-04T12:54:13.497" v="4042" actId="20577"/>
          <ac:spMkLst>
            <pc:docMk/>
            <pc:sldMk cId="320147846" sldId="526"/>
            <ac:spMk id="8" creationId="{B9E07ECB-C4D1-42AC-B4BA-7F0875E892E6}"/>
          </ac:spMkLst>
        </pc:spChg>
        <pc:spChg chg="add mod">
          <ac:chgData name="Xiaodong XU" userId="6b73a3b829124797" providerId="LiveId" clId="{68837032-CC7D-4091-82FE-B3B350221723}" dt="2019-09-04T12:53:08.623" v="4003" actId="692"/>
          <ac:spMkLst>
            <pc:docMk/>
            <pc:sldMk cId="320147846" sldId="526"/>
            <ac:spMk id="9" creationId="{89B5DDB7-E0BC-4FBE-AA06-ACFFDC4448F7}"/>
          </ac:spMkLst>
        </pc:spChg>
        <pc:graphicFrameChg chg="del modGraphic">
          <ac:chgData name="Xiaodong XU" userId="6b73a3b829124797" providerId="LiveId" clId="{68837032-CC7D-4091-82FE-B3B350221723}" dt="2019-09-04T10:54:03.984" v="1369" actId="478"/>
          <ac:graphicFrameMkLst>
            <pc:docMk/>
            <pc:sldMk cId="320147846" sldId="526"/>
            <ac:graphicFrameMk id="4" creationId="{B9BF17B5-D891-4FD2-8075-ED965AF7CA20}"/>
          </ac:graphicFrameMkLst>
        </pc:graphicFrameChg>
        <pc:graphicFrameChg chg="del">
          <ac:chgData name="Xiaodong XU" userId="6b73a3b829124797" providerId="LiveId" clId="{68837032-CC7D-4091-82FE-B3B350221723}" dt="2019-09-04T10:54:06.442" v="1370" actId="478"/>
          <ac:graphicFrameMkLst>
            <pc:docMk/>
            <pc:sldMk cId="320147846" sldId="526"/>
            <ac:graphicFrameMk id="5" creationId="{A3114EA8-3AF8-49A5-9F9D-BC8E1B59119C}"/>
          </ac:graphicFrameMkLst>
        </pc:graphicFrameChg>
      </pc:sldChg>
      <pc:sldChg chg="delSp modSp add">
        <pc:chgData name="Xiaodong XU" userId="6b73a3b829124797" providerId="LiveId" clId="{68837032-CC7D-4091-82FE-B3B350221723}" dt="2019-09-04T12:36:00.784" v="3520" actId="20577"/>
        <pc:sldMkLst>
          <pc:docMk/>
          <pc:sldMk cId="1661114611" sldId="527"/>
        </pc:sldMkLst>
        <pc:spChg chg="mod">
          <ac:chgData name="Xiaodong XU" userId="6b73a3b829124797" providerId="LiveId" clId="{68837032-CC7D-4091-82FE-B3B350221723}" dt="2019-09-04T10:54:35.107" v="1396" actId="20577"/>
          <ac:spMkLst>
            <pc:docMk/>
            <pc:sldMk cId="1661114611" sldId="527"/>
            <ac:spMk id="2" creationId="{4DD01A03-8080-4A40-9C41-39FA8B5F637D}"/>
          </ac:spMkLst>
        </pc:spChg>
        <pc:spChg chg="mod">
          <ac:chgData name="Xiaodong XU" userId="6b73a3b829124797" providerId="LiveId" clId="{68837032-CC7D-4091-82FE-B3B350221723}" dt="2019-09-04T12:36:00.784" v="3520" actId="20577"/>
          <ac:spMkLst>
            <pc:docMk/>
            <pc:sldMk cId="1661114611" sldId="527"/>
            <ac:spMk id="3" creationId="{993EC4EF-9A80-4906-A07D-0EE1760DC8CD}"/>
          </ac:spMkLst>
        </pc:spChg>
        <pc:graphicFrameChg chg="del">
          <ac:chgData name="Xiaodong XU" userId="6b73a3b829124797" providerId="LiveId" clId="{68837032-CC7D-4091-82FE-B3B350221723}" dt="2019-09-04T10:54:50.829" v="1399" actId="478"/>
          <ac:graphicFrameMkLst>
            <pc:docMk/>
            <pc:sldMk cId="1661114611" sldId="527"/>
            <ac:graphicFrameMk id="4" creationId="{87842E79-7893-42D3-A8BF-A19E63F89741}"/>
          </ac:graphicFrameMkLst>
        </pc:graphicFrameChg>
      </pc:sldChg>
      <pc:sldChg chg="add">
        <pc:chgData name="Xiaodong XU" userId="6b73a3b829124797" providerId="LiveId" clId="{68837032-CC7D-4091-82FE-B3B350221723}" dt="2019-09-04T12:54:58.306" v="4052"/>
        <pc:sldMkLst>
          <pc:docMk/>
          <pc:sldMk cId="18615305" sldId="528"/>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9C3777-6D96-45C7-B31F-5D99E57D54D8}" type="datetimeFigureOut">
              <a:rPr lang="zh-CN" altLang="en-US" smtClean="0"/>
              <a:pPr/>
              <a:t>2019-09-09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45B666-2C56-488C-9ECB-C5CA4F498930}" type="slidenum">
              <a:rPr lang="zh-CN" altLang="en-US" smtClean="0"/>
              <a:pPr/>
              <a:t>‹#›</a:t>
            </a:fld>
            <a:endParaRPr lang="zh-CN" altLang="en-US"/>
          </a:p>
        </p:txBody>
      </p:sp>
    </p:spTree>
    <p:extLst>
      <p:ext uri="{BB962C8B-B14F-4D97-AF65-F5344CB8AC3E}">
        <p14:creationId xmlns="" xmlns:p14="http://schemas.microsoft.com/office/powerpoint/2010/main" val="3554827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FE83FE1-1AF8-9B4A-85A8-1B45DA92D004}" type="slidenum">
              <a:rPr kumimoji="1" lang="zh-CN" altLang="en-US" smtClean="0"/>
              <a:pPr/>
              <a:t>1</a:t>
            </a:fld>
            <a:endParaRPr kumimoji="1" lang="zh-CN" altLang="en-US"/>
          </a:p>
        </p:txBody>
      </p:sp>
    </p:spTree>
    <p:extLst>
      <p:ext uri="{BB962C8B-B14F-4D97-AF65-F5344CB8AC3E}">
        <p14:creationId xmlns="" xmlns:p14="http://schemas.microsoft.com/office/powerpoint/2010/main" val="17637966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6858000"/>
          </a:xfrm>
          <a:prstGeom prst="rect">
            <a:avLst/>
          </a:prstGeom>
        </p:spPr>
      </p:pic>
      <p:sp>
        <p:nvSpPr>
          <p:cNvPr id="3" name="矩形 2"/>
          <p:cNvSpPr/>
          <p:nvPr userDrawn="1"/>
        </p:nvSpPr>
        <p:spPr>
          <a:xfrm>
            <a:off x="6228184" y="6165304"/>
            <a:ext cx="1728192" cy="360040"/>
          </a:xfrm>
          <a:prstGeom prst="rect">
            <a:avLst/>
          </a:prstGeom>
          <a:solidFill>
            <a:srgbClr val="89B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 xmlns:a14="http://schemas.microsoft.com/office/drawing/2010/main" val="0"/>
              </a:ext>
            </a:extLst>
          </a:blip>
          <a:srcRect/>
          <a:stretch>
            <a:fillRect/>
          </a:stretch>
        </p:blipFill>
        <p:spPr bwMode="auto">
          <a:xfrm>
            <a:off x="0" y="3950"/>
            <a:ext cx="9143999" cy="13388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 xmlns:a14="http://schemas.microsoft.com/office/drawing/2010/main" val="0"/>
              </a:ext>
            </a:extLst>
          </a:blip>
          <a:srcRect/>
          <a:stretch>
            <a:fillRect/>
          </a:stretch>
        </p:blipFill>
        <p:spPr bwMode="auto">
          <a:xfrm>
            <a:off x="8007254" y="90713"/>
            <a:ext cx="1101250" cy="385959"/>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 xmlns:a14="http://schemas.microsoft.com/office/drawing/2010/main" val="0"/>
              </a:ext>
            </a:extLst>
          </a:blip>
          <a:srcRect/>
          <a:stretch>
            <a:fillRect/>
          </a:stretch>
        </p:blipFill>
        <p:spPr bwMode="auto">
          <a:xfrm>
            <a:off x="0" y="3950"/>
            <a:ext cx="9143999" cy="13388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 xmlns:a14="http://schemas.microsoft.com/office/drawing/2010/main" val="0"/>
              </a:ext>
            </a:extLst>
          </a:blip>
          <a:srcRect/>
          <a:stretch>
            <a:fillRect/>
          </a:stretch>
        </p:blipFill>
        <p:spPr bwMode="auto">
          <a:xfrm>
            <a:off x="8007254" y="90713"/>
            <a:ext cx="1101250" cy="385959"/>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2" name="TextBox 7"/>
          <p:cNvSpPr txBox="1">
            <a:spLocks noChangeArrowheads="1"/>
          </p:cNvSpPr>
          <p:nvPr userDrawn="1"/>
        </p:nvSpPr>
        <p:spPr bwMode="auto">
          <a:xfrm>
            <a:off x="8748715" y="6537326"/>
            <a:ext cx="395287" cy="276999"/>
          </a:xfrm>
          <a:prstGeom prst="rect">
            <a:avLst/>
          </a:prstGeom>
          <a:noFill/>
          <a:ln w="9525">
            <a:noFill/>
            <a:miter lim="800000"/>
            <a:headEnd/>
            <a:tailEnd/>
          </a:ln>
        </p:spPr>
        <p:txBody>
          <a:bodyPr>
            <a:spAutoFit/>
          </a:bodyPr>
          <a:lstStyle/>
          <a:p>
            <a:pPr algn="r"/>
            <a:fld id="{69609818-2F02-40F2-86A2-EF6702945CFC}" type="slidenum">
              <a:rPr lang="zh-CN" altLang="en-US" sz="1200" b="1">
                <a:solidFill>
                  <a:srgbClr val="9BBB59"/>
                </a:solidFill>
                <a:latin typeface="微软雅黑" pitchFamily="34" charset="-122"/>
                <a:ea typeface="微软雅黑" pitchFamily="34" charset="-122"/>
              </a:rPr>
              <a:pPr algn="r"/>
              <a:t>‹#›</a:t>
            </a:fld>
            <a:endParaRPr lang="zh-CN" altLang="en-US" sz="1200" b="1">
              <a:solidFill>
                <a:srgbClr val="9BBB59"/>
              </a:solidFill>
              <a:latin typeface="微软雅黑" pitchFamily="34" charset="-122"/>
              <a:ea typeface="微软雅黑" pitchFamily="34" charset="-122"/>
            </a:endParaRPr>
          </a:p>
        </p:txBody>
      </p:sp>
      <p:pic>
        <p:nvPicPr>
          <p:cNvPr id="3" name="Picture 3"/>
          <p:cNvPicPr>
            <a:picLocks noChangeAspect="1" noChangeArrowheads="1"/>
          </p:cNvPicPr>
          <p:nvPr userDrawn="1"/>
        </p:nvPicPr>
        <p:blipFill>
          <a:blip r:embed="rId2" cstate="print"/>
          <a:srcRect/>
          <a:stretch>
            <a:fillRect/>
          </a:stretch>
        </p:blipFill>
        <p:spPr bwMode="auto">
          <a:xfrm>
            <a:off x="4765" y="6351"/>
            <a:ext cx="9134475" cy="685800"/>
          </a:xfrm>
          <a:prstGeom prst="rect">
            <a:avLst/>
          </a:prstGeom>
          <a:noFill/>
          <a:ln w="9525">
            <a:noFill/>
            <a:miter lim="800000"/>
            <a:headEnd/>
            <a:tailEnd/>
          </a:ln>
        </p:spPr>
      </p:pic>
      <p:sp>
        <p:nvSpPr>
          <p:cNvPr id="4" name="TextBox 3"/>
          <p:cNvSpPr txBox="1">
            <a:spLocks noChangeArrowheads="1"/>
          </p:cNvSpPr>
          <p:nvPr userDrawn="1"/>
        </p:nvSpPr>
        <p:spPr bwMode="auto">
          <a:xfrm>
            <a:off x="6372225" y="6475414"/>
            <a:ext cx="2520950" cy="338554"/>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1600" b="1" dirty="0">
                <a:solidFill>
                  <a:srgbClr val="0066FF"/>
                </a:solidFill>
                <a:latin typeface="微软雅黑" panose="020B0503020204020204" pitchFamily="34" charset="-122"/>
                <a:ea typeface="微软雅黑" panose="020B0503020204020204" pitchFamily="34" charset="-122"/>
              </a:rPr>
              <a:t>中国移动</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Tree>
    <p:extLst>
      <p:ext uri="{BB962C8B-B14F-4D97-AF65-F5344CB8AC3E}">
        <p14:creationId xmlns="" xmlns:p14="http://schemas.microsoft.com/office/powerpoint/2010/main" val="41199564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5747" y="0"/>
            <a:ext cx="9149747" cy="6858000"/>
          </a:xfrm>
          <a:prstGeom prst="rect">
            <a:avLst/>
          </a:prstGeom>
          <a:noFill/>
          <a:ln w="9525">
            <a:noFill/>
            <a:miter lim="800000"/>
            <a:headEnd/>
            <a:tailEnd/>
          </a:ln>
        </p:spPr>
      </p:pic>
      <p:sp>
        <p:nvSpPr>
          <p:cNvPr id="8" name="TextBox 7"/>
          <p:cNvSpPr txBox="1"/>
          <p:nvPr userDrawn="1"/>
        </p:nvSpPr>
        <p:spPr>
          <a:xfrm>
            <a:off x="8748464" y="6608386"/>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
        <p:nvSpPr>
          <p:cNvPr id="4" name="标题 3"/>
          <p:cNvSpPr>
            <a:spLocks noGrp="1"/>
          </p:cNvSpPr>
          <p:nvPr>
            <p:ph type="title"/>
          </p:nvPr>
        </p:nvSpPr>
        <p:spPr>
          <a:xfrm>
            <a:off x="179512" y="116632"/>
            <a:ext cx="8229600" cy="504056"/>
          </a:xfrm>
          <a:prstGeom prst="rect">
            <a:avLst/>
          </a:prstGeom>
        </p:spPr>
        <p:txBody>
          <a:bodyPr/>
          <a:lstStyle>
            <a:lvl1pPr algn="l">
              <a:defRPr sz="2800" b="1">
                <a:solidFill>
                  <a:schemeClr val="bg1"/>
                </a:solidFill>
                <a:latin typeface="微软雅黑" pitchFamily="34" charset="-122"/>
                <a:ea typeface="微软雅黑" pitchFamily="34" charset="-122"/>
              </a:defRPr>
            </a:lvl1pPr>
          </a:lstStyle>
          <a:p>
            <a:r>
              <a:rPr lang="zh-CN" altLang="en-US"/>
              <a:t>单击此处编辑母版标题样式</a:t>
            </a:r>
          </a:p>
        </p:txBody>
      </p:sp>
      <p:sp>
        <p:nvSpPr>
          <p:cNvPr id="10" name="内容占位符 9"/>
          <p:cNvSpPr>
            <a:spLocks noGrp="1"/>
          </p:cNvSpPr>
          <p:nvPr>
            <p:ph sz="quarter" idx="10"/>
          </p:nvPr>
        </p:nvSpPr>
        <p:spPr>
          <a:xfrm>
            <a:off x="250825" y="981076"/>
            <a:ext cx="8642350" cy="5400675"/>
          </a:xfrm>
          <a:prstGeom prst="rect">
            <a:avLst/>
          </a:prstGeo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 xmlns:p14="http://schemas.microsoft.com/office/powerpoint/2010/main" val="5843321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pic>
        <p:nvPicPr>
          <p:cNvPr id="2" name="图片 6" descr="ppt模板-02.jp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7"/>
          <p:cNvSpPr txBox="1"/>
          <p:nvPr userDrawn="1"/>
        </p:nvSpPr>
        <p:spPr>
          <a:xfrm>
            <a:off x="8748713" y="6608763"/>
            <a:ext cx="395287" cy="276225"/>
          </a:xfrm>
          <a:prstGeom prst="rect">
            <a:avLst/>
          </a:prstGeom>
          <a:noFill/>
        </p:spPr>
        <p:txBody>
          <a:bodyPr>
            <a:spAutoFit/>
          </a:bodyPr>
          <a:lstStyle/>
          <a:p>
            <a:pPr algn="r">
              <a:defRPr/>
            </a:pPr>
            <a:fld id="{E8AEC129-14F3-4092-B4F0-1E35D9E9DA88}" type="slidenum">
              <a:rPr lang="zh-CN" altLang="en-US" sz="1200" b="1">
                <a:solidFill>
                  <a:srgbClr val="9BBB59"/>
                </a:solidFill>
                <a:latin typeface="微软雅黑" pitchFamily="34" charset="-122"/>
                <a:ea typeface="微软雅黑" pitchFamily="34" charset="-122"/>
              </a:rPr>
              <a:pPr algn="r">
                <a:defRPr/>
              </a:pPr>
              <a:t>‹#›</a:t>
            </a:fld>
            <a:endParaRPr lang="zh-CN" altLang="en-US" sz="1200" b="1" dirty="0">
              <a:solidFill>
                <a:srgbClr val="9BBB59"/>
              </a:solidFill>
              <a:latin typeface="微软雅黑" pitchFamily="34" charset="-122"/>
              <a:ea typeface="微软雅黑"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5747" y="0"/>
            <a:ext cx="9149747" cy="6858000"/>
          </a:xfrm>
          <a:prstGeom prst="rect">
            <a:avLst/>
          </a:prstGeom>
          <a:noFill/>
          <a:ln w="9525">
            <a:noFill/>
            <a:miter lim="800000"/>
            <a:headEnd/>
            <a:tailEnd/>
          </a:ln>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
        <p:nvSpPr>
          <p:cNvPr id="4" name="标题 3"/>
          <p:cNvSpPr>
            <a:spLocks noGrp="1"/>
          </p:cNvSpPr>
          <p:nvPr>
            <p:ph type="title"/>
          </p:nvPr>
        </p:nvSpPr>
        <p:spPr>
          <a:xfrm>
            <a:off x="179512" y="116632"/>
            <a:ext cx="8229600" cy="504056"/>
          </a:xfrm>
          <a:prstGeom prst="rect">
            <a:avLst/>
          </a:prstGeom>
        </p:spPr>
        <p:txBody>
          <a:bodyPr/>
          <a:lstStyle>
            <a:lvl1pPr algn="l">
              <a:defRPr sz="2800" b="1">
                <a:solidFill>
                  <a:schemeClr val="bg1"/>
                </a:solidFill>
                <a:latin typeface="微软雅黑" pitchFamily="34" charset="-122"/>
                <a:ea typeface="微软雅黑" pitchFamily="34" charset="-122"/>
              </a:defRPr>
            </a:lvl1pPr>
          </a:lstStyle>
          <a:p>
            <a:r>
              <a:rPr lang="zh-CN" altLang="en-US"/>
              <a:t>单击此处编辑母版标题样式</a:t>
            </a:r>
          </a:p>
        </p:txBody>
      </p:sp>
      <p:sp>
        <p:nvSpPr>
          <p:cNvPr id="10" name="内容占位符 9"/>
          <p:cNvSpPr>
            <a:spLocks noGrp="1"/>
          </p:cNvSpPr>
          <p:nvPr>
            <p:ph sz="quarter" idx="10"/>
          </p:nvPr>
        </p:nvSpPr>
        <p:spPr>
          <a:xfrm>
            <a:off x="250825" y="981075"/>
            <a:ext cx="8642350" cy="5400675"/>
          </a:xfrm>
          <a:prstGeom prst="rect">
            <a:avLst/>
          </a:prstGeo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5747" y="0"/>
            <a:ext cx="9149747" cy="6858000"/>
          </a:xfrm>
          <a:prstGeom prst="rect">
            <a:avLst/>
          </a:prstGeom>
          <a:noFill/>
          <a:ln w="9525">
            <a:noFill/>
            <a:miter lim="800000"/>
            <a:headEnd/>
            <a:tailEnd/>
          </a:ln>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
        <p:nvSpPr>
          <p:cNvPr id="4" name="标题 3"/>
          <p:cNvSpPr>
            <a:spLocks noGrp="1"/>
          </p:cNvSpPr>
          <p:nvPr>
            <p:ph type="title"/>
          </p:nvPr>
        </p:nvSpPr>
        <p:spPr>
          <a:xfrm>
            <a:off x="179512" y="116632"/>
            <a:ext cx="8229600" cy="504056"/>
          </a:xfrm>
          <a:prstGeom prst="rect">
            <a:avLst/>
          </a:prstGeom>
        </p:spPr>
        <p:txBody>
          <a:bodyPr/>
          <a:lstStyle>
            <a:lvl1pPr algn="l">
              <a:defRPr sz="2800" b="1">
                <a:solidFill>
                  <a:schemeClr val="bg1"/>
                </a:solidFill>
                <a:latin typeface="微软雅黑" pitchFamily="34" charset="-122"/>
                <a:ea typeface="微软雅黑" pitchFamily="34" charset="-122"/>
              </a:defRPr>
            </a:lvl1pPr>
          </a:lstStyle>
          <a:p>
            <a:r>
              <a:rPr lang="zh-CN" altLang="en-US"/>
              <a:t>单击此处编辑母版标题样式</a:t>
            </a:r>
          </a:p>
        </p:txBody>
      </p:sp>
      <p:sp>
        <p:nvSpPr>
          <p:cNvPr id="10" name="内容占位符 9"/>
          <p:cNvSpPr>
            <a:spLocks noGrp="1"/>
          </p:cNvSpPr>
          <p:nvPr>
            <p:ph sz="quarter" idx="10"/>
          </p:nvPr>
        </p:nvSpPr>
        <p:spPr>
          <a:xfrm>
            <a:off x="250825" y="981075"/>
            <a:ext cx="8642350" cy="5400675"/>
          </a:xfrm>
          <a:prstGeom prst="rect">
            <a:avLst/>
          </a:prstGeo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Tree>
    <p:extLst>
      <p:ext uri="{BB962C8B-B14F-4D97-AF65-F5344CB8AC3E}">
        <p14:creationId xmlns="" xmlns:p14="http://schemas.microsoft.com/office/powerpoint/2010/main" val="39468668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Tree>
    <p:extLst>
      <p:ext uri="{BB962C8B-B14F-4D97-AF65-F5344CB8AC3E}">
        <p14:creationId xmlns="" xmlns:p14="http://schemas.microsoft.com/office/powerpoint/2010/main" val="3946866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5747" y="0"/>
            <a:ext cx="9149747" cy="6858000"/>
          </a:xfrm>
          <a:prstGeom prst="rect">
            <a:avLst/>
          </a:prstGeom>
          <a:noFill/>
          <a:ln w="9525">
            <a:noFill/>
            <a:miter lim="800000"/>
            <a:headEnd/>
            <a:tailEnd/>
          </a:ln>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
        <p:nvSpPr>
          <p:cNvPr id="4" name="标题 3"/>
          <p:cNvSpPr>
            <a:spLocks noGrp="1"/>
          </p:cNvSpPr>
          <p:nvPr>
            <p:ph type="title"/>
          </p:nvPr>
        </p:nvSpPr>
        <p:spPr>
          <a:xfrm>
            <a:off x="179512" y="116632"/>
            <a:ext cx="8229600" cy="504056"/>
          </a:xfrm>
          <a:prstGeom prst="rect">
            <a:avLst/>
          </a:prstGeom>
        </p:spPr>
        <p:txBody>
          <a:bodyPr/>
          <a:lstStyle>
            <a:lvl1pPr algn="l">
              <a:defRPr sz="2800" b="1">
                <a:solidFill>
                  <a:schemeClr val="bg1"/>
                </a:solidFill>
                <a:latin typeface="微软雅黑" pitchFamily="34" charset="-122"/>
                <a:ea typeface="微软雅黑" pitchFamily="34" charset="-122"/>
              </a:defRPr>
            </a:lvl1pPr>
          </a:lstStyle>
          <a:p>
            <a:r>
              <a:rPr lang="zh-CN" altLang="en-US"/>
              <a:t>单击此处编辑母版标题样式</a:t>
            </a:r>
          </a:p>
        </p:txBody>
      </p:sp>
      <p:sp>
        <p:nvSpPr>
          <p:cNvPr id="10" name="内容占位符 9"/>
          <p:cNvSpPr>
            <a:spLocks noGrp="1"/>
          </p:cNvSpPr>
          <p:nvPr>
            <p:ph sz="quarter" idx="10"/>
          </p:nvPr>
        </p:nvSpPr>
        <p:spPr>
          <a:xfrm>
            <a:off x="250825" y="981075"/>
            <a:ext cx="8642350" cy="5400675"/>
          </a:xfrm>
          <a:prstGeom prst="rect">
            <a:avLst/>
          </a:prstGeo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pic>
        <p:nvPicPr>
          <p:cNvPr id="7" name="图片 6" descr="ppt模板-01.jpg"/>
          <p:cNvPicPr>
            <a:picLocks noChangeAspect="1"/>
          </p:cNvPicPr>
          <p:nvPr/>
        </p:nvPicPr>
        <p:blipFill>
          <a:blip r:embed="rId2" cstate="print"/>
          <a:stretch>
            <a:fillRect/>
          </a:stretch>
        </p:blipFill>
        <p:spPr>
          <a:xfrm>
            <a:off x="0" y="0"/>
            <a:ext cx="9144000" cy="6858000"/>
          </a:xfrm>
          <a:prstGeom prst="rect">
            <a:avLst/>
          </a:prstGeom>
        </p:spPr>
      </p:pic>
      <p:pic>
        <p:nvPicPr>
          <p:cNvPr id="3" name="图片 2" descr="ppt模板-01.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a:t>
            </a:fld>
            <a:endParaRPr lang="zh-CN" altLang="en-US" sz="1200" b="1" dirty="0">
              <a:solidFill>
                <a:schemeClr val="accent3"/>
              </a:solidFill>
              <a:latin typeface="微软雅黑" pitchFamily="34" charset="-122"/>
              <a:ea typeface="微软雅黑" pitchFamily="34" charset="-122"/>
            </a:endParaRPr>
          </a:p>
        </p:txBody>
      </p:sp>
    </p:spTree>
    <p:extLst>
      <p:ext uri="{BB962C8B-B14F-4D97-AF65-F5344CB8AC3E}">
        <p14:creationId xmlns="" xmlns:p14="http://schemas.microsoft.com/office/powerpoint/2010/main" val="2962006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descr="ppt模板-03.jpg"/>
          <p:cNvPicPr>
            <a:picLocks noChangeAspect="1"/>
          </p:cNvPicPr>
          <p:nvPr userDrawn="1"/>
        </p:nvPicPr>
        <p:blipFill>
          <a:blip r:embed="rId2" cstate="screen"/>
          <a:stretch>
            <a:fillRect/>
          </a:stretch>
        </p:blipFill>
        <p:spPr>
          <a:xfrm>
            <a:off x="0" y="0"/>
            <a:ext cx="9144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 xmlns:a14="http://schemas.microsoft.com/office/drawing/2010/main" val="0"/>
              </a:ext>
            </a:extLst>
          </a:blip>
          <a:srcRect/>
          <a:stretch>
            <a:fillRect/>
          </a:stretch>
        </p:blipFill>
        <p:spPr bwMode="auto">
          <a:xfrm>
            <a:off x="0" y="3950"/>
            <a:ext cx="9143999" cy="13388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7272808" cy="494928"/>
          </a:xfrm>
          <a:prstGeom prst="rect">
            <a:avLst/>
          </a:prstGeom>
        </p:spPr>
        <p:txBody>
          <a:bodyPr vert="horz" lIns="91440" tIns="45720" rIns="91440" bIns="45720" rtlCol="0" anchor="ctr">
            <a:noAutofit/>
          </a:bodyPr>
          <a:lstStyle>
            <a:lvl1pPr>
              <a:defRPr lang="zh-CN" altLang="en-US" sz="2400" b="1">
                <a:solidFill>
                  <a:schemeClr val="bg1"/>
                </a:solidFill>
                <a:latin typeface="微软雅黑" pitchFamily="34" charset="-122"/>
                <a:ea typeface="微软雅黑" pitchFamily="34" charset="-122"/>
              </a:defRPr>
            </a:lvl1pPr>
          </a:lstStyle>
          <a:p>
            <a:pPr lvl="0" algn="l"/>
            <a:r>
              <a:rPr lang="zh-CN" altLang="en-US" dirty="0"/>
              <a:t>单击此处编辑母版标题样式</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 xmlns:a14="http://schemas.microsoft.com/office/drawing/2010/main" val="0"/>
              </a:ext>
            </a:extLst>
          </a:blip>
          <a:srcRect/>
          <a:stretch>
            <a:fillRect/>
          </a:stretch>
        </p:blipFill>
        <p:spPr bwMode="auto">
          <a:xfrm>
            <a:off x="8007254" y="90713"/>
            <a:ext cx="1101250" cy="385959"/>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 xmlns:a14="http://schemas.microsoft.com/office/drawing/2010/main" val="0"/>
              </a:ext>
            </a:extLst>
          </a:blip>
          <a:srcRect/>
          <a:stretch>
            <a:fillRect/>
          </a:stretch>
        </p:blipFill>
        <p:spPr bwMode="auto">
          <a:xfrm>
            <a:off x="0" y="3950"/>
            <a:ext cx="9143999" cy="13388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 xmlns:a14="http://schemas.microsoft.com/office/drawing/2010/main" val="0"/>
              </a:ext>
            </a:extLst>
          </a:blip>
          <a:srcRect/>
          <a:stretch>
            <a:fillRect/>
          </a:stretch>
        </p:blipFill>
        <p:spPr bwMode="auto">
          <a:xfrm>
            <a:off x="8007254" y="90713"/>
            <a:ext cx="1101250" cy="385959"/>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 xmlns:a14="http://schemas.microsoft.com/office/drawing/2010/main" val="0"/>
              </a:ext>
            </a:extLst>
          </a:blip>
          <a:srcRect/>
          <a:stretch>
            <a:fillRect/>
          </a:stretch>
        </p:blipFill>
        <p:spPr bwMode="auto">
          <a:xfrm>
            <a:off x="0" y="3950"/>
            <a:ext cx="9143999" cy="13388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 xmlns:a14="http://schemas.microsoft.com/office/drawing/2010/main" val="0"/>
              </a:ext>
            </a:extLst>
          </a:blip>
          <a:srcRect/>
          <a:stretch>
            <a:fillRect/>
          </a:stretch>
        </p:blipFill>
        <p:spPr bwMode="auto">
          <a:xfrm>
            <a:off x="8007254" y="90713"/>
            <a:ext cx="1101250" cy="385959"/>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 xmlns:a14="http://schemas.microsoft.com/office/drawing/2010/main" val="0"/>
              </a:ext>
            </a:extLst>
          </a:blip>
          <a:srcRect/>
          <a:stretch>
            <a:fillRect/>
          </a:stretch>
        </p:blipFill>
        <p:spPr bwMode="auto">
          <a:xfrm>
            <a:off x="0" y="3950"/>
            <a:ext cx="9143999" cy="13388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7272808" cy="494928"/>
          </a:xfrm>
          <a:prstGeom prst="rect">
            <a:avLst/>
          </a:prstGeom>
        </p:spPr>
        <p:txBody>
          <a:bodyPr vert="horz" lIns="91440" tIns="45720" rIns="91440" bIns="45720" rtlCol="0" anchor="ctr">
            <a:noAutofit/>
          </a:bodyPr>
          <a:lstStyle>
            <a:lvl1pPr>
              <a:defRPr lang="zh-CN" altLang="en-US" sz="2400" b="1">
                <a:solidFill>
                  <a:schemeClr val="bg1"/>
                </a:solidFill>
                <a:latin typeface="华文中宋" pitchFamily="2" charset="-122"/>
                <a:ea typeface="华文中宋" pitchFamily="2" charset="-122"/>
              </a:defRPr>
            </a:lvl1pPr>
          </a:lstStyle>
          <a:p>
            <a:pPr lvl="0" algn="l"/>
            <a:r>
              <a:rPr lang="zh-CN" altLang="en-US" dirty="0"/>
              <a:t>单击此处编辑母版标题样式</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 xmlns:a14="http://schemas.microsoft.com/office/drawing/2010/main" val="0"/>
              </a:ext>
            </a:extLst>
          </a:blip>
          <a:srcRect/>
          <a:stretch>
            <a:fillRect/>
          </a:stretch>
        </p:blipFill>
        <p:spPr bwMode="auto">
          <a:xfrm>
            <a:off x="8007254" y="90713"/>
            <a:ext cx="1101250" cy="38595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40840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 xmlns:a14="http://schemas.microsoft.com/office/drawing/2010/main" val="0"/>
              </a:ext>
            </a:extLst>
          </a:blip>
          <a:srcRect/>
          <a:stretch>
            <a:fillRect/>
          </a:stretch>
        </p:blipFill>
        <p:spPr bwMode="auto">
          <a:xfrm>
            <a:off x="0" y="3950"/>
            <a:ext cx="9143999" cy="13388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 xmlns:a14="http://schemas.microsoft.com/office/drawing/2010/main" val="0"/>
              </a:ext>
            </a:extLst>
          </a:blip>
          <a:srcRect/>
          <a:stretch>
            <a:fillRect/>
          </a:stretch>
        </p:blipFill>
        <p:spPr bwMode="auto">
          <a:xfrm>
            <a:off x="8007254" y="90713"/>
            <a:ext cx="1101250" cy="385959"/>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 xmlns:a14="http://schemas.microsoft.com/office/drawing/2010/main" val="0"/>
              </a:ext>
            </a:extLst>
          </a:blip>
          <a:srcRect/>
          <a:stretch>
            <a:fillRect/>
          </a:stretch>
        </p:blipFill>
        <p:spPr bwMode="auto">
          <a:xfrm>
            <a:off x="0" y="3950"/>
            <a:ext cx="9143999" cy="13388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 xmlns:a14="http://schemas.microsoft.com/office/drawing/2010/main" val="0"/>
              </a:ext>
            </a:extLst>
          </a:blip>
          <a:srcRect/>
          <a:stretch>
            <a:fillRect/>
          </a:stretch>
        </p:blipFill>
        <p:spPr bwMode="auto">
          <a:xfrm>
            <a:off x="8007254" y="90713"/>
            <a:ext cx="1101250" cy="385959"/>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 id="2147483757" r:id="rId18"/>
    <p:sldLayoutId id="2147483758" r:id="rId19"/>
    <p:sldLayoutId id="2147483759" r:id="rId20"/>
    <p:sldLayoutId id="2147483761" r:id="rId2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1.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9"/>
          <p:cNvSpPr txBox="1">
            <a:spLocks noChangeArrowheads="1"/>
          </p:cNvSpPr>
          <p:nvPr/>
        </p:nvSpPr>
        <p:spPr bwMode="auto">
          <a:xfrm>
            <a:off x="642910" y="3071810"/>
            <a:ext cx="7992888" cy="1224136"/>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lnSpc>
                <a:spcPct val="170000"/>
              </a:lnSpc>
              <a:spcBef>
                <a:spcPct val="0"/>
              </a:spcBef>
              <a:defRPr/>
            </a:pPr>
            <a:r>
              <a:rPr lang="en-US" sz="2400" b="1" dirty="0">
                <a:solidFill>
                  <a:srgbClr val="0070C0"/>
                </a:solidFill>
                <a:latin typeface="微软雅黑" panose="020B0503020204020204" pitchFamily="34" charset="-122"/>
                <a:ea typeface="微软雅黑" panose="020B0503020204020204" pitchFamily="34" charset="-122"/>
                <a:cs typeface="+mj-cs"/>
              </a:rPr>
              <a:t>Relax synchronization requirement on R16 NR CA</a:t>
            </a:r>
            <a:endParaRPr lang="zh-CN" altLang="en-US" sz="2400" b="1" dirty="0">
              <a:solidFill>
                <a:srgbClr val="0070C0"/>
              </a:solidFill>
              <a:latin typeface="微软雅黑" panose="020B0503020204020204" pitchFamily="34" charset="-122"/>
              <a:ea typeface="微软雅黑" panose="020B0503020204020204" pitchFamily="34" charset="-122"/>
              <a:cs typeface="+mj-cs"/>
            </a:endParaRPr>
          </a:p>
        </p:txBody>
      </p:sp>
      <p:sp>
        <p:nvSpPr>
          <p:cNvPr id="7" name="Rectangle 30"/>
          <p:cNvSpPr txBox="1">
            <a:spLocks noChangeArrowheads="1"/>
          </p:cNvSpPr>
          <p:nvPr/>
        </p:nvSpPr>
        <p:spPr bwMode="auto">
          <a:xfrm>
            <a:off x="785786" y="4429132"/>
            <a:ext cx="7442200" cy="919162"/>
          </a:xfrm>
          <a:prstGeom prst="rect">
            <a:avLst/>
          </a:prstGeom>
          <a:noFill/>
          <a:ln w="9525">
            <a:noFill/>
            <a:miter lim="800000"/>
            <a:headEnd/>
            <a:tailEnd/>
          </a:ln>
        </p:spPr>
        <p:txBody>
          <a:bodyPr/>
          <a:lstStyle/>
          <a:p>
            <a:pPr marL="342900" indent="-342900" algn="ctr">
              <a:spcBef>
                <a:spcPct val="20000"/>
              </a:spcBef>
            </a:pPr>
            <a:r>
              <a:rPr lang="en-US" altLang="zh-CN" sz="2000" b="1" dirty="0">
                <a:solidFill>
                  <a:srgbClr val="0070C0"/>
                </a:solidFill>
                <a:latin typeface="微软雅黑" panose="020B0503020204020204" pitchFamily="34" charset="-122"/>
                <a:ea typeface="微软雅黑" panose="020B0503020204020204" pitchFamily="34" charset="-122"/>
                <a:cs typeface="+mj-cs"/>
              </a:rPr>
              <a:t>CMCC</a:t>
            </a:r>
            <a:endParaRPr lang="zh-CN" altLang="en-US" sz="2000" b="1" dirty="0">
              <a:solidFill>
                <a:srgbClr val="0070C0"/>
              </a:solidFill>
              <a:latin typeface="微软雅黑" panose="020B0503020204020204" pitchFamily="34" charset="-122"/>
              <a:ea typeface="微软雅黑" panose="020B0503020204020204" pitchFamily="34" charset="-122"/>
              <a:cs typeface="+mj-cs"/>
            </a:endParaRPr>
          </a:p>
        </p:txBody>
      </p:sp>
      <p:sp>
        <p:nvSpPr>
          <p:cNvPr id="8" name="矩形 7">
            <a:extLst>
              <a:ext uri="{FF2B5EF4-FFF2-40B4-BE49-F238E27FC236}">
                <a16:creationId xmlns="" xmlns:a16="http://schemas.microsoft.com/office/drawing/2014/main" id="{400506CE-E728-41FA-856F-6CE0FE65508A}"/>
              </a:ext>
            </a:extLst>
          </p:cNvPr>
          <p:cNvSpPr/>
          <p:nvPr/>
        </p:nvSpPr>
        <p:spPr>
          <a:xfrm>
            <a:off x="428596" y="1142984"/>
            <a:ext cx="8429684" cy="1323439"/>
          </a:xfrm>
          <a:prstGeom prst="rect">
            <a:avLst/>
          </a:prstGeom>
        </p:spPr>
        <p:txBody>
          <a:bodyPr wrap="square">
            <a:spAutoFit/>
          </a:bodyPr>
          <a:lstStyle/>
          <a:p>
            <a:pPr lvl="0"/>
            <a:r>
              <a:rPr kumimoji="0" lang="en-US" altLang="zh-CN" sz="2000" b="0" i="0" u="none" strike="noStrike" kern="0" cap="none" spc="0" normalizeH="0" baseline="0" noProof="0" dirty="0">
                <a:ln>
                  <a:noFill/>
                </a:ln>
                <a:solidFill>
                  <a:sysClr val="windowText" lastClr="000000"/>
                </a:solidFill>
                <a:effectLst/>
                <a:uLnTx/>
                <a:uFillTx/>
              </a:rPr>
              <a:t>3GPP TSG RAN Meeting #85	 </a:t>
            </a:r>
            <a:r>
              <a:rPr kumimoji="0" lang="en-US" altLang="zh-CN" sz="2000" b="0" i="0" u="none" strike="noStrike" kern="0" cap="none" spc="0" normalizeH="0" baseline="0" noProof="0" dirty="0" smtClean="0">
                <a:ln>
                  <a:noFill/>
                </a:ln>
                <a:solidFill>
                  <a:sysClr val="windowText" lastClr="000000"/>
                </a:solidFill>
                <a:effectLst/>
                <a:uLnTx/>
                <a:uFillTx/>
              </a:rPr>
              <a:t>			        </a:t>
            </a:r>
            <a:r>
              <a:rPr kumimoji="0" lang="en-US" altLang="zh-CN" sz="2000" b="0" i="0" u="none" strike="noStrike" kern="0" cap="none" spc="0" normalizeH="0" noProof="0" dirty="0" smtClean="0">
                <a:ln>
                  <a:noFill/>
                </a:ln>
                <a:solidFill>
                  <a:sysClr val="windowText" lastClr="000000"/>
                </a:solidFill>
                <a:effectLst/>
                <a:uLnTx/>
                <a:uFillTx/>
              </a:rPr>
              <a:t>    </a:t>
            </a:r>
            <a:r>
              <a:rPr lang="en-US" altLang="zh-CN" sz="2000" kern="0" dirty="0" smtClean="0">
                <a:solidFill>
                  <a:sysClr val="windowText" lastClr="000000"/>
                </a:solidFill>
              </a:rPr>
              <a:t>RP-191790</a:t>
            </a:r>
            <a:endParaRPr kumimoji="0" lang="en-US" altLang="zh-CN" sz="2000" b="0" i="0" u="none" strike="noStrike" kern="0" cap="none" spc="0" normalizeH="0" baseline="0" noProof="0" dirty="0">
              <a:ln>
                <a:noFill/>
              </a:ln>
              <a:solidFill>
                <a:sysClr val="windowText" lastClr="000000"/>
              </a:solidFill>
              <a:effectLst/>
              <a:uLnTx/>
              <a:uFillTx/>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ysClr val="windowText" lastClr="000000"/>
                </a:solidFill>
                <a:effectLst/>
                <a:uLnTx/>
                <a:uFillTx/>
              </a:rPr>
              <a:t>Newport Beach, USA, September 16-20, 2019</a:t>
            </a: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ysClr val="windowText" lastClr="000000"/>
                </a:solidFill>
                <a:effectLst/>
                <a:uLnTx/>
                <a:uFillTx/>
              </a:rPr>
              <a:t>Document for: discussion</a:t>
            </a: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ysClr val="windowText" lastClr="000000"/>
                </a:solidFill>
                <a:effectLst/>
                <a:uLnTx/>
                <a:uFillTx/>
              </a:rPr>
              <a:t>Agenda Item: </a:t>
            </a:r>
            <a:r>
              <a:rPr lang="en-US" altLang="zh-CN" sz="2000" kern="0" dirty="0" smtClean="0">
                <a:solidFill>
                  <a:sysClr val="windowText" lastClr="000000"/>
                </a:solidFill>
              </a:rPr>
              <a:t>9.4.10</a:t>
            </a:r>
            <a:endParaRPr kumimoji="0" lang="en-US" altLang="zh-CN" sz="2000" b="0" i="0" u="none" strike="noStrike" kern="0" cap="none" spc="0" normalizeH="0" baseline="0" noProof="0" dirty="0">
              <a:ln>
                <a:noFill/>
              </a:ln>
              <a:solidFill>
                <a:sysClr val="windowText" lastClr="000000"/>
              </a:solidFill>
              <a:effectLst/>
              <a:uLnTx/>
              <a:uFillTx/>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DD01A03-8080-4A40-9C41-39FA8B5F637D}"/>
              </a:ext>
            </a:extLst>
          </p:cNvPr>
          <p:cNvSpPr/>
          <p:nvPr/>
        </p:nvSpPr>
        <p:spPr>
          <a:xfrm>
            <a:off x="323528" y="97468"/>
            <a:ext cx="6990119"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Three levels on synchronization in NR</a:t>
            </a:r>
          </a:p>
        </p:txBody>
      </p:sp>
      <p:sp>
        <p:nvSpPr>
          <p:cNvPr id="3" name="内容占位符 1">
            <a:extLst>
              <a:ext uri="{FF2B5EF4-FFF2-40B4-BE49-F238E27FC236}">
                <a16:creationId xmlns:a16="http://schemas.microsoft.com/office/drawing/2014/main" xmlns="" id="{993EC4EF-9A80-4906-A07D-0EE1760DC8CD}"/>
              </a:ext>
            </a:extLst>
          </p:cNvPr>
          <p:cNvSpPr txBox="1">
            <a:spLocks/>
          </p:cNvSpPr>
          <p:nvPr/>
        </p:nvSpPr>
        <p:spPr>
          <a:xfrm>
            <a:off x="251520" y="764704"/>
            <a:ext cx="8640960" cy="5688632"/>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lvl="1" indent="-285750">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In Section </a:t>
            </a:r>
            <a:r>
              <a:rPr lang="en-GB" sz="1600" b="1" dirty="0">
                <a:latin typeface="微软雅黑" panose="020B0503020204020204" pitchFamily="34" charset="-122"/>
                <a:ea typeface="微软雅黑" panose="020B0503020204020204" pitchFamily="34" charset="-122"/>
              </a:rPr>
              <a:t>5.4.1 Carrier aggregation of </a:t>
            </a:r>
            <a:r>
              <a:rPr lang="en-US" altLang="zh-CN" sz="1600" b="1" dirty="0">
                <a:latin typeface="微软雅黑" panose="020B0503020204020204" pitchFamily="34" charset="-122"/>
                <a:ea typeface="微软雅黑" panose="020B0503020204020204" pitchFamily="34" charset="-122"/>
              </a:rPr>
              <a:t>TS38.300 v15.2.0 and onwards,</a:t>
            </a:r>
            <a:r>
              <a:rPr lang="en-GB" sz="1600" b="1" dirty="0">
                <a:latin typeface="微软雅黑" panose="020B0503020204020204" pitchFamily="34" charset="-122"/>
                <a:ea typeface="微软雅黑" panose="020B0503020204020204" pitchFamily="34" charset="-122"/>
              </a:rPr>
              <a:t> synchronization requirements on NR CA is described as below:</a:t>
            </a:r>
          </a:p>
          <a:p>
            <a:pPr marL="685506" lvl="2" indent="-285750">
              <a:lnSpc>
                <a:spcPct val="150000"/>
              </a:lnSpc>
              <a:spcBef>
                <a:spcPts val="0"/>
              </a:spcBef>
              <a:buFont typeface="Wingdings" panose="05000000000000000000" pitchFamily="2" charset="2"/>
              <a:buChar char="n"/>
            </a:pPr>
            <a:r>
              <a:rPr lang="en-GB" sz="1200" b="1" dirty="0">
                <a:latin typeface="微软雅黑" panose="020B0503020204020204" pitchFamily="34" charset="-122"/>
                <a:ea typeface="微软雅黑" panose="020B0503020204020204" pitchFamily="34" charset="-122"/>
              </a:rPr>
              <a:t>In Carrier Aggregation (CA), two or more Component Carriers (CCs) are aggregated. A UE may simultaneously receive or transmit on one or multiple CCs depending on its capabilities. CA is supported for both contiguous and non-contiguous CCs. When CA is deployed </a:t>
            </a:r>
            <a:r>
              <a:rPr lang="en-GB" sz="1200" b="1" dirty="0">
                <a:solidFill>
                  <a:srgbClr val="FF0000"/>
                </a:solidFill>
                <a:latin typeface="微软雅黑" panose="020B0503020204020204" pitchFamily="34" charset="-122"/>
                <a:ea typeface="微软雅黑" panose="020B0503020204020204" pitchFamily="34" charset="-122"/>
              </a:rPr>
              <a:t>frame timing </a:t>
            </a:r>
            <a:r>
              <a:rPr lang="en-GB" sz="1200" b="1" dirty="0">
                <a:latin typeface="微软雅黑" panose="020B0503020204020204" pitchFamily="34" charset="-122"/>
                <a:ea typeface="微软雅黑" panose="020B0503020204020204" pitchFamily="34" charset="-122"/>
              </a:rPr>
              <a:t>and </a:t>
            </a:r>
            <a:r>
              <a:rPr lang="en-GB" sz="1200" b="1" dirty="0">
                <a:solidFill>
                  <a:srgbClr val="FF0000"/>
                </a:solidFill>
                <a:latin typeface="微软雅黑" panose="020B0503020204020204" pitchFamily="34" charset="-122"/>
                <a:ea typeface="微软雅黑" panose="020B0503020204020204" pitchFamily="34" charset="-122"/>
              </a:rPr>
              <a:t>SFN</a:t>
            </a:r>
            <a:r>
              <a:rPr lang="en-GB" sz="1200" b="1" dirty="0">
                <a:latin typeface="微软雅黑" panose="020B0503020204020204" pitchFamily="34" charset="-122"/>
                <a:ea typeface="微软雅黑" panose="020B0503020204020204" pitchFamily="34" charset="-122"/>
              </a:rPr>
              <a:t> are aligned across cells that can be aggregated.</a:t>
            </a:r>
            <a:endParaRPr lang="en-US" sz="1200" b="1" dirty="0">
              <a:latin typeface="微软雅黑" panose="020B0503020204020204" pitchFamily="34" charset="-122"/>
              <a:ea typeface="微软雅黑" panose="020B0503020204020204" pitchFamily="34" charset="-122"/>
            </a:endParaRPr>
          </a:p>
          <a:p>
            <a:pPr marL="285750" lvl="1" indent="-285750">
              <a:lnSpc>
                <a:spcPct val="150000"/>
              </a:lnSpc>
              <a:spcBef>
                <a:spcPts val="0"/>
              </a:spcBef>
              <a:buFont typeface="Wingdings" panose="05000000000000000000" pitchFamily="2" charset="2"/>
              <a:buChar char="n"/>
            </a:pPr>
            <a:r>
              <a:rPr lang="en-US" sz="1800" b="1" dirty="0">
                <a:latin typeface="微软雅黑" panose="020B0503020204020204" pitchFamily="34" charset="-122"/>
                <a:ea typeface="微软雅黑" panose="020B0503020204020204" pitchFamily="34" charset="-122"/>
              </a:rPr>
              <a:t>In section 7.5.4 of TS38.133 </a:t>
            </a:r>
            <a:r>
              <a:rPr lang="en-US" sz="1800" b="1" dirty="0" smtClean="0">
                <a:latin typeface="微软雅黑" panose="020B0503020204020204" pitchFamily="34" charset="-122"/>
                <a:ea typeface="微软雅黑" panose="020B0503020204020204" pitchFamily="34" charset="-122"/>
              </a:rPr>
              <a:t>v15.6.0</a:t>
            </a:r>
            <a:r>
              <a:rPr lang="en-US" sz="1800" b="1" dirty="0">
                <a:latin typeface="微软雅黑" panose="020B0503020204020204" pitchFamily="34" charset="-122"/>
                <a:ea typeface="微软雅黑" panose="020B0503020204020204" pitchFamily="34" charset="-122"/>
              </a:rPr>
              <a:t>, </a:t>
            </a:r>
            <a:r>
              <a:rPr lang="en-US" sz="1600" b="1" dirty="0">
                <a:latin typeface="微软雅黑" panose="020B0503020204020204" pitchFamily="34" charset="-122"/>
                <a:ea typeface="微软雅黑" panose="020B0503020204020204" pitchFamily="34" charset="-122"/>
              </a:rPr>
              <a:t>Synchronization on NR CA is described as below</a:t>
            </a:r>
          </a:p>
          <a:p>
            <a:pPr marL="685506" lvl="2" indent="-285750">
              <a:lnSpc>
                <a:spcPct val="150000"/>
              </a:lnSpc>
              <a:spcBef>
                <a:spcPts val="0"/>
              </a:spcBef>
              <a:buFont typeface="Wingdings" panose="05000000000000000000" pitchFamily="2" charset="2"/>
              <a:buChar char="n"/>
            </a:pPr>
            <a:r>
              <a:rPr lang="en-GB" altLang="ko-KR" sz="1200" b="1" dirty="0">
                <a:latin typeface="微软雅黑" panose="020B0503020204020204" pitchFamily="34" charset="-122"/>
                <a:ea typeface="微软雅黑" panose="020B0503020204020204" pitchFamily="34" charset="-122"/>
              </a:rPr>
              <a:t>For inter-band carrier aggregation, the UE shall be capable of handling at least a relative </a:t>
            </a:r>
            <a:r>
              <a:rPr lang="en-GB" altLang="zh-CN" sz="1200" b="1" dirty="0">
                <a:latin typeface="微软雅黑" panose="020B0503020204020204" pitchFamily="34" charset="-122"/>
                <a:ea typeface="微软雅黑" panose="020B0503020204020204" pitchFamily="34" charset="-122"/>
              </a:rPr>
              <a:t>transmission timing difference between </a:t>
            </a:r>
            <a:r>
              <a:rPr lang="en-GB" altLang="zh-CN" sz="1200" b="1" dirty="0">
                <a:solidFill>
                  <a:srgbClr val="FF0000"/>
                </a:solidFill>
                <a:latin typeface="微软雅黑" panose="020B0503020204020204" pitchFamily="34" charset="-122"/>
                <a:ea typeface="微软雅黑" panose="020B0503020204020204" pitchFamily="34" charset="-122"/>
              </a:rPr>
              <a:t>slot timing </a:t>
            </a:r>
            <a:r>
              <a:rPr lang="en-GB" altLang="zh-CN" sz="1200" b="1" dirty="0">
                <a:latin typeface="微软雅黑" panose="020B0503020204020204" pitchFamily="34" charset="-122"/>
                <a:ea typeface="微软雅黑" panose="020B0503020204020204" pitchFamily="34" charset="-122"/>
              </a:rPr>
              <a:t>of different carriers to be aggregated as shown in Table 7.5.4-1 below:</a:t>
            </a:r>
            <a:endParaRPr lang="en-US" altLang="zh-CN" sz="1200" b="1" dirty="0">
              <a:latin typeface="微软雅黑" panose="020B0503020204020204" pitchFamily="34" charset="-122"/>
              <a:ea typeface="微软雅黑" panose="020B0503020204020204" pitchFamily="34" charset="-122"/>
            </a:endParaRPr>
          </a:p>
          <a:p>
            <a:pPr marL="0" lvl="0" indent="0">
              <a:spcBef>
                <a:spcPct val="0"/>
              </a:spcBef>
              <a:buNone/>
            </a:pPr>
            <a:r>
              <a:rPr lang="en-GB" altLang="zh-CN" sz="1000" b="1" dirty="0">
                <a:latin typeface="Arial" panose="020B0604020202020204" pitchFamily="34" charset="0"/>
                <a:cs typeface="Arial" panose="020B0604020202020204" pitchFamily="34" charset="0"/>
              </a:rPr>
              <a:t>	Table 7.</a:t>
            </a:r>
            <a:r>
              <a:rPr lang="en-GB" altLang="zh-CN" sz="1000" b="1" dirty="0">
                <a:latin typeface="Arial" panose="020B0604020202020204" pitchFamily="34" charset="0"/>
                <a:ea typeface="Malgun Gothic" panose="020B0503020000020004" pitchFamily="34" charset="-127"/>
                <a:cs typeface="Arial" panose="020B0604020202020204" pitchFamily="34" charset="0"/>
              </a:rPr>
              <a:t>5</a:t>
            </a:r>
            <a:r>
              <a:rPr lang="en-GB" altLang="zh-CN" sz="1000" b="1" dirty="0">
                <a:latin typeface="Arial" panose="020B0604020202020204" pitchFamily="34" charset="0"/>
                <a:cs typeface="Arial" panose="020B0604020202020204" pitchFamily="34" charset="0"/>
              </a:rPr>
              <a:t>.4-</a:t>
            </a:r>
            <a:r>
              <a:rPr lang="en-GB" altLang="zh-CN" sz="1000" b="1" dirty="0">
                <a:latin typeface="Arial" panose="020B0604020202020204" pitchFamily="34" charset="0"/>
                <a:ea typeface="Malgun Gothic" panose="020B0503020000020004" pitchFamily="34" charset="-127"/>
                <a:cs typeface="Arial" panose="020B0604020202020204" pitchFamily="34" charset="0"/>
              </a:rPr>
              <a:t>1</a:t>
            </a:r>
            <a:r>
              <a:rPr lang="en-GB" altLang="ko-KR" sz="1000" b="1" dirty="0">
                <a:latin typeface="Arial" panose="020B0604020202020204" pitchFamily="34" charset="0"/>
                <a:ea typeface="Malgun Gothic" panose="020B0503020000020004" pitchFamily="34" charset="-127"/>
                <a:cs typeface="Arial" panose="020B0604020202020204" pitchFamily="34" charset="0"/>
              </a:rPr>
              <a:t>:</a:t>
            </a:r>
            <a:r>
              <a:rPr lang="en-GB" altLang="ko-KR" sz="1000" b="1" dirty="0">
                <a:latin typeface="Arial" panose="020B0604020202020204" pitchFamily="34" charset="0"/>
                <a:ea typeface="宋体" panose="02010600030101010101" pitchFamily="2" charset="-122"/>
                <a:cs typeface="Arial" panose="020B0604020202020204" pitchFamily="34" charset="0"/>
              </a:rPr>
              <a:t> Maximum </a:t>
            </a:r>
            <a:r>
              <a:rPr lang="en-GB" altLang="zh-CN" sz="1000" b="1" dirty="0">
                <a:latin typeface="Arial" panose="020B0604020202020204" pitchFamily="34" charset="0"/>
                <a:ea typeface="Malgun Gothic" panose="020B0503020000020004" pitchFamily="34" charset="-127"/>
                <a:cs typeface="Arial" panose="020B0604020202020204" pitchFamily="34" charset="0"/>
              </a:rPr>
              <a:t>transmission</a:t>
            </a:r>
            <a:r>
              <a:rPr lang="en-GB" altLang="zh-CN" sz="1000" b="1" dirty="0">
                <a:latin typeface="Arial" panose="020B0604020202020204" pitchFamily="34" charset="0"/>
                <a:cs typeface="Arial" panose="020B0604020202020204" pitchFamily="34" charset="0"/>
              </a:rPr>
              <a:t> timing difference requirement for inter-band NR carrier aggregation</a:t>
            </a:r>
            <a:endParaRPr lang="en-US" altLang="zh-CN" sz="400" dirty="0"/>
          </a:p>
          <a:p>
            <a:pPr marL="285750" lvl="1" indent="-285750">
              <a:lnSpc>
                <a:spcPct val="150000"/>
              </a:lnSpc>
              <a:spcBef>
                <a:spcPts val="0"/>
              </a:spcBef>
              <a:buFont typeface="Wingdings" panose="05000000000000000000" pitchFamily="2" charset="2"/>
              <a:buChar char="n"/>
            </a:pPr>
            <a:endParaRPr lang="en-US" sz="1600" b="1" dirty="0">
              <a:latin typeface="微软雅黑" panose="020B0503020204020204" pitchFamily="34" charset="-122"/>
              <a:ea typeface="微软雅黑" panose="020B0503020204020204" pitchFamily="34" charset="-122"/>
            </a:endParaRPr>
          </a:p>
          <a:p>
            <a:pPr marL="0" lvl="1" indent="0">
              <a:lnSpc>
                <a:spcPct val="150000"/>
              </a:lnSpc>
              <a:spcBef>
                <a:spcPts val="0"/>
              </a:spcBef>
              <a:buNone/>
            </a:pPr>
            <a:endParaRPr lang="en-US" altLang="zh-CN" sz="1800" b="1" dirty="0">
              <a:latin typeface="微软雅黑" panose="020B0503020204020204" pitchFamily="34" charset="-122"/>
              <a:ea typeface="微软雅黑" panose="020B0503020204020204" pitchFamily="34" charset="-122"/>
            </a:endParaRPr>
          </a:p>
          <a:p>
            <a:pPr marL="285750" lvl="1" indent="-285750">
              <a:lnSpc>
                <a:spcPct val="150000"/>
              </a:lnSpc>
              <a:spcBef>
                <a:spcPts val="0"/>
              </a:spcBef>
              <a:buFont typeface="Wingdings" panose="05000000000000000000" pitchFamily="2" charset="2"/>
              <a:buChar char="n"/>
            </a:pPr>
            <a:r>
              <a:rPr lang="en-US" altLang="zh-CN" sz="1800" b="1" dirty="0">
                <a:latin typeface="微软雅黑" panose="020B0503020204020204" pitchFamily="34" charset="-122"/>
                <a:ea typeface="微软雅黑" panose="020B0503020204020204" pitchFamily="34" charset="-122"/>
              </a:rPr>
              <a:t>Based on these requirements or descriptions, there are three different levels on synchronization, i.e., </a:t>
            </a:r>
            <a:r>
              <a:rPr lang="en-US" altLang="zh-CN" sz="1800" b="1" dirty="0">
                <a:solidFill>
                  <a:srgbClr val="FF0000"/>
                </a:solidFill>
                <a:latin typeface="微软雅黑" panose="020B0503020204020204" pitchFamily="34" charset="-122"/>
                <a:ea typeface="微软雅黑" panose="020B0503020204020204" pitchFamily="34" charset="-122"/>
              </a:rPr>
              <a:t>slot timing</a:t>
            </a:r>
            <a:r>
              <a:rPr lang="en-US" altLang="zh-CN" sz="1800" b="1" dirty="0">
                <a:latin typeface="微软雅黑" panose="020B0503020204020204" pitchFamily="34" charset="-122"/>
                <a:ea typeface="微软雅黑" panose="020B0503020204020204" pitchFamily="34" charset="-122"/>
              </a:rPr>
              <a:t>, </a:t>
            </a:r>
            <a:r>
              <a:rPr lang="en-US" altLang="zh-CN" sz="1800" b="1" dirty="0">
                <a:solidFill>
                  <a:srgbClr val="FF0000"/>
                </a:solidFill>
                <a:latin typeface="微软雅黑" panose="020B0503020204020204" pitchFamily="34" charset="-122"/>
                <a:ea typeface="微软雅黑" panose="020B0503020204020204" pitchFamily="34" charset="-122"/>
              </a:rPr>
              <a:t>SFN alignment </a:t>
            </a:r>
            <a:r>
              <a:rPr lang="en-US" altLang="zh-CN" sz="1800" b="1" dirty="0">
                <a:latin typeface="微软雅黑" panose="020B0503020204020204" pitchFamily="34" charset="-122"/>
                <a:ea typeface="微软雅黑" panose="020B0503020204020204" pitchFamily="34" charset="-122"/>
              </a:rPr>
              <a:t>and </a:t>
            </a:r>
            <a:r>
              <a:rPr lang="en-US" altLang="zh-CN" sz="1800" b="1" dirty="0">
                <a:solidFill>
                  <a:srgbClr val="FF0000"/>
                </a:solidFill>
                <a:latin typeface="微软雅黑" panose="020B0503020204020204" pitchFamily="34" charset="-122"/>
                <a:ea typeface="微软雅黑" panose="020B0503020204020204" pitchFamily="34" charset="-122"/>
              </a:rPr>
              <a:t>Frame timing</a:t>
            </a:r>
          </a:p>
          <a:p>
            <a:pPr marL="685506" lvl="2" indent="-285750">
              <a:lnSpc>
                <a:spcPct val="150000"/>
              </a:lnSpc>
              <a:spcBef>
                <a:spcPts val="0"/>
              </a:spcBef>
              <a:buFont typeface="Wingdings" panose="05000000000000000000" pitchFamily="2" charset="2"/>
              <a:buChar char="n"/>
            </a:pPr>
            <a:endParaRPr lang="en-US" altLang="zh-CN" sz="1400" b="1" dirty="0">
              <a:latin typeface="微软雅黑" panose="020B0503020204020204" pitchFamily="34" charset="-122"/>
              <a:ea typeface="微软雅黑" panose="020B0503020204020204" pitchFamily="34" charset="-122"/>
            </a:endParaRPr>
          </a:p>
          <a:p>
            <a:pPr marL="685506" lvl="2" indent="-285750">
              <a:lnSpc>
                <a:spcPct val="150000"/>
              </a:lnSpc>
              <a:spcBef>
                <a:spcPts val="0"/>
              </a:spcBef>
              <a:buFont typeface="Wingdings" panose="05000000000000000000" pitchFamily="2" charset="2"/>
              <a:buChar char="n"/>
            </a:pPr>
            <a:endParaRPr lang="en-US" altLang="zh-CN" sz="1400" b="1" dirty="0">
              <a:latin typeface="微软雅黑" panose="020B0503020204020204" pitchFamily="34" charset="-122"/>
              <a:ea typeface="微软雅黑" panose="020B0503020204020204" pitchFamily="34" charset="-122"/>
            </a:endParaRPr>
          </a:p>
          <a:p>
            <a:pPr marL="685506" lvl="2" indent="-285750">
              <a:lnSpc>
                <a:spcPct val="150000"/>
              </a:lnSpc>
              <a:spcBef>
                <a:spcPts val="0"/>
              </a:spcBef>
              <a:buFont typeface="Wingdings" panose="05000000000000000000" pitchFamily="2" charset="2"/>
              <a:buChar char="n"/>
            </a:pPr>
            <a:endParaRPr lang="en-US" altLang="zh-CN" sz="1400" b="1" dirty="0">
              <a:latin typeface="微软雅黑" panose="020B0503020204020204" pitchFamily="34" charset="-122"/>
              <a:ea typeface="微软雅黑" panose="020B0503020204020204" pitchFamily="34" charset="-122"/>
            </a:endParaRPr>
          </a:p>
          <a:p>
            <a:pPr marL="685506" lvl="2" indent="-285750">
              <a:lnSpc>
                <a:spcPct val="150000"/>
              </a:lnSpc>
              <a:spcBef>
                <a:spcPts val="0"/>
              </a:spcBef>
              <a:buFont typeface="Wingdings" panose="05000000000000000000" pitchFamily="2" charset="2"/>
              <a:buChar char="n"/>
            </a:pPr>
            <a:endParaRPr lang="en-US" altLang="zh-CN" sz="1400" b="1" dirty="0">
              <a:latin typeface="微软雅黑" panose="020B0503020204020204" pitchFamily="34" charset="-122"/>
              <a:ea typeface="微软雅黑" panose="020B0503020204020204" pitchFamily="34" charset="-122"/>
            </a:endParaRPr>
          </a:p>
          <a:p>
            <a:pPr marL="685506" lvl="2" indent="-285750">
              <a:lnSpc>
                <a:spcPct val="150000"/>
              </a:lnSpc>
              <a:spcBef>
                <a:spcPts val="0"/>
              </a:spcBef>
              <a:buFont typeface="Wingdings" panose="05000000000000000000" pitchFamily="2" charset="2"/>
              <a:buChar char="n"/>
            </a:pPr>
            <a:r>
              <a:rPr lang="en-GB" dirty="0"/>
              <a:t>In Carrier Aggregation (CA), two or more Component Carriers (CCs) are aggregated. A UE may simultaneously receive or transmit on one or multiple CCs depending on its capabilities. CA is supported for both contiguous and non-contiguous CCs. When CA is deployed </a:t>
            </a:r>
            <a:r>
              <a:rPr lang="en-GB" strike="sngStrike" dirty="0"/>
              <a:t>frame timing and </a:t>
            </a:r>
            <a:r>
              <a:rPr lang="en-GB" dirty="0"/>
              <a:t>SFN are aligned across cells that can be aggregated. The maximum number of configured CCs for a UE is 16 for DL and 16 for UL.</a:t>
            </a:r>
            <a:endParaRPr lang="en-US" dirty="0"/>
          </a:p>
          <a:p>
            <a:pPr marL="685506" lvl="2" indent="-285750">
              <a:lnSpc>
                <a:spcPct val="150000"/>
              </a:lnSpc>
              <a:spcBef>
                <a:spcPts val="0"/>
              </a:spcBef>
              <a:buFont typeface="Wingdings" panose="05000000000000000000" pitchFamily="2" charset="2"/>
              <a:buChar char="n"/>
            </a:pPr>
            <a:endParaRPr lang="en-US" altLang="zh-CN" sz="1400" b="1" dirty="0">
              <a:latin typeface="微软雅黑" panose="020B0503020204020204" pitchFamily="34" charset="-122"/>
              <a:ea typeface="微软雅黑" panose="020B0503020204020204" pitchFamily="34" charset="-122"/>
            </a:endParaRPr>
          </a:p>
          <a:p>
            <a:pPr marL="285750" lvl="1" indent="-285750">
              <a:lnSpc>
                <a:spcPct val="150000"/>
              </a:lnSpc>
              <a:spcBef>
                <a:spcPts val="0"/>
              </a:spcBef>
              <a:buFont typeface="Wingdings" panose="05000000000000000000" pitchFamily="2" charset="2"/>
              <a:buChar char="n"/>
            </a:pPr>
            <a:endParaRPr lang="en-US" altLang="zh-CN" sz="1800" b="1" dirty="0">
              <a:latin typeface="微软雅黑" panose="020B0503020204020204" pitchFamily="34" charset="-122"/>
              <a:ea typeface="微软雅黑" panose="020B0503020204020204" pitchFamily="34" charset="-122"/>
            </a:endParaRPr>
          </a:p>
          <a:p>
            <a:pPr marL="285750" lvl="1" indent="-285750">
              <a:lnSpc>
                <a:spcPct val="150000"/>
              </a:lnSpc>
              <a:spcBef>
                <a:spcPts val="0"/>
              </a:spcBef>
              <a:buFont typeface="Wingdings" panose="05000000000000000000" pitchFamily="2" charset="2"/>
              <a:buChar char="n"/>
            </a:pPr>
            <a:endParaRPr lang="en-US" altLang="zh-CN" sz="1800" b="1" dirty="0">
              <a:latin typeface="微软雅黑" panose="020B0503020204020204" pitchFamily="34" charset="-122"/>
              <a:ea typeface="微软雅黑" panose="020B0503020204020204" pitchFamily="34" charset="-122"/>
            </a:endParaRPr>
          </a:p>
        </p:txBody>
      </p:sp>
      <p:graphicFrame>
        <p:nvGraphicFramePr>
          <p:cNvPr id="4" name="表格 3">
            <a:extLst>
              <a:ext uri="{FF2B5EF4-FFF2-40B4-BE49-F238E27FC236}">
                <a16:creationId xmlns:a16="http://schemas.microsoft.com/office/drawing/2014/main" xmlns="" id="{87842E79-7893-42D3-A8BF-A19E63F89741}"/>
              </a:ext>
            </a:extLst>
          </p:cNvPr>
          <p:cNvGraphicFramePr>
            <a:graphicFrameLocks noGrp="1"/>
          </p:cNvGraphicFramePr>
          <p:nvPr>
            <p:extLst>
              <p:ext uri="{D42A27DB-BD31-4B8C-83A1-F6EECF244321}">
                <p14:modId xmlns:p14="http://schemas.microsoft.com/office/powerpoint/2010/main" xmlns="" val="1261179643"/>
              </p:ext>
            </p:extLst>
          </p:nvPr>
        </p:nvGraphicFramePr>
        <p:xfrm>
          <a:off x="2771800" y="4437112"/>
          <a:ext cx="3336290" cy="685800"/>
        </p:xfrm>
        <a:graphic>
          <a:graphicData uri="http://schemas.openxmlformats.org/drawingml/2006/table">
            <a:tbl>
              <a:tblPr firstRow="1" firstCol="1" bandRow="1">
                <a:tableStyleId>{5C22544A-7EE6-4342-B048-85BDC9FD1C3A}</a:tableStyleId>
              </a:tblPr>
              <a:tblGrid>
                <a:gridCol w="1429385">
                  <a:extLst>
                    <a:ext uri="{9D8B030D-6E8A-4147-A177-3AD203B41FA5}">
                      <a16:colId xmlns:a16="http://schemas.microsoft.com/office/drawing/2014/main" xmlns="" val="1885153978"/>
                    </a:ext>
                  </a:extLst>
                </a:gridCol>
                <a:gridCol w="1906905">
                  <a:extLst>
                    <a:ext uri="{9D8B030D-6E8A-4147-A177-3AD203B41FA5}">
                      <a16:colId xmlns:a16="http://schemas.microsoft.com/office/drawing/2014/main" xmlns="" val="3014677768"/>
                    </a:ext>
                  </a:extLst>
                </a:gridCol>
              </a:tblGrid>
              <a:tr h="0">
                <a:tc>
                  <a:txBody>
                    <a:bodyPr/>
                    <a:lstStyle/>
                    <a:p>
                      <a:pPr algn="ctr">
                        <a:spcAft>
                          <a:spcPts val="0"/>
                        </a:spcAft>
                      </a:pPr>
                      <a:r>
                        <a:rPr lang="en-GB" sz="900">
                          <a:effectLst/>
                        </a:rPr>
                        <a:t>Frequency Range</a:t>
                      </a:r>
                      <a:endParaRPr lang="en-US"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Maximum transmission timing difference (µs) </a:t>
                      </a:r>
                      <a:endParaRPr lang="en-US"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4164696316"/>
                  </a:ext>
                </a:extLst>
              </a:tr>
              <a:tr h="0">
                <a:tc>
                  <a:txBody>
                    <a:bodyPr/>
                    <a:lstStyle/>
                    <a:p>
                      <a:pPr algn="ctr">
                        <a:spcAft>
                          <a:spcPts val="0"/>
                        </a:spcAft>
                      </a:pPr>
                      <a:r>
                        <a:rPr lang="en-GB" sz="900">
                          <a:effectLst/>
                        </a:rPr>
                        <a:t>FR1</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latin typeface="Arial"/>
                          <a:ea typeface="宋体"/>
                          <a:cs typeface="Times New Roman"/>
                        </a:rPr>
                        <a:t>34.6</a:t>
                      </a:r>
                      <a:endParaRPr lang="zh-CN" sz="900">
                        <a:latin typeface="Arial"/>
                        <a:ea typeface="宋体"/>
                        <a:cs typeface="Times New Roman"/>
                      </a:endParaRPr>
                    </a:p>
                  </a:txBody>
                  <a:tcPr marL="68580" marR="68580" marT="0" marB="0"/>
                </a:tc>
                <a:extLst>
                  <a:ext uri="{0D108BD9-81ED-4DB2-BD59-A6C34878D82A}">
                    <a16:rowId xmlns:a16="http://schemas.microsoft.com/office/drawing/2014/main" xmlns="" val="220742040"/>
                  </a:ext>
                </a:extLst>
              </a:tr>
              <a:tr h="0">
                <a:tc>
                  <a:txBody>
                    <a:bodyPr/>
                    <a:lstStyle/>
                    <a:p>
                      <a:pPr algn="ctr">
                        <a:spcAft>
                          <a:spcPts val="0"/>
                        </a:spcAft>
                      </a:pPr>
                      <a:r>
                        <a:rPr lang="en-GB" sz="900">
                          <a:effectLst/>
                        </a:rPr>
                        <a:t>FR2</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latin typeface="Arial"/>
                          <a:ea typeface="宋体"/>
                          <a:cs typeface="Times New Roman"/>
                        </a:rPr>
                        <a:t>8.5</a:t>
                      </a:r>
                      <a:endParaRPr lang="zh-CN" sz="900">
                        <a:latin typeface="Arial"/>
                        <a:ea typeface="宋体"/>
                        <a:cs typeface="Times New Roman"/>
                      </a:endParaRPr>
                    </a:p>
                  </a:txBody>
                  <a:tcPr marL="68580" marR="68580" marT="0" marB="0"/>
                </a:tc>
                <a:extLst>
                  <a:ext uri="{0D108BD9-81ED-4DB2-BD59-A6C34878D82A}">
                    <a16:rowId xmlns:a16="http://schemas.microsoft.com/office/drawing/2014/main" xmlns="" val="1078387472"/>
                  </a:ext>
                </a:extLst>
              </a:tr>
              <a:tr h="0">
                <a:tc>
                  <a:txBody>
                    <a:bodyPr/>
                    <a:lstStyle/>
                    <a:p>
                      <a:pPr algn="ctr">
                        <a:spcAft>
                          <a:spcPts val="0"/>
                        </a:spcAft>
                      </a:pPr>
                      <a:r>
                        <a:rPr lang="en-GB" sz="900" dirty="0">
                          <a:effectLst/>
                        </a:rPr>
                        <a:t>Between FR1 and FR2</a:t>
                      </a:r>
                      <a:endParaRPr lang="en-US"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latin typeface="Arial"/>
                          <a:ea typeface="宋体"/>
                          <a:cs typeface="Times New Roman"/>
                        </a:rPr>
                        <a:t>26.1 </a:t>
                      </a:r>
                      <a:endParaRPr lang="zh-CN" sz="900" dirty="0">
                        <a:latin typeface="Arial"/>
                        <a:ea typeface="宋体"/>
                        <a:cs typeface="Times New Roman"/>
                      </a:endParaRPr>
                    </a:p>
                  </a:txBody>
                  <a:tcPr marL="68580" marR="68580" marT="0" marB="0"/>
                </a:tc>
                <a:extLst>
                  <a:ext uri="{0D108BD9-81ED-4DB2-BD59-A6C34878D82A}">
                    <a16:rowId xmlns:a16="http://schemas.microsoft.com/office/drawing/2014/main" xmlns="" val="3614851134"/>
                  </a:ext>
                </a:extLst>
              </a:tr>
            </a:tbl>
          </a:graphicData>
        </a:graphic>
      </p:graphicFrame>
    </p:spTree>
    <p:extLst>
      <p:ext uri="{BB962C8B-B14F-4D97-AF65-F5344CB8AC3E}">
        <p14:creationId xmlns:p14="http://schemas.microsoft.com/office/powerpoint/2010/main" xmlns="" val="658706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F6E8B9-CF32-4BE9-B5BE-C1C18EDE3AED}"/>
              </a:ext>
            </a:extLst>
          </p:cNvPr>
          <p:cNvSpPr/>
          <p:nvPr/>
        </p:nvSpPr>
        <p:spPr>
          <a:xfrm>
            <a:off x="323528" y="97468"/>
            <a:ext cx="2183611"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Slot timing</a:t>
            </a:r>
          </a:p>
        </p:txBody>
      </p:sp>
      <p:sp>
        <p:nvSpPr>
          <p:cNvPr id="3" name="内容占位符 1">
            <a:extLst>
              <a:ext uri="{FF2B5EF4-FFF2-40B4-BE49-F238E27FC236}">
                <a16:creationId xmlns:a16="http://schemas.microsoft.com/office/drawing/2014/main" xmlns="" id="{3C7983C0-CB4C-4EA8-A001-C8B95E8F0221}"/>
              </a:ext>
            </a:extLst>
          </p:cNvPr>
          <p:cNvSpPr txBox="1">
            <a:spLocks/>
          </p:cNvSpPr>
          <p:nvPr/>
        </p:nvSpPr>
        <p:spPr>
          <a:xfrm>
            <a:off x="348167" y="692696"/>
            <a:ext cx="8408140" cy="5832648"/>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lvl="1" indent="-285750">
              <a:lnSpc>
                <a:spcPct val="150000"/>
              </a:lnSpc>
              <a:spcBef>
                <a:spcPts val="0"/>
              </a:spcBef>
              <a:buFont typeface="Wingdings" panose="05000000000000000000" pitchFamily="2" charset="2"/>
              <a:buChar char="n"/>
            </a:pPr>
            <a:r>
              <a:rPr lang="en-US" sz="1600" b="1" dirty="0">
                <a:latin typeface="微软雅黑" panose="020B0503020204020204" pitchFamily="34" charset="-122"/>
                <a:ea typeface="微软雅黑" panose="020B0503020204020204" pitchFamily="34" charset="-122"/>
              </a:rPr>
              <a:t>About slot timing, it seems no misunderstanding, which is not only defined in NR CA as referred in last slides, but also defined for EN-DC as below:</a:t>
            </a:r>
          </a:p>
          <a:p>
            <a:pPr marL="685506" lvl="2" indent="-285750">
              <a:lnSpc>
                <a:spcPct val="150000"/>
              </a:lnSpc>
              <a:spcBef>
                <a:spcPts val="0"/>
              </a:spcBef>
              <a:buFont typeface="Wingdings" panose="05000000000000000000" pitchFamily="2" charset="2"/>
              <a:buChar char="n"/>
            </a:pPr>
            <a:r>
              <a:rPr lang="en-GB" altLang="ko-KR" sz="1200" b="1" dirty="0">
                <a:latin typeface="微软雅黑" panose="020B0503020204020204" pitchFamily="34" charset="-122"/>
                <a:ea typeface="微软雅黑" panose="020B0503020204020204" pitchFamily="34" charset="-122"/>
              </a:rPr>
              <a:t>7</a:t>
            </a:r>
            <a:r>
              <a:rPr lang="en-GB" altLang="ko-KR" sz="1200" b="1" dirty="0" bmk="">
                <a:latin typeface="微软雅黑" panose="020B0503020204020204" pitchFamily="34" charset="-122"/>
                <a:ea typeface="微软雅黑" panose="020B0503020204020204" pitchFamily="34" charset="-122"/>
              </a:rPr>
              <a:t>.5.2	Minimum Requirements for inter-band EN-DC</a:t>
            </a:r>
            <a:endParaRPr lang="en-GB" altLang="ko-KR" sz="1200" b="1" dirty="0">
              <a:latin typeface="微软雅黑" panose="020B0503020204020204" pitchFamily="34" charset="-122"/>
              <a:ea typeface="微软雅黑" panose="020B0503020204020204" pitchFamily="34" charset="-122"/>
            </a:endParaRPr>
          </a:p>
          <a:p>
            <a:pPr marL="399756" lvl="2" indent="0">
              <a:lnSpc>
                <a:spcPct val="150000"/>
              </a:lnSpc>
              <a:spcBef>
                <a:spcPts val="0"/>
              </a:spcBef>
              <a:buNone/>
            </a:pPr>
            <a:r>
              <a:rPr lang="en-US" altLang="ko-KR" sz="1050" b="1" dirty="0" smtClean="0">
                <a:latin typeface="微软雅黑" panose="020B0503020204020204" pitchFamily="34" charset="-122"/>
                <a:ea typeface="微软雅黑" panose="020B0503020204020204" pitchFamily="34" charset="-122"/>
              </a:rPr>
              <a:t>The UE shall be capable of handling a maximum uplink transmission timing difference between E-UTRA </a:t>
            </a:r>
            <a:r>
              <a:rPr lang="en-US" altLang="ko-KR" sz="1050" b="1" dirty="0" err="1" smtClean="0">
                <a:latin typeface="微软雅黑" panose="020B0503020204020204" pitchFamily="34" charset="-122"/>
                <a:ea typeface="微软雅黑" panose="020B0503020204020204" pitchFamily="34" charset="-122"/>
              </a:rPr>
              <a:t>PCell</a:t>
            </a:r>
            <a:r>
              <a:rPr lang="en-US" altLang="ko-KR" sz="1050" b="1" dirty="0" smtClean="0">
                <a:latin typeface="微软雅黑" panose="020B0503020204020204" pitchFamily="34" charset="-122"/>
                <a:ea typeface="微软雅黑" panose="020B0503020204020204" pitchFamily="34" charset="-122"/>
              </a:rPr>
              <a:t> and </a:t>
            </a:r>
            <a:r>
              <a:rPr lang="en-US" altLang="ko-KR" sz="1050" b="1" dirty="0" err="1" smtClean="0">
                <a:latin typeface="微软雅黑" panose="020B0503020204020204" pitchFamily="34" charset="-122"/>
                <a:ea typeface="微软雅黑" panose="020B0503020204020204" pitchFamily="34" charset="-122"/>
              </a:rPr>
              <a:t>PSCell</a:t>
            </a:r>
            <a:r>
              <a:rPr lang="en-US" altLang="ko-KR" sz="1050" b="1" dirty="0" smtClean="0">
                <a:latin typeface="微软雅黑" panose="020B0503020204020204" pitchFamily="34" charset="-122"/>
                <a:ea typeface="微软雅黑" panose="020B0503020204020204" pitchFamily="34" charset="-122"/>
              </a:rPr>
              <a:t> as shown in Table 7.5.2-1.</a:t>
            </a:r>
          </a:p>
          <a:p>
            <a:pPr marL="399756" lvl="2" indent="0" algn="ctr">
              <a:lnSpc>
                <a:spcPct val="150000"/>
              </a:lnSpc>
              <a:spcBef>
                <a:spcPts val="0"/>
              </a:spcBef>
              <a:buNone/>
            </a:pPr>
            <a:r>
              <a:rPr lang="en-GB" altLang="zh-CN" sz="1050" b="1" dirty="0" smtClean="0">
                <a:latin typeface="Arial" panose="020B0604020202020204" pitchFamily="34" charset="0"/>
                <a:cs typeface="Arial" panose="020B0604020202020204" pitchFamily="34" charset="0"/>
              </a:rPr>
              <a:t>Table </a:t>
            </a:r>
            <a:r>
              <a:rPr lang="en-GB" altLang="zh-CN" sz="1050" b="1" dirty="0">
                <a:latin typeface="Arial" panose="020B0604020202020204" pitchFamily="34" charset="0"/>
                <a:cs typeface="Arial" panose="020B0604020202020204" pitchFamily="34" charset="0"/>
              </a:rPr>
              <a:t>7.5.2-1 Maximum uplink transmission timing difference requirement for asynchronous EN-DC</a:t>
            </a:r>
            <a:endParaRPr lang="en-US" altLang="zh-CN" sz="500" dirty="0"/>
          </a:p>
          <a:p>
            <a:pPr marL="399756" lvl="2" indent="0">
              <a:lnSpc>
                <a:spcPct val="150000"/>
              </a:lnSpc>
              <a:spcBef>
                <a:spcPts val="0"/>
              </a:spcBef>
              <a:buNone/>
            </a:pPr>
            <a:endParaRPr lang="en-GB" altLang="zh-CN" sz="1050" b="1" dirty="0">
              <a:latin typeface="微软雅黑" panose="020B0503020204020204" pitchFamily="34" charset="-122"/>
              <a:ea typeface="微软雅黑" panose="020B0503020204020204" pitchFamily="34" charset="-122"/>
            </a:endParaRPr>
          </a:p>
          <a:p>
            <a:pPr marL="399756" lvl="2" indent="0">
              <a:lnSpc>
                <a:spcPct val="150000"/>
              </a:lnSpc>
              <a:spcBef>
                <a:spcPts val="0"/>
              </a:spcBef>
              <a:buNone/>
            </a:pPr>
            <a:endParaRPr lang="en-GB" altLang="zh-CN" sz="1050" b="1" dirty="0">
              <a:latin typeface="微软雅黑" panose="020B0503020204020204" pitchFamily="34" charset="-122"/>
              <a:ea typeface="微软雅黑" panose="020B0503020204020204" pitchFamily="34" charset="-122"/>
            </a:endParaRPr>
          </a:p>
          <a:p>
            <a:pPr marL="399756" lvl="2" indent="0">
              <a:lnSpc>
                <a:spcPct val="150000"/>
              </a:lnSpc>
              <a:spcBef>
                <a:spcPts val="0"/>
              </a:spcBef>
              <a:buNone/>
            </a:pPr>
            <a:endParaRPr lang="en-GB" altLang="zh-CN" sz="1050" b="1" dirty="0">
              <a:latin typeface="微软雅黑" panose="020B0503020204020204" pitchFamily="34" charset="-122"/>
              <a:ea typeface="微软雅黑" panose="020B0503020204020204" pitchFamily="34" charset="-122"/>
            </a:endParaRPr>
          </a:p>
          <a:p>
            <a:pPr marL="399756" lvl="2" indent="0">
              <a:lnSpc>
                <a:spcPct val="150000"/>
              </a:lnSpc>
              <a:spcBef>
                <a:spcPts val="0"/>
              </a:spcBef>
              <a:buNone/>
            </a:pPr>
            <a:endParaRPr lang="en-GB" altLang="zh-CN" sz="1050" b="1" dirty="0">
              <a:latin typeface="微软雅黑" panose="020B0503020204020204" pitchFamily="34" charset="-122"/>
              <a:ea typeface="微软雅黑" panose="020B0503020204020204" pitchFamily="34" charset="-122"/>
            </a:endParaRPr>
          </a:p>
          <a:p>
            <a:pPr marL="399756" lvl="2" indent="0">
              <a:lnSpc>
                <a:spcPct val="150000"/>
              </a:lnSpc>
              <a:spcBef>
                <a:spcPts val="0"/>
              </a:spcBef>
              <a:buNone/>
            </a:pPr>
            <a:endParaRPr lang="en-GB" altLang="zh-CN" sz="1050" b="1" dirty="0">
              <a:latin typeface="微软雅黑" panose="020B0503020204020204" pitchFamily="34" charset="-122"/>
              <a:ea typeface="微软雅黑" panose="020B0503020204020204" pitchFamily="34" charset="-122"/>
            </a:endParaRPr>
          </a:p>
          <a:p>
            <a:pPr marL="399756" lvl="2" indent="0">
              <a:lnSpc>
                <a:spcPct val="150000"/>
              </a:lnSpc>
              <a:spcBef>
                <a:spcPts val="0"/>
              </a:spcBef>
              <a:buNone/>
            </a:pPr>
            <a:endParaRPr lang="en-GB" altLang="zh-CN" sz="1050" b="1" dirty="0" smtClean="0">
              <a:latin typeface="微软雅黑" panose="020B0503020204020204" pitchFamily="34" charset="-122"/>
              <a:ea typeface="微软雅黑" panose="020B0503020204020204" pitchFamily="34" charset="-122"/>
            </a:endParaRPr>
          </a:p>
          <a:p>
            <a:pPr marL="399756" lvl="2" indent="0">
              <a:lnSpc>
                <a:spcPct val="150000"/>
              </a:lnSpc>
              <a:spcBef>
                <a:spcPts val="0"/>
              </a:spcBef>
              <a:buNone/>
            </a:pPr>
            <a:endParaRPr lang="en-GB" altLang="zh-CN" sz="1050" b="1" dirty="0" smtClean="0">
              <a:latin typeface="微软雅黑" panose="020B0503020204020204" pitchFamily="34" charset="-122"/>
              <a:ea typeface="微软雅黑" panose="020B0503020204020204" pitchFamily="34" charset="-122"/>
            </a:endParaRPr>
          </a:p>
          <a:p>
            <a:pPr marL="399756" lvl="2" indent="0">
              <a:lnSpc>
                <a:spcPct val="150000"/>
              </a:lnSpc>
              <a:spcBef>
                <a:spcPts val="0"/>
              </a:spcBef>
              <a:buNone/>
            </a:pPr>
            <a:r>
              <a:rPr lang="en-GB" altLang="zh-CN" sz="1050" b="1" dirty="0" smtClean="0">
                <a:latin typeface="微软雅黑" panose="020B0503020204020204" pitchFamily="34" charset="-122"/>
                <a:ea typeface="微软雅黑" panose="020B0503020204020204" pitchFamily="34" charset="-122"/>
              </a:rPr>
              <a:t>The UE shall be capable of handling a maximum uplink transmission timing difference between E-UTRA </a:t>
            </a:r>
            <a:r>
              <a:rPr lang="en-GB" altLang="zh-CN" sz="1050" b="1" dirty="0" err="1" smtClean="0">
                <a:latin typeface="微软雅黑" panose="020B0503020204020204" pitchFamily="34" charset="-122"/>
                <a:ea typeface="微软雅黑" panose="020B0503020204020204" pitchFamily="34" charset="-122"/>
              </a:rPr>
              <a:t>PCell</a:t>
            </a:r>
            <a:r>
              <a:rPr lang="en-GB" altLang="zh-CN" sz="1050" b="1" dirty="0" smtClean="0">
                <a:latin typeface="微软雅黑" panose="020B0503020204020204" pitchFamily="34" charset="-122"/>
                <a:ea typeface="微软雅黑" panose="020B0503020204020204" pitchFamily="34" charset="-122"/>
              </a:rPr>
              <a:t> and </a:t>
            </a:r>
            <a:r>
              <a:rPr lang="en-GB" altLang="zh-CN" sz="1050" b="1" dirty="0" err="1" smtClean="0">
                <a:latin typeface="微软雅黑" panose="020B0503020204020204" pitchFamily="34" charset="-122"/>
                <a:ea typeface="微软雅黑" panose="020B0503020204020204" pitchFamily="34" charset="-122"/>
              </a:rPr>
              <a:t>PSCell</a:t>
            </a:r>
            <a:r>
              <a:rPr lang="en-GB" altLang="zh-CN" sz="1050" b="1" dirty="0" smtClean="0">
                <a:latin typeface="微软雅黑" panose="020B0503020204020204" pitchFamily="34" charset="-122"/>
                <a:ea typeface="微软雅黑" panose="020B0503020204020204" pitchFamily="34" charset="-122"/>
              </a:rPr>
              <a:t> as shown in Table 7.5.2-2. The requirements for synchronous EN-DC are applicable for E-UTRA TDD-NR TDD, E-UTRA FDD-NR FDD, E-UTRA TDD-NR FDD and E-UTRA FDD-NR TDD inter-band EN-DC.</a:t>
            </a:r>
          </a:p>
          <a:p>
            <a:pPr marL="399756" lvl="2" indent="0" algn="ctr">
              <a:lnSpc>
                <a:spcPct val="150000"/>
              </a:lnSpc>
              <a:spcBef>
                <a:spcPts val="0"/>
              </a:spcBef>
              <a:buNone/>
            </a:pPr>
            <a:endParaRPr lang="en-GB" altLang="zh-CN" sz="1050" b="1" dirty="0" smtClean="0">
              <a:latin typeface="Arial" panose="020B0604020202020204" pitchFamily="34" charset="0"/>
              <a:cs typeface="Arial" panose="020B0604020202020204" pitchFamily="34" charset="0"/>
            </a:endParaRPr>
          </a:p>
          <a:p>
            <a:pPr marL="399756" lvl="2" indent="0" algn="ctr">
              <a:lnSpc>
                <a:spcPct val="150000"/>
              </a:lnSpc>
              <a:spcBef>
                <a:spcPts val="0"/>
              </a:spcBef>
              <a:buNone/>
            </a:pPr>
            <a:r>
              <a:rPr lang="en-GB" altLang="zh-CN" sz="1050" b="1" dirty="0" smtClean="0">
                <a:latin typeface="Arial" panose="020B0604020202020204" pitchFamily="34" charset="0"/>
                <a:cs typeface="Arial" panose="020B0604020202020204" pitchFamily="34" charset="0"/>
              </a:rPr>
              <a:t>Table </a:t>
            </a:r>
            <a:r>
              <a:rPr lang="en-GB" altLang="zh-CN" sz="1050" b="1" dirty="0">
                <a:latin typeface="Arial" panose="020B0604020202020204" pitchFamily="34" charset="0"/>
                <a:cs typeface="Arial" panose="020B0604020202020204" pitchFamily="34" charset="0"/>
              </a:rPr>
              <a:t>7.5.2-2 Maximum uplink transmission timing difference requirement for inter-band synchronous EN-DC</a:t>
            </a:r>
            <a:endParaRPr lang="en-GB" altLang="zh-CN" sz="2000" dirty="0">
              <a:latin typeface="Arial" panose="020B0604020202020204" pitchFamily="34" charset="0"/>
            </a:endParaRPr>
          </a:p>
          <a:p>
            <a:pPr marL="399756" lvl="2" indent="0">
              <a:lnSpc>
                <a:spcPct val="150000"/>
              </a:lnSpc>
              <a:spcBef>
                <a:spcPts val="0"/>
              </a:spcBef>
              <a:buNone/>
            </a:pPr>
            <a:endParaRPr lang="en-US" altLang="zh-CN" sz="1050" b="1" dirty="0">
              <a:latin typeface="微软雅黑" panose="020B0503020204020204" pitchFamily="34" charset="-122"/>
              <a:ea typeface="微软雅黑" panose="020B0503020204020204" pitchFamily="34" charset="-122"/>
            </a:endParaRPr>
          </a:p>
          <a:p>
            <a:pPr marL="399756" lvl="2" indent="0">
              <a:lnSpc>
                <a:spcPct val="150000"/>
              </a:lnSpc>
              <a:spcBef>
                <a:spcPts val="0"/>
              </a:spcBef>
              <a:buNone/>
            </a:pPr>
            <a:endParaRPr lang="en-GB" altLang="zh-CN" sz="1050" b="1" dirty="0">
              <a:latin typeface="微软雅黑" panose="020B0503020204020204" pitchFamily="34" charset="-122"/>
              <a:ea typeface="微软雅黑" panose="020B0503020204020204" pitchFamily="34" charset="-122"/>
            </a:endParaRPr>
          </a:p>
          <a:p>
            <a:pPr marL="399756" lvl="2" indent="0">
              <a:lnSpc>
                <a:spcPct val="150000"/>
              </a:lnSpc>
              <a:spcBef>
                <a:spcPts val="0"/>
              </a:spcBef>
              <a:buNone/>
            </a:pPr>
            <a:endParaRPr lang="en-US" sz="1050" b="1" dirty="0">
              <a:latin typeface="微软雅黑" panose="020B0503020204020204" pitchFamily="34" charset="-122"/>
              <a:ea typeface="微软雅黑" panose="020B0503020204020204" pitchFamily="34" charset="-122"/>
            </a:endParaRPr>
          </a:p>
          <a:p>
            <a:pPr marL="285750" lvl="1" indent="-285750">
              <a:lnSpc>
                <a:spcPct val="150000"/>
              </a:lnSpc>
              <a:spcBef>
                <a:spcPts val="0"/>
              </a:spcBef>
              <a:buFont typeface="Wingdings" panose="05000000000000000000" pitchFamily="2" charset="2"/>
              <a:buChar char="n"/>
            </a:pPr>
            <a:endParaRPr lang="en-US" altLang="zh-CN" b="1" dirty="0">
              <a:latin typeface="微软雅黑" panose="020B0503020204020204" pitchFamily="34" charset="-122"/>
              <a:ea typeface="微软雅黑" panose="020B0503020204020204" pitchFamily="34" charset="-122"/>
            </a:endParaRPr>
          </a:p>
        </p:txBody>
      </p:sp>
      <p:graphicFrame>
        <p:nvGraphicFramePr>
          <p:cNvPr id="4" name="表格 3">
            <a:extLst>
              <a:ext uri="{FF2B5EF4-FFF2-40B4-BE49-F238E27FC236}">
                <a16:creationId xmlns:a16="http://schemas.microsoft.com/office/drawing/2014/main" xmlns="" id="{B9BF17B5-D891-4FD2-8075-ED965AF7CA20}"/>
              </a:ext>
            </a:extLst>
          </p:cNvPr>
          <p:cNvGraphicFramePr>
            <a:graphicFrameLocks noGrp="1"/>
          </p:cNvGraphicFramePr>
          <p:nvPr>
            <p:extLst>
              <p:ext uri="{D42A27DB-BD31-4B8C-83A1-F6EECF244321}">
                <p14:modId xmlns:p14="http://schemas.microsoft.com/office/powerpoint/2010/main" xmlns="" val="2877065805"/>
              </p:ext>
            </p:extLst>
          </p:nvPr>
        </p:nvGraphicFramePr>
        <p:xfrm>
          <a:off x="2643174" y="2571744"/>
          <a:ext cx="4198427" cy="1234440"/>
        </p:xfrm>
        <a:graphic>
          <a:graphicData uri="http://schemas.openxmlformats.org/drawingml/2006/table">
            <a:tbl>
              <a:tblPr firstRow="1" firstCol="1" bandRow="1">
                <a:tableStyleId>{5C22544A-7EE6-4342-B048-85BDC9FD1C3A}</a:tableStyleId>
              </a:tblPr>
              <a:tblGrid>
                <a:gridCol w="1250327">
                  <a:extLst>
                    <a:ext uri="{9D8B030D-6E8A-4147-A177-3AD203B41FA5}">
                      <a16:colId xmlns:a16="http://schemas.microsoft.com/office/drawing/2014/main" xmlns="" val="3010344129"/>
                    </a:ext>
                  </a:extLst>
                </a:gridCol>
                <a:gridCol w="1250957">
                  <a:extLst>
                    <a:ext uri="{9D8B030D-6E8A-4147-A177-3AD203B41FA5}">
                      <a16:colId xmlns:a16="http://schemas.microsoft.com/office/drawing/2014/main" xmlns="" val="1212981755"/>
                    </a:ext>
                  </a:extLst>
                </a:gridCol>
                <a:gridCol w="1697143">
                  <a:extLst>
                    <a:ext uri="{9D8B030D-6E8A-4147-A177-3AD203B41FA5}">
                      <a16:colId xmlns:a16="http://schemas.microsoft.com/office/drawing/2014/main" xmlns="" val="3348132823"/>
                    </a:ext>
                  </a:extLst>
                </a:gridCol>
              </a:tblGrid>
              <a:tr h="257622">
                <a:tc>
                  <a:txBody>
                    <a:bodyPr/>
                    <a:lstStyle/>
                    <a:p>
                      <a:pPr algn="ctr">
                        <a:spcAft>
                          <a:spcPts val="0"/>
                        </a:spcAft>
                      </a:pPr>
                      <a:r>
                        <a:rPr lang="en-GB" sz="900" dirty="0">
                          <a:effectLst/>
                        </a:rPr>
                        <a:t>Sub-carrier spacing in E-UTRA </a:t>
                      </a:r>
                      <a:r>
                        <a:rPr lang="en-GB" sz="900" dirty="0" err="1">
                          <a:effectLst/>
                        </a:rPr>
                        <a:t>PCell</a:t>
                      </a:r>
                      <a:r>
                        <a:rPr lang="en-GB" sz="900" dirty="0">
                          <a:effectLst/>
                        </a:rPr>
                        <a:t> (kHz)</a:t>
                      </a:r>
                      <a:endParaRPr lang="en-US" sz="9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effectLst/>
                        </a:rPr>
                        <a:t>UL Sub-carrier spacing for data in </a:t>
                      </a:r>
                      <a:r>
                        <a:rPr lang="en-GB" sz="900" dirty="0" err="1">
                          <a:effectLst/>
                        </a:rPr>
                        <a:t>PSCell</a:t>
                      </a:r>
                      <a:r>
                        <a:rPr lang="en-GB" sz="900" dirty="0">
                          <a:effectLst/>
                        </a:rPr>
                        <a:t> (kHz)</a:t>
                      </a:r>
                      <a:endParaRPr lang="en-US" sz="9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effectLst/>
                        </a:rPr>
                        <a:t>Maximum uplink transmission timing difference (µs)</a:t>
                      </a:r>
                      <a:endParaRPr lang="en-US" sz="9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1307390905"/>
                  </a:ext>
                </a:extLst>
              </a:tr>
              <a:tr h="128811">
                <a:tc>
                  <a:txBody>
                    <a:bodyPr/>
                    <a:lstStyle/>
                    <a:p>
                      <a:pPr algn="ctr">
                        <a:spcAft>
                          <a:spcPts val="0"/>
                        </a:spcAft>
                      </a:pPr>
                      <a:r>
                        <a:rPr lang="en-GB" sz="900">
                          <a:effectLst/>
                        </a:rPr>
                        <a:t>15</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15</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500</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181475129"/>
                  </a:ext>
                </a:extLst>
              </a:tr>
              <a:tr h="128811">
                <a:tc>
                  <a:txBody>
                    <a:bodyPr/>
                    <a:lstStyle/>
                    <a:p>
                      <a:pPr algn="ctr">
                        <a:spcAft>
                          <a:spcPts val="0"/>
                        </a:spcAft>
                      </a:pPr>
                      <a:r>
                        <a:rPr lang="en-GB" sz="900">
                          <a:effectLst/>
                        </a:rPr>
                        <a:t>15</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30</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effectLst/>
                        </a:rPr>
                        <a:t>250</a:t>
                      </a:r>
                      <a:endParaRPr lang="en-US"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634435481"/>
                  </a:ext>
                </a:extLst>
              </a:tr>
              <a:tr h="128811">
                <a:tc>
                  <a:txBody>
                    <a:bodyPr/>
                    <a:lstStyle/>
                    <a:p>
                      <a:pPr algn="ctr">
                        <a:spcAft>
                          <a:spcPts val="0"/>
                        </a:spcAft>
                      </a:pPr>
                      <a:r>
                        <a:rPr lang="en-GB" sz="900">
                          <a:effectLst/>
                        </a:rPr>
                        <a:t>15</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60</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effectLst/>
                        </a:rPr>
                        <a:t>125</a:t>
                      </a:r>
                      <a:endParaRPr lang="en-US"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1937926729"/>
                  </a:ext>
                </a:extLst>
              </a:tr>
              <a:tr h="128811">
                <a:tc>
                  <a:txBody>
                    <a:bodyPr/>
                    <a:lstStyle/>
                    <a:p>
                      <a:pPr algn="ctr">
                        <a:spcAft>
                          <a:spcPts val="0"/>
                        </a:spcAft>
                      </a:pPr>
                      <a:r>
                        <a:rPr lang="en-GB" sz="900">
                          <a:effectLst/>
                        </a:rPr>
                        <a:t>15</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120</a:t>
                      </a:r>
                      <a:r>
                        <a:rPr lang="en-GB" sz="900" baseline="30000">
                          <a:effectLst/>
                        </a:rPr>
                        <a:t>Note1</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62.5</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1801136176"/>
                  </a:ext>
                </a:extLst>
              </a:tr>
              <a:tr h="257622">
                <a:tc gridSpan="3">
                  <a:txBody>
                    <a:bodyPr/>
                    <a:lstStyle/>
                    <a:p>
                      <a:pPr marL="540385" indent="-540385">
                        <a:spcAft>
                          <a:spcPts val="0"/>
                        </a:spcAft>
                      </a:pPr>
                      <a:r>
                        <a:rPr lang="en-US" sz="900" dirty="0" smtClean="0">
                          <a:effectLst/>
                        </a:rPr>
                        <a:t>NOTE 1:	For E-UTRA FDD-NR FDD and E-UTRA TDD-NR TDD intra-band EN-DC, for which the requirement is defined in clause 7.5.3 and this Table 7.5.2-1 is also applicable, the scenario with 120kHz </a:t>
                      </a:r>
                      <a:r>
                        <a:rPr lang="en-US" sz="900" dirty="0" err="1" smtClean="0">
                          <a:effectLst/>
                        </a:rPr>
                        <a:t>PSCell</a:t>
                      </a:r>
                      <a:r>
                        <a:rPr lang="en-US" sz="900" dirty="0" smtClean="0">
                          <a:effectLst/>
                        </a:rPr>
                        <a:t> does not exist.</a:t>
                      </a:r>
                      <a:endParaRPr lang="en-US"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4080491510"/>
                  </a:ext>
                </a:extLst>
              </a:tr>
            </a:tbl>
          </a:graphicData>
        </a:graphic>
      </p:graphicFrame>
      <p:graphicFrame>
        <p:nvGraphicFramePr>
          <p:cNvPr id="5" name="表格 4">
            <a:extLst>
              <a:ext uri="{FF2B5EF4-FFF2-40B4-BE49-F238E27FC236}">
                <a16:creationId xmlns:a16="http://schemas.microsoft.com/office/drawing/2014/main" xmlns="" id="{A3114EA8-3AF8-49A5-9F9D-BC8E1B59119C}"/>
              </a:ext>
            </a:extLst>
          </p:cNvPr>
          <p:cNvGraphicFramePr>
            <a:graphicFrameLocks noGrp="1"/>
          </p:cNvGraphicFramePr>
          <p:nvPr>
            <p:extLst>
              <p:ext uri="{D42A27DB-BD31-4B8C-83A1-F6EECF244321}">
                <p14:modId xmlns:p14="http://schemas.microsoft.com/office/powerpoint/2010/main" xmlns="" val="1495554120"/>
              </p:ext>
            </p:extLst>
          </p:nvPr>
        </p:nvGraphicFramePr>
        <p:xfrm>
          <a:off x="2714612" y="5357826"/>
          <a:ext cx="3654425" cy="960120"/>
        </p:xfrm>
        <a:graphic>
          <a:graphicData uri="http://schemas.openxmlformats.org/drawingml/2006/table">
            <a:tbl>
              <a:tblPr firstRow="1" firstCol="1" bandRow="1">
                <a:tableStyleId>{5C22544A-7EE6-4342-B048-85BDC9FD1C3A}</a:tableStyleId>
              </a:tblPr>
              <a:tblGrid>
                <a:gridCol w="1120775">
                  <a:extLst>
                    <a:ext uri="{9D8B030D-6E8A-4147-A177-3AD203B41FA5}">
                      <a16:colId xmlns:a16="http://schemas.microsoft.com/office/drawing/2014/main" xmlns="" val="2969173245"/>
                    </a:ext>
                  </a:extLst>
                </a:gridCol>
                <a:gridCol w="1120775">
                  <a:extLst>
                    <a:ext uri="{9D8B030D-6E8A-4147-A177-3AD203B41FA5}">
                      <a16:colId xmlns:a16="http://schemas.microsoft.com/office/drawing/2014/main" xmlns="" val="359378615"/>
                    </a:ext>
                  </a:extLst>
                </a:gridCol>
                <a:gridCol w="1412875">
                  <a:extLst>
                    <a:ext uri="{9D8B030D-6E8A-4147-A177-3AD203B41FA5}">
                      <a16:colId xmlns:a16="http://schemas.microsoft.com/office/drawing/2014/main" xmlns="" val="4134307661"/>
                    </a:ext>
                  </a:extLst>
                </a:gridCol>
              </a:tblGrid>
              <a:tr h="0">
                <a:tc>
                  <a:txBody>
                    <a:bodyPr/>
                    <a:lstStyle/>
                    <a:p>
                      <a:pPr algn="ctr">
                        <a:spcAft>
                          <a:spcPts val="0"/>
                        </a:spcAft>
                      </a:pPr>
                      <a:r>
                        <a:rPr lang="en-GB" sz="900" dirty="0">
                          <a:effectLst/>
                        </a:rPr>
                        <a:t>Sub-carrier spacing in E-UTRA </a:t>
                      </a:r>
                      <a:r>
                        <a:rPr lang="en-GB" sz="900" dirty="0" err="1">
                          <a:effectLst/>
                        </a:rPr>
                        <a:t>PCell</a:t>
                      </a:r>
                      <a:r>
                        <a:rPr lang="en-GB" sz="900" dirty="0">
                          <a:effectLst/>
                        </a:rPr>
                        <a:t> (kHz)</a:t>
                      </a:r>
                      <a:endParaRPr lang="en-US" sz="9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effectLst/>
                        </a:rPr>
                        <a:t>UL Sub-carrier spacing for data in </a:t>
                      </a:r>
                      <a:r>
                        <a:rPr lang="en-GB" sz="900" dirty="0" err="1">
                          <a:effectLst/>
                        </a:rPr>
                        <a:t>PSCell</a:t>
                      </a:r>
                      <a:r>
                        <a:rPr lang="en-GB" sz="900" dirty="0">
                          <a:effectLst/>
                        </a:rPr>
                        <a:t> (kHz)</a:t>
                      </a:r>
                      <a:endParaRPr lang="en-US" sz="9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effectLst/>
                        </a:rPr>
                        <a:t>Maximum uplink transmission timing difference (µs)</a:t>
                      </a:r>
                      <a:endParaRPr lang="en-US" sz="9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3592194697"/>
                  </a:ext>
                </a:extLst>
              </a:tr>
              <a:tr h="0">
                <a:tc>
                  <a:txBody>
                    <a:bodyPr/>
                    <a:lstStyle/>
                    <a:p>
                      <a:pPr algn="ctr">
                        <a:spcAft>
                          <a:spcPts val="0"/>
                        </a:spcAft>
                      </a:pPr>
                      <a:r>
                        <a:rPr lang="en-GB" sz="900">
                          <a:effectLst/>
                        </a:rPr>
                        <a:t>15</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15</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35.21</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662363166"/>
                  </a:ext>
                </a:extLst>
              </a:tr>
              <a:tr h="0">
                <a:tc>
                  <a:txBody>
                    <a:bodyPr/>
                    <a:lstStyle/>
                    <a:p>
                      <a:pPr algn="ctr">
                        <a:spcAft>
                          <a:spcPts val="0"/>
                        </a:spcAft>
                      </a:pPr>
                      <a:r>
                        <a:rPr lang="en-GB" sz="900">
                          <a:effectLst/>
                        </a:rPr>
                        <a:t>15</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30</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35.21</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2048325795"/>
                  </a:ext>
                </a:extLst>
              </a:tr>
              <a:tr h="0">
                <a:tc>
                  <a:txBody>
                    <a:bodyPr/>
                    <a:lstStyle/>
                    <a:p>
                      <a:pPr algn="ctr">
                        <a:spcAft>
                          <a:spcPts val="0"/>
                        </a:spcAft>
                      </a:pPr>
                      <a:r>
                        <a:rPr lang="en-GB" sz="900">
                          <a:effectLst/>
                        </a:rPr>
                        <a:t>15</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60</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35.21</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3367840500"/>
                  </a:ext>
                </a:extLst>
              </a:tr>
              <a:tr h="0">
                <a:tc>
                  <a:txBody>
                    <a:bodyPr/>
                    <a:lstStyle/>
                    <a:p>
                      <a:pPr algn="ctr">
                        <a:spcAft>
                          <a:spcPts val="0"/>
                        </a:spcAft>
                      </a:pPr>
                      <a:r>
                        <a:rPr lang="en-GB" sz="900">
                          <a:effectLst/>
                        </a:rPr>
                        <a:t>15</a:t>
                      </a:r>
                      <a:endParaRPr lang="en-US"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effectLst/>
                        </a:rPr>
                        <a:t>120</a:t>
                      </a:r>
                      <a:r>
                        <a:rPr lang="en-GB" sz="900" baseline="30000" dirty="0">
                          <a:effectLst/>
                        </a:rPr>
                        <a:t> </a:t>
                      </a:r>
                      <a:endParaRPr lang="en-US"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effectLst/>
                        </a:rPr>
                        <a:t>35.21</a:t>
                      </a:r>
                      <a:endParaRPr lang="en-US"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3126432463"/>
                  </a:ext>
                </a:extLst>
              </a:tr>
            </a:tbl>
          </a:graphicData>
        </a:graphic>
      </p:graphicFrame>
    </p:spTree>
    <p:extLst>
      <p:ext uri="{BB962C8B-B14F-4D97-AF65-F5344CB8AC3E}">
        <p14:creationId xmlns:p14="http://schemas.microsoft.com/office/powerpoint/2010/main" xmlns="" val="35389507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4DD01A03-8080-4A40-9C41-39FA8B5F637D}"/>
              </a:ext>
            </a:extLst>
          </p:cNvPr>
          <p:cNvSpPr/>
          <p:nvPr/>
        </p:nvSpPr>
        <p:spPr>
          <a:xfrm>
            <a:off x="323528" y="97468"/>
            <a:ext cx="2845651"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SFN alignment</a:t>
            </a:r>
          </a:p>
        </p:txBody>
      </p:sp>
      <mc:AlternateContent xmlns:mc="http://schemas.openxmlformats.org/markup-compatibility/2006">
        <mc:Choice xmlns="" xmlns:a14="http://schemas.microsoft.com/office/drawing/2010/main" Requires="a14">
          <p:sp>
            <p:nvSpPr>
              <p:cNvPr id="3" name="内容占位符 1">
                <a:extLst>
                  <a:ext uri="{FF2B5EF4-FFF2-40B4-BE49-F238E27FC236}">
                    <a16:creationId xmlns:a16="http://schemas.microsoft.com/office/drawing/2014/main" id="{993EC4EF-9A80-4906-A07D-0EE1760DC8CD}"/>
                  </a:ext>
                </a:extLst>
              </p:cNvPr>
              <p:cNvSpPr txBox="1">
                <a:spLocks/>
              </p:cNvSpPr>
              <p:nvPr/>
            </p:nvSpPr>
            <p:spPr>
              <a:xfrm>
                <a:off x="251520" y="692696"/>
                <a:ext cx="8640960" cy="6067836"/>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lvl="1" indent="-285750">
                  <a:lnSpc>
                    <a:spcPct val="150000"/>
                  </a:lnSpc>
                  <a:spcBef>
                    <a:spcPts val="0"/>
                  </a:spcBef>
                  <a:buFont typeface="Wingdings" panose="05000000000000000000" pitchFamily="2" charset="2"/>
                  <a:buChar char="n"/>
                </a:pPr>
                <a:r>
                  <a:rPr lang="en-US" altLang="zh-CN" sz="1400" b="1" dirty="0">
                    <a:latin typeface="微软雅黑" panose="020B0503020204020204" pitchFamily="34" charset="-122"/>
                    <a:ea typeface="微软雅黑" panose="020B0503020204020204" pitchFamily="34" charset="-122"/>
                  </a:rPr>
                  <a:t>From the referred Section </a:t>
                </a:r>
                <a:r>
                  <a:rPr lang="en-GB" sz="1400" b="1" dirty="0">
                    <a:latin typeface="微软雅黑" panose="020B0503020204020204" pitchFamily="34" charset="-122"/>
                    <a:ea typeface="微软雅黑" panose="020B0503020204020204" pitchFamily="34" charset="-122"/>
                  </a:rPr>
                  <a:t>5.4.1 Carrier aggregation of </a:t>
                </a:r>
                <a:r>
                  <a:rPr lang="en-US" altLang="zh-CN" sz="1400" b="1" dirty="0">
                    <a:latin typeface="微软雅黑" panose="020B0503020204020204" pitchFamily="34" charset="-122"/>
                    <a:ea typeface="微软雅黑" panose="020B0503020204020204" pitchFamily="34" charset="-122"/>
                  </a:rPr>
                  <a:t>TS38.300 v15.2.0 and onwards,</a:t>
                </a:r>
                <a:r>
                  <a:rPr lang="en-GB" sz="1400" b="1" dirty="0">
                    <a:latin typeface="微软雅黑" panose="020B0503020204020204" pitchFamily="34" charset="-122"/>
                    <a:ea typeface="微软雅黑" panose="020B0503020204020204" pitchFamily="34" charset="-122"/>
                  </a:rPr>
                  <a:t> </a:t>
                </a:r>
                <a:r>
                  <a:rPr lang="en-US" altLang="zh-CN" sz="1400" b="1" dirty="0">
                    <a:latin typeface="微软雅黑" panose="020B0503020204020204" pitchFamily="34" charset="-122"/>
                    <a:ea typeface="微软雅黑" panose="020B0503020204020204" pitchFamily="34" charset="-122"/>
                  </a:rPr>
                  <a:t>SFN alignment is different from frame timing alignment, which is to guarantee a UE</a:t>
                </a:r>
                <a:r>
                  <a:rPr lang="zh-CN" altLang="en-US" sz="1400" b="1" dirty="0">
                    <a:latin typeface="微软雅黑" panose="020B0503020204020204" pitchFamily="34" charset="-122"/>
                    <a:ea typeface="微软雅黑" panose="020B0503020204020204" pitchFamily="34" charset="-122"/>
                  </a:rPr>
                  <a:t> </a:t>
                </a:r>
                <a:r>
                  <a:rPr lang="en-US" altLang="zh-CN" sz="1400" b="1" dirty="0">
                    <a:latin typeface="微软雅黑" panose="020B0503020204020204" pitchFamily="34" charset="-122"/>
                    <a:ea typeface="微软雅黑" panose="020B0503020204020204" pitchFamily="34" charset="-122"/>
                  </a:rPr>
                  <a:t>knows the SFN number on the </a:t>
                </a:r>
                <a:r>
                  <a:rPr lang="en-US" altLang="zh-CN" sz="1400" b="1" dirty="0" err="1">
                    <a:latin typeface="微软雅黑" panose="020B0503020204020204" pitchFamily="34" charset="-122"/>
                    <a:ea typeface="微软雅黑" panose="020B0503020204020204" pitchFamily="34" charset="-122"/>
                  </a:rPr>
                  <a:t>Scell</a:t>
                </a:r>
                <a:r>
                  <a:rPr lang="en-US" altLang="zh-CN" sz="1400" b="1" dirty="0">
                    <a:latin typeface="微软雅黑" panose="020B0503020204020204" pitchFamily="34" charset="-122"/>
                    <a:ea typeface="微软雅黑" panose="020B0503020204020204" pitchFamily="34" charset="-122"/>
                  </a:rPr>
                  <a:t>/</a:t>
                </a:r>
                <a:r>
                  <a:rPr lang="en-US" altLang="zh-CN" sz="1400" b="1" dirty="0" err="1">
                    <a:latin typeface="微软雅黑" panose="020B0503020204020204" pitchFamily="34" charset="-122"/>
                    <a:ea typeface="微软雅黑" panose="020B0503020204020204" pitchFamily="34" charset="-122"/>
                  </a:rPr>
                  <a:t>Pcell</a:t>
                </a:r>
                <a:r>
                  <a:rPr lang="zh-CN" altLang="en-US" sz="1400" b="1" dirty="0">
                    <a:latin typeface="微软雅黑" panose="020B0503020204020204" pitchFamily="34" charset="-122"/>
                    <a:ea typeface="微软雅黑" panose="020B0503020204020204" pitchFamily="34" charset="-122"/>
                  </a:rPr>
                  <a:t> </a:t>
                </a:r>
                <a:r>
                  <a:rPr lang="en-US" altLang="zh-CN" sz="1400" b="1" dirty="0">
                    <a:latin typeface="微软雅黑" panose="020B0503020204020204" pitchFamily="34" charset="-122"/>
                    <a:ea typeface="微软雅黑" panose="020B0503020204020204" pitchFamily="34" charset="-122"/>
                  </a:rPr>
                  <a:t>at the time instance when the UE identifies the SFN number on a </a:t>
                </a:r>
                <a:r>
                  <a:rPr lang="en-US" altLang="zh-CN" sz="1400" b="1" dirty="0" err="1">
                    <a:latin typeface="微软雅黑" panose="020B0503020204020204" pitchFamily="34" charset="-122"/>
                    <a:ea typeface="微软雅黑" panose="020B0503020204020204" pitchFamily="34" charset="-122"/>
                  </a:rPr>
                  <a:t>Pcell</a:t>
                </a:r>
                <a:r>
                  <a:rPr lang="en-US" altLang="zh-CN" sz="1400" b="1" dirty="0">
                    <a:latin typeface="微软雅黑" panose="020B0503020204020204" pitchFamily="34" charset="-122"/>
                    <a:ea typeface="微软雅黑" panose="020B0503020204020204" pitchFamily="34" charset="-122"/>
                  </a:rPr>
                  <a:t>/</a:t>
                </a:r>
                <a:r>
                  <a:rPr lang="en-US" altLang="zh-CN" sz="1400" b="1" dirty="0" err="1">
                    <a:latin typeface="微软雅黑" panose="020B0503020204020204" pitchFamily="34" charset="-122"/>
                    <a:ea typeface="微软雅黑" panose="020B0503020204020204" pitchFamily="34" charset="-122"/>
                  </a:rPr>
                  <a:t>Scell</a:t>
                </a:r>
                <a:r>
                  <a:rPr lang="en-US" altLang="zh-CN" sz="1400" b="1" dirty="0">
                    <a:latin typeface="微软雅黑" panose="020B0503020204020204" pitchFamily="34" charset="-122"/>
                    <a:ea typeface="微软雅黑" panose="020B0503020204020204" pitchFamily="34" charset="-122"/>
                  </a:rPr>
                  <a:t>, rather than require the UE to get the SFN number by detecting MIB on the target cell. </a:t>
                </a:r>
              </a:p>
              <a:p>
                <a:pPr marL="285750" lvl="1" indent="-285750">
                  <a:lnSpc>
                    <a:spcPct val="150000"/>
                  </a:lnSpc>
                  <a:spcBef>
                    <a:spcPts val="0"/>
                  </a:spcBef>
                  <a:buFont typeface="Wingdings" panose="05000000000000000000" pitchFamily="2" charset="2"/>
                  <a:buChar char="n"/>
                </a:pPr>
                <a:r>
                  <a:rPr lang="en-US" altLang="zh-CN" sz="1400" b="1" dirty="0">
                    <a:latin typeface="微软雅黑" panose="020B0503020204020204" pitchFamily="34" charset="-122"/>
                    <a:ea typeface="微软雅黑" panose="020B0503020204020204" pitchFamily="34" charset="-122"/>
                  </a:rPr>
                  <a:t>This concept is also adopted in handover procedure as defined in TS38.211, v15.5.0 as below:</a:t>
                </a:r>
              </a:p>
              <a:p>
                <a:pPr marL="269875" indent="0">
                  <a:buNone/>
                </a:pPr>
                <a:r>
                  <a:rPr lang="en-GB" sz="1400" dirty="0">
                    <a:latin typeface="微软雅黑" panose="020B0503020204020204" pitchFamily="34" charset="-122"/>
                    <a:ea typeface="微软雅黑" panose="020B0503020204020204" pitchFamily="34" charset="-122"/>
                  </a:rPr>
                  <a:t>For handover purposes to a target cell in paired or unpaired spectrum where the target cell uses </a:t>
                </a:r>
                <a14:m>
                  <m:oMath xmlns:m="http://schemas.openxmlformats.org/officeDocument/2006/math">
                    <m:sSub>
                      <m:sSubPr>
                        <m:ctrlPr>
                          <a:rPr lang="en-US" sz="1400" i="1">
                            <a:latin typeface="Cambria Math" panose="02040503050406030204" pitchFamily="18" charset="0"/>
                            <a:ea typeface="微软雅黑" panose="020B0503020204020204" pitchFamily="34" charset="-122"/>
                          </a:rPr>
                        </m:ctrlPr>
                      </m:sSubPr>
                      <m:e>
                        <m:r>
                          <m:rPr>
                            <m:sty m:val="p"/>
                          </m:rPr>
                          <a:rPr lang="en-GB" sz="1400" i="1">
                            <a:latin typeface="Cambria Math" panose="02040503050406030204" pitchFamily="18" charset="0"/>
                            <a:ea typeface="微软雅黑" panose="020B0503020204020204" pitchFamily="34" charset="-122"/>
                          </a:rPr>
                          <m:t>L</m:t>
                        </m:r>
                      </m:e>
                      <m:sub>
                        <m:r>
                          <m:rPr>
                            <m:nor/>
                          </m:rPr>
                          <a:rPr lang="en-GB" sz="1400">
                            <a:latin typeface="微软雅黑" panose="020B0503020204020204" pitchFamily="34" charset="-122"/>
                            <a:ea typeface="微软雅黑" panose="020B0503020204020204" pitchFamily="34" charset="-122"/>
                          </a:rPr>
                          <m:t>max</m:t>
                        </m:r>
                      </m:sub>
                    </m:sSub>
                    <m:r>
                      <a:rPr lang="en-GB" sz="1400">
                        <a:latin typeface="Cambria Math" panose="02040503050406030204" pitchFamily="18" charset="0"/>
                        <a:ea typeface="微软雅黑" panose="020B0503020204020204" pitchFamily="34" charset="-122"/>
                      </a:rPr>
                      <m:t>=4</m:t>
                    </m:r>
                  </m:oMath>
                </a14:m>
                <a:r>
                  <a:rPr lang="en-GB" sz="1400" dirty="0">
                    <a:latin typeface="微软雅黑" panose="020B0503020204020204" pitchFamily="34" charset="-122"/>
                    <a:ea typeface="微软雅黑" panose="020B0503020204020204" pitchFamily="34" charset="-122"/>
                  </a:rPr>
                  <a:t>, the UE may assume the absolute value of the time difference between radio frame </a:t>
                </a:r>
                <a14:m>
                  <m:oMath xmlns:m="http://schemas.openxmlformats.org/officeDocument/2006/math">
                    <m:r>
                      <m:rPr>
                        <m:sty m:val="p"/>
                      </m:rPr>
                      <a:rPr lang="en-GB" sz="1400" i="1">
                        <a:latin typeface="Cambria Math" panose="02040503050406030204" pitchFamily="18" charset="0"/>
                        <a:ea typeface="微软雅黑" panose="020B0503020204020204" pitchFamily="34" charset="-122"/>
                      </a:rPr>
                      <m:t>i</m:t>
                    </m:r>
                  </m:oMath>
                </a14:m>
                <a:r>
                  <a:rPr lang="en-GB" sz="1400" dirty="0">
                    <a:latin typeface="微软雅黑" panose="020B0503020204020204" pitchFamily="34" charset="-122"/>
                    <a:ea typeface="微软雅黑" panose="020B0503020204020204" pitchFamily="34" charset="-122"/>
                  </a:rPr>
                  <a:t> in the current cell and radio frame </a:t>
                </a:r>
                <a14:m>
                  <m:oMath xmlns:m="http://schemas.openxmlformats.org/officeDocument/2006/math">
                    <m:r>
                      <m:rPr>
                        <m:sty m:val="p"/>
                      </m:rPr>
                      <a:rPr lang="en-GB" sz="1400" i="1">
                        <a:latin typeface="Cambria Math" panose="02040503050406030204" pitchFamily="18" charset="0"/>
                        <a:ea typeface="微软雅黑" panose="020B0503020204020204" pitchFamily="34" charset="-122"/>
                      </a:rPr>
                      <m:t>i</m:t>
                    </m:r>
                  </m:oMath>
                </a14:m>
                <a:r>
                  <a:rPr lang="en-GB" sz="1400" dirty="0">
                    <a:latin typeface="微软雅黑" panose="020B0503020204020204" pitchFamily="34" charset="-122"/>
                    <a:ea typeface="微软雅黑" panose="020B0503020204020204" pitchFamily="34" charset="-122"/>
                  </a:rPr>
                  <a:t> in the target cell is less than </a:t>
                </a:r>
                <a14:m>
                  <m:oMath xmlns:m="http://schemas.openxmlformats.org/officeDocument/2006/math">
                    <m:r>
                      <a:rPr lang="en-GB" sz="1400">
                        <a:latin typeface="Cambria Math" panose="02040503050406030204" pitchFamily="18" charset="0"/>
                        <a:ea typeface="微软雅黑" panose="020B0503020204020204" pitchFamily="34" charset="-122"/>
                      </a:rPr>
                      <m:t>153600</m:t>
                    </m:r>
                    <m:sSub>
                      <m:sSubPr>
                        <m:ctrlPr>
                          <a:rPr lang="en-US" sz="1400" i="1">
                            <a:latin typeface="Cambria Math" panose="02040503050406030204" pitchFamily="18" charset="0"/>
                            <a:ea typeface="微软雅黑" panose="020B0503020204020204" pitchFamily="34" charset="-122"/>
                          </a:rPr>
                        </m:ctrlPr>
                      </m:sSubPr>
                      <m:e>
                        <m:r>
                          <m:rPr>
                            <m:sty m:val="p"/>
                          </m:rPr>
                          <a:rPr lang="en-GB" sz="1400" i="1">
                            <a:latin typeface="Cambria Math" panose="02040503050406030204" pitchFamily="18" charset="0"/>
                            <a:ea typeface="微软雅黑" panose="020B0503020204020204" pitchFamily="34" charset="-122"/>
                          </a:rPr>
                          <m:t>T</m:t>
                        </m:r>
                      </m:e>
                      <m:sub>
                        <m:r>
                          <m:rPr>
                            <m:nor/>
                          </m:rPr>
                          <a:rPr lang="en-GB" sz="1400">
                            <a:latin typeface="微软雅黑" panose="020B0503020204020204" pitchFamily="34" charset="-122"/>
                            <a:ea typeface="微软雅黑" panose="020B0503020204020204" pitchFamily="34" charset="-122"/>
                          </a:rPr>
                          <m:t>s</m:t>
                        </m:r>
                      </m:sub>
                    </m:sSub>
                  </m:oMath>
                </a14:m>
                <a:r>
                  <a:rPr lang="en-GB" sz="1400" dirty="0">
                    <a:latin typeface="微软雅黑" panose="020B0503020204020204" pitchFamily="34" charset="-122"/>
                    <a:ea typeface="微软雅黑" panose="020B0503020204020204" pitchFamily="34" charset="-122"/>
                  </a:rPr>
                  <a:t> if the association pattern period in Section 8.1 of [5, TS 38.213] is not equal to 10 </a:t>
                </a:r>
                <a:r>
                  <a:rPr lang="en-GB" sz="1400" dirty="0" err="1">
                    <a:latin typeface="微软雅黑" panose="020B0503020204020204" pitchFamily="34" charset="-122"/>
                    <a:ea typeface="微软雅黑" panose="020B0503020204020204" pitchFamily="34" charset="-122"/>
                  </a:rPr>
                  <a:t>ms</a:t>
                </a:r>
                <a:r>
                  <a:rPr lang="en-GB" sz="1400" dirty="0">
                    <a:latin typeface="微软雅黑" panose="020B0503020204020204" pitchFamily="34" charset="-122"/>
                    <a:ea typeface="微软雅黑" panose="020B0503020204020204" pitchFamily="34" charset="-122"/>
                  </a:rPr>
                  <a:t>.</a:t>
                </a:r>
              </a:p>
              <a:p>
                <a:pPr marL="269875" indent="0">
                  <a:buNone/>
                </a:pPr>
                <a:r>
                  <a:rPr lang="en-GB" sz="1400" dirty="0">
                    <a:latin typeface="微软雅黑" panose="020B0503020204020204" pitchFamily="34" charset="-122"/>
                    <a:ea typeface="微软雅黑" panose="020B0503020204020204" pitchFamily="34" charset="-122"/>
                  </a:rPr>
                  <a:t>For inter frequency handover purposes where the source cell is either in paired or unpaired spectrum and the target cell is in unpaired spectrum and uses </a:t>
                </a:r>
                <a14:m>
                  <m:oMath xmlns:m="http://schemas.openxmlformats.org/officeDocument/2006/math">
                    <m:sSub>
                      <m:sSubPr>
                        <m:ctrlPr>
                          <a:rPr lang="en-US" sz="1400">
                            <a:latin typeface="微软雅黑" panose="020B0503020204020204" pitchFamily="34" charset="-122"/>
                            <a:ea typeface="微软雅黑" panose="020B0503020204020204" pitchFamily="34" charset="-122"/>
                          </a:rPr>
                        </m:ctrlPr>
                      </m:sSubPr>
                      <m:e>
                        <m:r>
                          <a:rPr lang="en-GB" sz="1400">
                            <a:latin typeface="微软雅黑" panose="020B0503020204020204" pitchFamily="34" charset="-122"/>
                            <a:ea typeface="微软雅黑" panose="020B0503020204020204" pitchFamily="34" charset="-122"/>
                          </a:rPr>
                          <m:t>𝐿</m:t>
                        </m:r>
                      </m:e>
                      <m:sub>
                        <m:r>
                          <m:rPr>
                            <m:nor/>
                          </m:rPr>
                          <a:rPr lang="en-GB" sz="1400">
                            <a:latin typeface="微软雅黑" panose="020B0503020204020204" pitchFamily="34" charset="-122"/>
                            <a:ea typeface="微软雅黑" panose="020B0503020204020204" pitchFamily="34" charset="-122"/>
                          </a:rPr>
                          <m:t>max</m:t>
                        </m:r>
                      </m:sub>
                    </m:sSub>
                    <m:r>
                      <a:rPr lang="en-GB" sz="1400">
                        <a:latin typeface="微软雅黑" panose="020B0503020204020204" pitchFamily="34" charset="-122"/>
                        <a:ea typeface="微软雅黑" panose="020B0503020204020204" pitchFamily="34" charset="-122"/>
                      </a:rPr>
                      <m:t>=8</m:t>
                    </m:r>
                  </m:oMath>
                </a14:m>
                <a:r>
                  <a:rPr lang="en-GB" sz="1400" dirty="0">
                    <a:latin typeface="微软雅黑" panose="020B0503020204020204" pitchFamily="34" charset="-122"/>
                    <a:ea typeface="微软雅黑" panose="020B0503020204020204" pitchFamily="34" charset="-122"/>
                  </a:rPr>
                  <a:t>, the UE may assume the absolute value of the time difference between radio frame </a:t>
                </a:r>
                <a14:m>
                  <m:oMath xmlns:m="http://schemas.openxmlformats.org/officeDocument/2006/math">
                    <m:r>
                      <a:rPr lang="en-GB" sz="1400">
                        <a:latin typeface="微软雅黑" panose="020B0503020204020204" pitchFamily="34" charset="-122"/>
                        <a:ea typeface="微软雅黑" panose="020B0503020204020204" pitchFamily="34" charset="-122"/>
                      </a:rPr>
                      <m:t>𝑖</m:t>
                    </m:r>
                  </m:oMath>
                </a14:m>
                <a:r>
                  <a:rPr lang="en-GB" sz="1400" dirty="0">
                    <a:latin typeface="微软雅黑" panose="020B0503020204020204" pitchFamily="34" charset="-122"/>
                    <a:ea typeface="微软雅黑" panose="020B0503020204020204" pitchFamily="34" charset="-122"/>
                  </a:rPr>
                  <a:t> in the current cell and radio frame </a:t>
                </a:r>
                <a14:m>
                  <m:oMath xmlns:m="http://schemas.openxmlformats.org/officeDocument/2006/math">
                    <m:r>
                      <a:rPr lang="en-GB" sz="1400">
                        <a:latin typeface="微软雅黑" panose="020B0503020204020204" pitchFamily="34" charset="-122"/>
                        <a:ea typeface="微软雅黑" panose="020B0503020204020204" pitchFamily="34" charset="-122"/>
                      </a:rPr>
                      <m:t>𝑖</m:t>
                    </m:r>
                  </m:oMath>
                </a14:m>
                <a:r>
                  <a:rPr lang="en-GB" sz="1400" dirty="0">
                    <a:latin typeface="微软雅黑" panose="020B0503020204020204" pitchFamily="34" charset="-122"/>
                    <a:ea typeface="微软雅黑" panose="020B0503020204020204" pitchFamily="34" charset="-122"/>
                  </a:rPr>
                  <a:t> in the target cell is less than </a:t>
                </a:r>
                <a14:m>
                  <m:oMath xmlns:m="http://schemas.openxmlformats.org/officeDocument/2006/math">
                    <m:r>
                      <a:rPr lang="en-GB" sz="1400">
                        <a:latin typeface="微软雅黑" panose="020B0503020204020204" pitchFamily="34" charset="-122"/>
                        <a:ea typeface="微软雅黑" panose="020B0503020204020204" pitchFamily="34" charset="-122"/>
                      </a:rPr>
                      <m:t>76800</m:t>
                    </m:r>
                    <m:sSub>
                      <m:sSubPr>
                        <m:ctrlPr>
                          <a:rPr lang="en-US" sz="1400">
                            <a:latin typeface="微软雅黑" panose="020B0503020204020204" pitchFamily="34" charset="-122"/>
                            <a:ea typeface="微软雅黑" panose="020B0503020204020204" pitchFamily="34" charset="-122"/>
                          </a:rPr>
                        </m:ctrlPr>
                      </m:sSubPr>
                      <m:e>
                        <m:r>
                          <a:rPr lang="en-GB" sz="1400">
                            <a:latin typeface="微软雅黑" panose="020B0503020204020204" pitchFamily="34" charset="-122"/>
                            <a:ea typeface="微软雅黑" panose="020B0503020204020204" pitchFamily="34" charset="-122"/>
                          </a:rPr>
                          <m:t>𝑇</m:t>
                        </m:r>
                      </m:e>
                      <m:sub>
                        <m:r>
                          <m:rPr>
                            <m:sty m:val="p"/>
                          </m:rPr>
                          <a:rPr lang="en-GB" sz="1400">
                            <a:latin typeface="微软雅黑" panose="020B0503020204020204" pitchFamily="34" charset="-122"/>
                            <a:ea typeface="微软雅黑" panose="020B0503020204020204" pitchFamily="34" charset="-122"/>
                          </a:rPr>
                          <m:t>s</m:t>
                        </m:r>
                      </m:sub>
                    </m:sSub>
                    <m:r>
                      <a:rPr lang="en-GB" sz="1400">
                        <a:latin typeface="微软雅黑" panose="020B0503020204020204" pitchFamily="34" charset="-122"/>
                        <a:ea typeface="微软雅黑" panose="020B0503020204020204" pitchFamily="34" charset="-122"/>
                      </a:rPr>
                      <m:t>.</m:t>
                    </m:r>
                  </m:oMath>
                </a14:m>
                <a:endParaRPr lang="en-US" sz="1400" dirty="0">
                  <a:latin typeface="微软雅黑" panose="020B0503020204020204" pitchFamily="34" charset="-122"/>
                  <a:ea typeface="微软雅黑" panose="020B0503020204020204" pitchFamily="34" charset="-122"/>
                </a:endParaRPr>
              </a:p>
              <a:p>
                <a:pPr marL="269875" indent="0">
                  <a:buNone/>
                </a:pPr>
                <a:r>
                  <a:rPr lang="en-US" altLang="zh-CN" sz="1400" b="1" dirty="0">
                    <a:solidFill>
                      <a:srgbClr val="FF0000"/>
                    </a:solidFill>
                    <a:latin typeface="微软雅黑" panose="020B0503020204020204" pitchFamily="34" charset="-122"/>
                    <a:ea typeface="微软雅黑" panose="020B0503020204020204" pitchFamily="34" charset="-122"/>
                  </a:rPr>
                  <a:t>Which means the FR2 network has to be SFN aligned with FR1 network unless the network does not support handover from FR2 to FR1 network, however, it may not be true that all UE support DC by default. And to support intra FR1 handover, the network is expected to be SFN aligned</a:t>
                </a:r>
              </a:p>
              <a:p>
                <a:pPr marL="285750" lvl="1" indent="-285750">
                  <a:lnSpc>
                    <a:spcPct val="150000"/>
                  </a:lnSpc>
                  <a:spcBef>
                    <a:spcPts val="0"/>
                  </a:spcBef>
                  <a:buFont typeface="Wingdings" panose="05000000000000000000" pitchFamily="2" charset="2"/>
                  <a:buChar char="n"/>
                </a:pPr>
                <a:r>
                  <a:rPr lang="en-US" altLang="zh-CN" sz="1400" b="1" dirty="0">
                    <a:latin typeface="微软雅黑" panose="020B0503020204020204" pitchFamily="34" charset="-122"/>
                    <a:ea typeface="微软雅黑" panose="020B0503020204020204" pitchFamily="34" charset="-122"/>
                  </a:rPr>
                  <a:t>Based on above understanding, it is quite straight way forward to assume SFN alignment supported by default in the real network, regardless NR CA or NR DC is deployed or not.</a:t>
                </a:r>
                <a:endParaRPr lang="en-US" altLang="zh-CN" sz="1600" b="1" dirty="0">
                  <a:latin typeface="微软雅黑" panose="020B0503020204020204" pitchFamily="34" charset="-122"/>
                  <a:ea typeface="微软雅黑" panose="020B0503020204020204" pitchFamily="34" charset="-122"/>
                </a:endParaRPr>
              </a:p>
              <a:p>
                <a:pPr marL="685506" lvl="2" indent="-285750">
                  <a:lnSpc>
                    <a:spcPct val="150000"/>
                  </a:lnSpc>
                  <a:spcBef>
                    <a:spcPts val="0"/>
                  </a:spcBef>
                  <a:buFont typeface="Wingdings" panose="05000000000000000000" pitchFamily="2" charset="2"/>
                  <a:buChar char="n"/>
                </a:pPr>
                <a:endParaRPr lang="en-US" altLang="zh-CN" sz="1400" b="1" dirty="0">
                  <a:latin typeface="微软雅黑" panose="020B0503020204020204" pitchFamily="34" charset="-122"/>
                  <a:ea typeface="微软雅黑" panose="020B0503020204020204" pitchFamily="34" charset="-122"/>
                </a:endParaRPr>
              </a:p>
              <a:p>
                <a:pPr marL="285750" lvl="1" indent="-285750">
                  <a:lnSpc>
                    <a:spcPct val="150000"/>
                  </a:lnSpc>
                  <a:spcBef>
                    <a:spcPts val="0"/>
                  </a:spcBef>
                  <a:buFont typeface="Wingdings" panose="05000000000000000000" pitchFamily="2" charset="2"/>
                  <a:buChar char="n"/>
                </a:pPr>
                <a:endParaRPr lang="en-US" altLang="zh-CN" sz="1800" b="1" dirty="0">
                  <a:latin typeface="微软雅黑" panose="020B0503020204020204" pitchFamily="34" charset="-122"/>
                  <a:ea typeface="微软雅黑" panose="020B0503020204020204" pitchFamily="34" charset="-122"/>
                </a:endParaRPr>
              </a:p>
            </p:txBody>
          </p:sp>
        </mc:Choice>
        <mc:Fallback>
          <p:sp>
            <p:nvSpPr>
              <p:cNvPr id="3" name="内容占位符 1">
                <a:extLst>
                  <a:ext uri="{FF2B5EF4-FFF2-40B4-BE49-F238E27FC236}">
                    <a16:creationId xmlns="" xmlns:a16="http://schemas.microsoft.com/office/drawing/2014/main" id="{993EC4EF-9A80-4906-A07D-0EE1760DC8CD}"/>
                  </a:ext>
                </a:extLst>
              </p:cNvPr>
              <p:cNvSpPr txBox="1">
                <a:spLocks noRot="1" noChangeAspect="1" noMove="1" noResize="1" noEditPoints="1" noAdjustHandles="1" noChangeArrowheads="1" noChangeShapeType="1" noTextEdit="1"/>
              </p:cNvSpPr>
              <p:nvPr/>
            </p:nvSpPr>
            <p:spPr>
              <a:xfrm>
                <a:off x="251520" y="692696"/>
                <a:ext cx="8640960" cy="6067836"/>
              </a:xfrm>
              <a:prstGeom prst="rect">
                <a:avLst/>
              </a:prstGeom>
              <a:blipFill>
                <a:blip r:embed="rId2" cstate="print"/>
                <a:stretch>
                  <a:fillRect/>
                </a:stretch>
              </a:blipFill>
              <a:ln w="19050">
                <a:solidFill>
                  <a:srgbClr val="00B0F0"/>
                </a:solidFill>
              </a:ln>
            </p:spPr>
            <p:txBody>
              <a:bodyPr/>
              <a:lstStyle/>
              <a:p>
                <a:r>
                  <a:rPr lang="en-US">
                    <a:noFill/>
                  </a:rPr>
                  <a:t> </a:t>
                </a:r>
              </a:p>
            </p:txBody>
          </p:sp>
        </mc:Fallback>
      </mc:AlternateContent>
    </p:spTree>
    <p:extLst>
      <p:ext uri="{BB962C8B-B14F-4D97-AF65-F5344CB8AC3E}">
        <p14:creationId xmlns="" xmlns:p14="http://schemas.microsoft.com/office/powerpoint/2010/main" val="1661114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AF6E8B9-CF32-4BE9-B5BE-C1C18EDE3AED}"/>
              </a:ext>
            </a:extLst>
          </p:cNvPr>
          <p:cNvSpPr/>
          <p:nvPr/>
        </p:nvSpPr>
        <p:spPr>
          <a:xfrm>
            <a:off x="323528" y="97468"/>
            <a:ext cx="7344816" cy="523220"/>
          </a:xfrm>
          <a:prstGeom prst="rect">
            <a:avLst/>
          </a:prstGeom>
        </p:spPr>
        <p:txBody>
          <a:bodyPr wrap="squar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Frame timing alignment in R15 NR CA</a:t>
            </a:r>
          </a:p>
        </p:txBody>
      </p:sp>
      <p:sp>
        <p:nvSpPr>
          <p:cNvPr id="8" name="内容占位符 1">
            <a:extLst>
              <a:ext uri="{FF2B5EF4-FFF2-40B4-BE49-F238E27FC236}">
                <a16:creationId xmlns="" xmlns:a16="http://schemas.microsoft.com/office/drawing/2014/main" id="{B9E07ECB-C4D1-42AC-B4BA-7F0875E892E6}"/>
              </a:ext>
            </a:extLst>
          </p:cNvPr>
          <p:cNvSpPr txBox="1">
            <a:spLocks/>
          </p:cNvSpPr>
          <p:nvPr/>
        </p:nvSpPr>
        <p:spPr>
          <a:xfrm>
            <a:off x="367930" y="908720"/>
            <a:ext cx="8408140" cy="5184576"/>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57188" lvl="2" indent="-357188">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On top of slot alignment, SFN alignment, Frame timing alignment means Frame boundary alignment, which is required in LTE CA, and it is copied and pasted in TS38.300 v15.2.0</a:t>
            </a:r>
            <a:r>
              <a:rPr lang="zh-CN" altLang="en-US" sz="1600" b="1" dirty="0">
                <a:latin typeface="微软雅黑" panose="020B0503020204020204" pitchFamily="34" charset="-122"/>
                <a:ea typeface="微软雅黑" panose="020B0503020204020204" pitchFamily="34" charset="-122"/>
              </a:rPr>
              <a:t> </a:t>
            </a:r>
            <a:r>
              <a:rPr lang="en-US" altLang="zh-CN" sz="1600" b="1" dirty="0">
                <a:latin typeface="微软雅黑" panose="020B0503020204020204" pitchFamily="34" charset="-122"/>
                <a:ea typeface="微软雅黑" panose="020B0503020204020204" pitchFamily="34" charset="-122"/>
              </a:rPr>
              <a:t>by default, even it is necessarily required anymore from NR CA </a:t>
            </a:r>
          </a:p>
          <a:p>
            <a:pPr marL="357188" lvl="2" indent="-357188">
              <a:lnSpc>
                <a:spcPct val="150000"/>
              </a:lnSpc>
              <a:spcBef>
                <a:spcPts val="0"/>
              </a:spcBef>
              <a:buFont typeface="Wingdings" panose="05000000000000000000" pitchFamily="2" charset="2"/>
              <a:buChar char="n"/>
            </a:pPr>
            <a:r>
              <a:rPr lang="en-US" sz="1600" b="1" dirty="0">
                <a:latin typeface="微软雅黑" panose="020B0503020204020204" pitchFamily="34" charset="-122"/>
                <a:ea typeface="微软雅黑" panose="020B0503020204020204" pitchFamily="34" charset="-122"/>
              </a:rPr>
              <a:t>In RAN1#97 meeting, observation about the two interpretations on timing assumption, as well as their corresponding impact on the implementation is confirmed as below:</a:t>
            </a:r>
          </a:p>
          <a:p>
            <a:pPr marL="357188" lvl="2" indent="-357188">
              <a:lnSpc>
                <a:spcPct val="150000"/>
              </a:lnSpc>
              <a:spcBef>
                <a:spcPts val="0"/>
              </a:spcBef>
              <a:buFont typeface="Wingdings" panose="05000000000000000000" pitchFamily="2" charset="2"/>
              <a:buChar char="n"/>
            </a:pPr>
            <a:endParaRPr lang="en-US" altLang="zh-CN" sz="800" b="1" dirty="0">
              <a:latin typeface="微软雅黑" panose="020B0503020204020204" pitchFamily="34" charset="-122"/>
              <a:ea typeface="微软雅黑" panose="020B0503020204020204" pitchFamily="34" charset="-122"/>
            </a:endParaRPr>
          </a:p>
          <a:p>
            <a:pPr marL="357188" lvl="2" indent="-357188">
              <a:lnSpc>
                <a:spcPct val="150000"/>
              </a:lnSpc>
              <a:spcBef>
                <a:spcPts val="0"/>
              </a:spcBef>
              <a:buFont typeface="Wingdings" panose="05000000000000000000" pitchFamily="2" charset="2"/>
              <a:buChar char="n"/>
            </a:pPr>
            <a:endParaRPr lang="en-US" altLang="zh-CN" sz="1600" b="1" dirty="0">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89B5DDB7-E0BC-4FBE-AA06-ACFFDC4448F7}"/>
              </a:ext>
            </a:extLst>
          </p:cNvPr>
          <p:cNvSpPr/>
          <p:nvPr/>
        </p:nvSpPr>
        <p:spPr>
          <a:xfrm>
            <a:off x="755576" y="3573016"/>
            <a:ext cx="7704856" cy="2246769"/>
          </a:xfrm>
          <a:prstGeom prst="rect">
            <a:avLst/>
          </a:prstGeom>
          <a:ln w="25400">
            <a:solidFill>
              <a:schemeClr val="accent1"/>
            </a:solidFill>
          </a:ln>
        </p:spPr>
        <p:txBody>
          <a:bodyPr wrap="square">
            <a:spAutoFit/>
          </a:bodyPr>
          <a:lstStyle/>
          <a:p>
            <a:pPr indent="-230505" algn="just">
              <a:tabLst>
                <a:tab pos="1029970" algn="l"/>
                <a:tab pos="215900" algn="l"/>
                <a:tab pos="1029970" algn="l"/>
              </a:tabLst>
            </a:pPr>
            <a:r>
              <a:rPr lang="en-US" sz="1400" dirty="0">
                <a:latin typeface="Times New Roman" panose="02020603050405020304" pitchFamily="18" charset="0"/>
                <a:ea typeface="宋体" panose="02010600030101010101" pitchFamily="2" charset="-122"/>
                <a:cs typeface="Times New Roman" panose="02020603050405020304" pitchFamily="18" charset="0"/>
              </a:rPr>
              <a:t>From some cross-carrier operation, e.g., cross-carrier scheduling, cross-carrier triggering, etc., in 214, at least in cross-carrier scheduling, the timing on the scheduled cell may have two interpretations:</a:t>
            </a:r>
          </a:p>
          <a:p>
            <a:pPr marL="342900" lvl="0" indent="-342900" algn="just">
              <a:spcAft>
                <a:spcPts val="0"/>
              </a:spcAft>
              <a:buFont typeface="Symbol" panose="05050102010706020507" pitchFamily="18" charset="2"/>
              <a:buChar char=""/>
              <a:tabLst>
                <a:tab pos="1029970" algn="l"/>
                <a:tab pos="215900" algn="l"/>
                <a:tab pos="1029970" algn="l"/>
              </a:tabLst>
            </a:pPr>
            <a:r>
              <a:rPr lang="en-US" sz="1400" dirty="0">
                <a:latin typeface="Times New Roman" panose="02020603050405020304" pitchFamily="18" charset="0"/>
                <a:ea typeface="宋体" panose="02010600030101010101" pitchFamily="2" charset="-122"/>
                <a:cs typeface="Times New Roman" panose="02020603050405020304" pitchFamily="18" charset="0"/>
              </a:rPr>
              <a:t>Interpretation 1: UE takes the slot numbering of the scheduling cell as timing reference for scheduled behavior;</a:t>
            </a:r>
            <a:endParaRPr lang="en-US" sz="1400" dirty="0">
              <a:latin typeface="Arial" panose="020B0604020202020204" pitchFamily="34" charset="0"/>
              <a:ea typeface="MS Mincho" panose="02020609040205080304" pitchFamily="49" charset="-128"/>
              <a:cs typeface="Times New Roman" panose="02020603050405020304" pitchFamily="18" charset="0"/>
            </a:endParaRPr>
          </a:p>
          <a:p>
            <a:pPr marL="742950" lvl="1" indent="-285750" algn="just">
              <a:spcAft>
                <a:spcPts val="0"/>
              </a:spcAft>
              <a:buFont typeface="Courier New" panose="02070309020205020404" pitchFamily="49" charset="0"/>
              <a:buChar char="o"/>
              <a:tabLst>
                <a:tab pos="1029970" algn="l"/>
                <a:tab pos="215900" algn="l"/>
                <a:tab pos="1029970" algn="l"/>
              </a:tabLst>
            </a:pPr>
            <a:r>
              <a:rPr lang="en-US" sz="1400" dirty="0">
                <a:latin typeface="Times New Roman" panose="02020603050405020304" pitchFamily="18" charset="0"/>
                <a:ea typeface="宋体" panose="02010600030101010101" pitchFamily="2" charset="-122"/>
                <a:cs typeface="Times New Roman" panose="02020603050405020304" pitchFamily="18" charset="0"/>
              </a:rPr>
              <a:t>If UE goes with this interpretation, frame boundary alignment or not will cause different timing in scheduled cell</a:t>
            </a:r>
            <a:endParaRPr lang="en-US" sz="1400" dirty="0">
              <a:latin typeface="Arial" panose="020B0604020202020204" pitchFamily="34" charset="0"/>
              <a:ea typeface="MS Mincho" panose="02020609040205080304" pitchFamily="49" charset="-128"/>
              <a:cs typeface="Times New Roman" panose="02020603050405020304" pitchFamily="18" charset="0"/>
            </a:endParaRPr>
          </a:p>
          <a:p>
            <a:pPr marL="342900" lvl="0" indent="-342900" algn="just">
              <a:spcAft>
                <a:spcPts val="0"/>
              </a:spcAft>
              <a:buFont typeface="Symbol" panose="05050102010706020507" pitchFamily="18" charset="2"/>
              <a:buChar char=""/>
              <a:tabLst>
                <a:tab pos="1029970" algn="l"/>
                <a:tab pos="215900" algn="l"/>
                <a:tab pos="1029970" algn="l"/>
              </a:tabLst>
            </a:pPr>
            <a:r>
              <a:rPr lang="en-US" sz="1400" dirty="0">
                <a:latin typeface="Times New Roman" panose="02020603050405020304" pitchFamily="18" charset="0"/>
                <a:ea typeface="宋体" panose="02010600030101010101" pitchFamily="2" charset="-122"/>
                <a:cs typeface="Times New Roman" panose="02020603050405020304" pitchFamily="18" charset="0"/>
              </a:rPr>
              <a:t>Interpretation 2: UE takes the timing location of the numbering slot of the scheduling cell as timing reference for scheduled behavior;</a:t>
            </a:r>
            <a:endParaRPr lang="en-US" sz="1400" dirty="0">
              <a:latin typeface="Arial" panose="020B0604020202020204" pitchFamily="34" charset="0"/>
              <a:ea typeface="MS Mincho" panose="02020609040205080304" pitchFamily="49" charset="-128"/>
              <a:cs typeface="Times New Roman" panose="02020603050405020304" pitchFamily="18" charset="0"/>
            </a:endParaRPr>
          </a:p>
          <a:p>
            <a:pPr marL="742950" lvl="1" indent="-285750" algn="just">
              <a:spcAft>
                <a:spcPts val="0"/>
              </a:spcAft>
              <a:buFont typeface="Courier New" panose="02070309020205020404" pitchFamily="49" charset="0"/>
              <a:buChar char="o"/>
              <a:tabLst>
                <a:tab pos="1029970" algn="l"/>
                <a:tab pos="215900" algn="l"/>
                <a:tab pos="1029970" algn="l"/>
              </a:tabLst>
            </a:pPr>
            <a:r>
              <a:rPr lang="en-US" sz="1400" dirty="0">
                <a:latin typeface="Times New Roman" panose="02020603050405020304" pitchFamily="18" charset="0"/>
                <a:ea typeface="宋体" panose="02010600030101010101" pitchFamily="2" charset="-122"/>
                <a:cs typeface="Times New Roman" panose="02020603050405020304" pitchFamily="18" charset="0"/>
              </a:rPr>
              <a:t>If UE goes with this interpretation, frame boundary alignment or not will have no impact on timing in scheduled cell </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 xmlns:p14="http://schemas.microsoft.com/office/powerpoint/2010/main" val="320147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AF6E8B9-CF32-4BE9-B5BE-C1C18EDE3AED}"/>
              </a:ext>
            </a:extLst>
          </p:cNvPr>
          <p:cNvSpPr/>
          <p:nvPr/>
        </p:nvSpPr>
        <p:spPr>
          <a:xfrm>
            <a:off x="323528" y="97468"/>
            <a:ext cx="7344816" cy="523220"/>
          </a:xfrm>
          <a:prstGeom prst="rect">
            <a:avLst/>
          </a:prstGeom>
        </p:spPr>
        <p:txBody>
          <a:bodyPr wrap="squar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Frame timing alignment in R15 NR CA</a:t>
            </a:r>
          </a:p>
        </p:txBody>
      </p:sp>
      <p:sp>
        <p:nvSpPr>
          <p:cNvPr id="8" name="内容占位符 1">
            <a:extLst>
              <a:ext uri="{FF2B5EF4-FFF2-40B4-BE49-F238E27FC236}">
                <a16:creationId xmlns="" xmlns:a16="http://schemas.microsoft.com/office/drawing/2014/main" id="{B9E07ECB-C4D1-42AC-B4BA-7F0875E892E6}"/>
              </a:ext>
            </a:extLst>
          </p:cNvPr>
          <p:cNvSpPr txBox="1">
            <a:spLocks/>
          </p:cNvSpPr>
          <p:nvPr/>
        </p:nvSpPr>
        <p:spPr>
          <a:xfrm>
            <a:off x="367930" y="908720"/>
            <a:ext cx="8408140" cy="5184576"/>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57188" lvl="2" indent="-357188">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On top of slot alignment, SFN alignment, Frame timing alignment means Frame boundary alignment, which is required in LTE CA, and it is copied and pasted in TS38.300 v15.2.0</a:t>
            </a:r>
            <a:r>
              <a:rPr lang="zh-CN" altLang="en-US" sz="1600" b="1" dirty="0">
                <a:latin typeface="微软雅黑" panose="020B0503020204020204" pitchFamily="34" charset="-122"/>
                <a:ea typeface="微软雅黑" panose="020B0503020204020204" pitchFamily="34" charset="-122"/>
              </a:rPr>
              <a:t> </a:t>
            </a:r>
            <a:r>
              <a:rPr lang="en-US" altLang="zh-CN" sz="1600" b="1" dirty="0">
                <a:latin typeface="微软雅黑" panose="020B0503020204020204" pitchFamily="34" charset="-122"/>
                <a:ea typeface="微软雅黑" panose="020B0503020204020204" pitchFamily="34" charset="-122"/>
              </a:rPr>
              <a:t>by default, even it is necessarily required anymore from NR CA </a:t>
            </a:r>
          </a:p>
          <a:p>
            <a:pPr marL="357188" lvl="2" indent="-357188">
              <a:lnSpc>
                <a:spcPct val="150000"/>
              </a:lnSpc>
              <a:spcBef>
                <a:spcPts val="0"/>
              </a:spcBef>
              <a:buFont typeface="Wingdings" panose="05000000000000000000" pitchFamily="2" charset="2"/>
              <a:buChar char="n"/>
            </a:pPr>
            <a:r>
              <a:rPr lang="en-US" sz="1600" b="1" dirty="0">
                <a:latin typeface="微软雅黑" panose="020B0503020204020204" pitchFamily="34" charset="-122"/>
                <a:ea typeface="微软雅黑" panose="020B0503020204020204" pitchFamily="34" charset="-122"/>
              </a:rPr>
              <a:t>In RAN1#97 meeting, observation about the two interpretations on timing assumption, as well as their corresponding impact on the implementation is confirmed as below:</a:t>
            </a:r>
          </a:p>
          <a:p>
            <a:pPr marL="357188" lvl="2" indent="-357188">
              <a:lnSpc>
                <a:spcPct val="150000"/>
              </a:lnSpc>
              <a:spcBef>
                <a:spcPts val="0"/>
              </a:spcBef>
              <a:buFont typeface="Wingdings" panose="05000000000000000000" pitchFamily="2" charset="2"/>
              <a:buChar char="n"/>
            </a:pPr>
            <a:endParaRPr lang="en-US" altLang="zh-CN" sz="800" b="1" dirty="0">
              <a:latin typeface="微软雅黑" panose="020B0503020204020204" pitchFamily="34" charset="-122"/>
              <a:ea typeface="微软雅黑" panose="020B0503020204020204" pitchFamily="34" charset="-122"/>
            </a:endParaRPr>
          </a:p>
          <a:p>
            <a:pPr marL="357188" lvl="2" indent="-357188">
              <a:lnSpc>
                <a:spcPct val="150000"/>
              </a:lnSpc>
              <a:spcBef>
                <a:spcPts val="0"/>
              </a:spcBef>
              <a:buFont typeface="Wingdings" panose="05000000000000000000" pitchFamily="2" charset="2"/>
              <a:buChar char="n"/>
            </a:pPr>
            <a:endParaRPr lang="en-US" altLang="zh-CN" sz="1600" b="1" dirty="0">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89B5DDB7-E0BC-4FBE-AA06-ACFFDC4448F7}"/>
              </a:ext>
            </a:extLst>
          </p:cNvPr>
          <p:cNvSpPr/>
          <p:nvPr/>
        </p:nvSpPr>
        <p:spPr>
          <a:xfrm>
            <a:off x="755576" y="3573016"/>
            <a:ext cx="7704856" cy="2246769"/>
          </a:xfrm>
          <a:prstGeom prst="rect">
            <a:avLst/>
          </a:prstGeom>
          <a:ln w="25400">
            <a:solidFill>
              <a:schemeClr val="accent1"/>
            </a:solidFill>
          </a:ln>
        </p:spPr>
        <p:txBody>
          <a:bodyPr wrap="square">
            <a:spAutoFit/>
          </a:bodyPr>
          <a:lstStyle/>
          <a:p>
            <a:pPr indent="-230505" algn="just">
              <a:tabLst>
                <a:tab pos="1029970" algn="l"/>
                <a:tab pos="215900" algn="l"/>
                <a:tab pos="1029970" algn="l"/>
              </a:tabLst>
            </a:pPr>
            <a:r>
              <a:rPr lang="en-US" sz="1400" dirty="0">
                <a:latin typeface="Times New Roman" panose="02020603050405020304" pitchFamily="18" charset="0"/>
                <a:ea typeface="宋体" panose="02010600030101010101" pitchFamily="2" charset="-122"/>
                <a:cs typeface="Times New Roman" panose="02020603050405020304" pitchFamily="18" charset="0"/>
              </a:rPr>
              <a:t>From some cross-carrier operation, e.g., cross-carrier scheduling, cross-carrier triggering, etc., in 214, at least in cross-carrier scheduling, the timing on the scheduled cell may have two interpretations:</a:t>
            </a:r>
          </a:p>
          <a:p>
            <a:pPr marL="342900" lvl="0" indent="-342900" algn="just">
              <a:spcAft>
                <a:spcPts val="0"/>
              </a:spcAft>
              <a:buFont typeface="Symbol" panose="05050102010706020507" pitchFamily="18" charset="2"/>
              <a:buChar char=""/>
              <a:tabLst>
                <a:tab pos="1029970" algn="l"/>
                <a:tab pos="215900" algn="l"/>
                <a:tab pos="1029970" algn="l"/>
              </a:tabLst>
            </a:pPr>
            <a:r>
              <a:rPr lang="en-US" sz="1400" dirty="0">
                <a:latin typeface="Times New Roman" panose="02020603050405020304" pitchFamily="18" charset="0"/>
                <a:ea typeface="宋体" panose="02010600030101010101" pitchFamily="2" charset="-122"/>
                <a:cs typeface="Times New Roman" panose="02020603050405020304" pitchFamily="18" charset="0"/>
              </a:rPr>
              <a:t>Interpretation 1: UE takes the slot numbering of the scheduling cell as timing reference for scheduled behavior;</a:t>
            </a:r>
            <a:endParaRPr lang="en-US" sz="1400" dirty="0">
              <a:latin typeface="Arial" panose="020B0604020202020204" pitchFamily="34" charset="0"/>
              <a:ea typeface="MS Mincho" panose="02020609040205080304" pitchFamily="49" charset="-128"/>
              <a:cs typeface="Times New Roman" panose="02020603050405020304" pitchFamily="18" charset="0"/>
            </a:endParaRPr>
          </a:p>
          <a:p>
            <a:pPr marL="742950" lvl="1" indent="-285750" algn="just">
              <a:spcAft>
                <a:spcPts val="0"/>
              </a:spcAft>
              <a:buFont typeface="Courier New" panose="02070309020205020404" pitchFamily="49" charset="0"/>
              <a:buChar char="o"/>
              <a:tabLst>
                <a:tab pos="1029970" algn="l"/>
                <a:tab pos="215900" algn="l"/>
                <a:tab pos="1029970" algn="l"/>
              </a:tabLst>
            </a:pPr>
            <a:r>
              <a:rPr lang="en-US" sz="1400" dirty="0">
                <a:latin typeface="Times New Roman" panose="02020603050405020304" pitchFamily="18" charset="0"/>
                <a:ea typeface="宋体" panose="02010600030101010101" pitchFamily="2" charset="-122"/>
                <a:cs typeface="Times New Roman" panose="02020603050405020304" pitchFamily="18" charset="0"/>
              </a:rPr>
              <a:t>If UE goes with this interpretation, frame boundary alignment or not will cause different timing in scheduled cell</a:t>
            </a:r>
            <a:endParaRPr lang="en-US" sz="1400" dirty="0">
              <a:latin typeface="Arial" panose="020B0604020202020204" pitchFamily="34" charset="0"/>
              <a:ea typeface="MS Mincho" panose="02020609040205080304" pitchFamily="49" charset="-128"/>
              <a:cs typeface="Times New Roman" panose="02020603050405020304" pitchFamily="18" charset="0"/>
            </a:endParaRPr>
          </a:p>
          <a:p>
            <a:pPr marL="342900" lvl="0" indent="-342900" algn="just">
              <a:spcAft>
                <a:spcPts val="0"/>
              </a:spcAft>
              <a:buFont typeface="Symbol" panose="05050102010706020507" pitchFamily="18" charset="2"/>
              <a:buChar char=""/>
              <a:tabLst>
                <a:tab pos="1029970" algn="l"/>
                <a:tab pos="215900" algn="l"/>
                <a:tab pos="1029970" algn="l"/>
              </a:tabLst>
            </a:pPr>
            <a:r>
              <a:rPr lang="en-US" sz="1400" dirty="0">
                <a:latin typeface="Times New Roman" panose="02020603050405020304" pitchFamily="18" charset="0"/>
                <a:ea typeface="宋体" panose="02010600030101010101" pitchFamily="2" charset="-122"/>
                <a:cs typeface="Times New Roman" panose="02020603050405020304" pitchFamily="18" charset="0"/>
              </a:rPr>
              <a:t>Interpretation 2: UE takes the timing location of the numbering slot of the scheduling cell as timing reference for scheduled behavior;</a:t>
            </a:r>
            <a:endParaRPr lang="en-US" sz="1400" dirty="0">
              <a:latin typeface="Arial" panose="020B0604020202020204" pitchFamily="34" charset="0"/>
              <a:ea typeface="MS Mincho" panose="02020609040205080304" pitchFamily="49" charset="-128"/>
              <a:cs typeface="Times New Roman" panose="02020603050405020304" pitchFamily="18" charset="0"/>
            </a:endParaRPr>
          </a:p>
          <a:p>
            <a:pPr marL="742950" lvl="1" indent="-285750" algn="just">
              <a:spcAft>
                <a:spcPts val="0"/>
              </a:spcAft>
              <a:buFont typeface="Courier New" panose="02070309020205020404" pitchFamily="49" charset="0"/>
              <a:buChar char="o"/>
              <a:tabLst>
                <a:tab pos="1029970" algn="l"/>
                <a:tab pos="215900" algn="l"/>
                <a:tab pos="1029970" algn="l"/>
              </a:tabLst>
            </a:pPr>
            <a:r>
              <a:rPr lang="en-US" sz="1400" dirty="0">
                <a:latin typeface="Times New Roman" panose="02020603050405020304" pitchFamily="18" charset="0"/>
                <a:ea typeface="宋体" panose="02010600030101010101" pitchFamily="2" charset="-122"/>
                <a:cs typeface="Times New Roman" panose="02020603050405020304" pitchFamily="18" charset="0"/>
              </a:rPr>
              <a:t>If UE goes with this interpretation, frame boundary alignment or not will have no impact on timing in scheduled cell </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 xmlns:p14="http://schemas.microsoft.com/office/powerpoint/2010/main" val="186153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AF6E8B9-CF32-4BE9-B5BE-C1C18EDE3AED}"/>
              </a:ext>
            </a:extLst>
          </p:cNvPr>
          <p:cNvSpPr/>
          <p:nvPr/>
        </p:nvSpPr>
        <p:spPr>
          <a:xfrm>
            <a:off x="323528" y="97468"/>
            <a:ext cx="7255320" cy="523220"/>
          </a:xfrm>
          <a:prstGeom prst="rect">
            <a:avLst/>
          </a:prstGeom>
        </p:spPr>
        <p:txBody>
          <a:bodyPr wrap="none">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Requirements by Cross-carrier operation </a:t>
            </a:r>
            <a:endParaRPr lang="en-US" altLang="zh-CN" sz="2800" b="1" dirty="0">
              <a:solidFill>
                <a:schemeClr val="bg1"/>
              </a:solidFill>
              <a:latin typeface="微软雅黑" pitchFamily="34" charset="-122"/>
              <a:ea typeface="微软雅黑" pitchFamily="34" charset="-122"/>
            </a:endParaRPr>
          </a:p>
        </p:txBody>
      </p:sp>
      <p:sp>
        <p:nvSpPr>
          <p:cNvPr id="3" name="内容占位符 1">
            <a:extLst>
              <a:ext uri="{FF2B5EF4-FFF2-40B4-BE49-F238E27FC236}">
                <a16:creationId xmlns="" xmlns:a16="http://schemas.microsoft.com/office/drawing/2014/main" id="{3C7983C0-CB4C-4EA8-A001-C8B95E8F0221}"/>
              </a:ext>
            </a:extLst>
          </p:cNvPr>
          <p:cNvSpPr txBox="1">
            <a:spLocks/>
          </p:cNvSpPr>
          <p:nvPr/>
        </p:nvSpPr>
        <p:spPr>
          <a:xfrm>
            <a:off x="367930" y="4437112"/>
            <a:ext cx="8408140" cy="2323420"/>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85506" lvl="2" indent="-285750">
              <a:lnSpc>
                <a:spcPct val="150000"/>
              </a:lnSpc>
              <a:spcBef>
                <a:spcPts val="0"/>
              </a:spcBef>
              <a:buFont typeface="Wingdings" panose="05000000000000000000" pitchFamily="2" charset="2"/>
              <a:buChar char="n"/>
            </a:pPr>
            <a:r>
              <a:rPr lang="en-US" sz="1400" b="1" dirty="0">
                <a:latin typeface="微软雅黑" panose="020B0503020204020204" pitchFamily="34" charset="-122"/>
                <a:ea typeface="微软雅黑" panose="020B0503020204020204" pitchFamily="34" charset="-122"/>
              </a:rPr>
              <a:t>Based on feedback from some chipset vendors on this implementation, it seems some implementation has followed Fig2.1, which means it will cause some unexpected consequence if the network without applying frame boundary  alignment while supporting cross-carrier scheduling/cross-carrier triggering for the cross-carrier capable UEs, however, it does not mean the cross-carrier should always be configured even if CA is supported, in this sense, the requirement of frame boundary alignment can still be relaxed</a:t>
            </a:r>
            <a:r>
              <a:rPr lang="en-US" altLang="zh-CN" sz="1100" b="1" dirty="0">
                <a:latin typeface="微软雅黑" panose="020B0503020204020204" pitchFamily="34" charset="-122"/>
                <a:ea typeface="微软雅黑" panose="020B0503020204020204" pitchFamily="34" charset="-122"/>
              </a:rPr>
              <a:t> </a:t>
            </a:r>
          </a:p>
        </p:txBody>
      </p:sp>
      <p:graphicFrame>
        <p:nvGraphicFramePr>
          <p:cNvPr id="4" name="对象 3">
            <a:extLst>
              <a:ext uri="{FF2B5EF4-FFF2-40B4-BE49-F238E27FC236}">
                <a16:creationId xmlns="" xmlns:a16="http://schemas.microsoft.com/office/drawing/2014/main" id="{0734A30F-8665-4BEF-B975-B2B1F78FAE38}"/>
              </a:ext>
            </a:extLst>
          </p:cNvPr>
          <p:cNvGraphicFramePr>
            <a:graphicFrameLocks noChangeAspect="1"/>
          </p:cNvGraphicFramePr>
          <p:nvPr>
            <p:extLst>
              <p:ext uri="{D42A27DB-BD31-4B8C-83A1-F6EECF244321}">
                <p14:modId xmlns="" xmlns:p14="http://schemas.microsoft.com/office/powerpoint/2010/main" val="132787890"/>
              </p:ext>
            </p:extLst>
          </p:nvPr>
        </p:nvGraphicFramePr>
        <p:xfrm>
          <a:off x="539552" y="620689"/>
          <a:ext cx="8064896" cy="4176464"/>
        </p:xfrm>
        <a:graphic>
          <a:graphicData uri="http://schemas.openxmlformats.org/presentationml/2006/ole">
            <p:oleObj spid="_x0000_s1026" name="Document" r:id="rId3" imgW="5953517" imgH="3650222" progId="Word.Document.12">
              <p:embed/>
            </p:oleObj>
          </a:graphicData>
        </a:graphic>
      </p:graphicFrame>
    </p:spTree>
    <p:extLst>
      <p:ext uri="{BB962C8B-B14F-4D97-AF65-F5344CB8AC3E}">
        <p14:creationId xmlns="" xmlns:p14="http://schemas.microsoft.com/office/powerpoint/2010/main" val="29119834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AF6E8B9-CF32-4BE9-B5BE-C1C18EDE3AED}"/>
              </a:ext>
            </a:extLst>
          </p:cNvPr>
          <p:cNvSpPr/>
          <p:nvPr/>
        </p:nvSpPr>
        <p:spPr>
          <a:xfrm>
            <a:off x="323528" y="97468"/>
            <a:ext cx="1849930" cy="523220"/>
          </a:xfrm>
          <a:prstGeom prst="rect">
            <a:avLst/>
          </a:prstGeom>
        </p:spPr>
        <p:txBody>
          <a:bodyPr wrap="none">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Proposals</a:t>
            </a:r>
            <a:endParaRPr lang="en-US" altLang="zh-CN" sz="2800" b="1" dirty="0">
              <a:solidFill>
                <a:schemeClr val="bg1"/>
              </a:solidFill>
              <a:latin typeface="微软雅黑" pitchFamily="34" charset="-122"/>
              <a:ea typeface="微软雅黑" pitchFamily="34" charset="-122"/>
            </a:endParaRPr>
          </a:p>
        </p:txBody>
      </p:sp>
      <p:sp>
        <p:nvSpPr>
          <p:cNvPr id="3" name="内容占位符 1">
            <a:extLst>
              <a:ext uri="{FF2B5EF4-FFF2-40B4-BE49-F238E27FC236}">
                <a16:creationId xmlns="" xmlns:a16="http://schemas.microsoft.com/office/drawing/2014/main" id="{3C7983C0-CB4C-4EA8-A001-C8B95E8F0221}"/>
              </a:ext>
            </a:extLst>
          </p:cNvPr>
          <p:cNvSpPr txBox="1">
            <a:spLocks/>
          </p:cNvSpPr>
          <p:nvPr/>
        </p:nvSpPr>
        <p:spPr>
          <a:xfrm>
            <a:off x="367930" y="1052736"/>
            <a:ext cx="8408140" cy="5256584"/>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57188" lvl="2" indent="-357188">
              <a:lnSpc>
                <a:spcPct val="150000"/>
              </a:lnSpc>
              <a:spcBef>
                <a:spcPts val="0"/>
              </a:spcBef>
              <a:buFont typeface="Wingdings" panose="05000000000000000000" pitchFamily="2" charset="2"/>
              <a:buChar char="n"/>
            </a:pPr>
            <a:r>
              <a:rPr lang="en-US" sz="2000" b="1" dirty="0">
                <a:latin typeface="微软雅黑" panose="020B0503020204020204" pitchFamily="34" charset="-122"/>
                <a:ea typeface="微软雅黑" panose="020B0503020204020204" pitchFamily="34" charset="-122"/>
              </a:rPr>
              <a:t>Proposal 1: Send RAN1&amp;2 a LS to confirm that it is not mandatory to restrict frame timing alignment in NR CA</a:t>
            </a:r>
          </a:p>
          <a:p>
            <a:pPr marL="814051" lvl="3" indent="-357188">
              <a:lnSpc>
                <a:spcPct val="150000"/>
              </a:lnSpc>
              <a:spcBef>
                <a:spcPts val="0"/>
              </a:spcBef>
              <a:buFont typeface="Wingdings" panose="05000000000000000000" pitchFamily="2" charset="2"/>
              <a:buChar char="n"/>
            </a:pPr>
            <a:r>
              <a:rPr lang="en-US" sz="1600" b="1" dirty="0">
                <a:latin typeface="微软雅黑" panose="020B0503020204020204" pitchFamily="34" charset="-122"/>
                <a:ea typeface="微软雅黑" panose="020B0503020204020204" pitchFamily="34" charset="-122"/>
              </a:rPr>
              <a:t>State it clearly to RAN1, no more action than clarifying how to interpreter </a:t>
            </a:r>
            <a:r>
              <a:rPr lang="en-US" altLang="zh-CN" sz="1600" b="1" dirty="0">
                <a:latin typeface="微软雅黑" panose="020B0503020204020204" pitchFamily="34" charset="-122"/>
                <a:ea typeface="微软雅黑" panose="020B0503020204020204" pitchFamily="34" charset="-122"/>
              </a:rPr>
              <a:t>the timing in cross-carrier operation</a:t>
            </a:r>
          </a:p>
          <a:p>
            <a:pPr marL="814051" lvl="3" indent="-357188">
              <a:lnSpc>
                <a:spcPct val="150000"/>
              </a:lnSpc>
              <a:spcBef>
                <a:spcPts val="0"/>
              </a:spcBef>
              <a:buFont typeface="Wingdings" panose="05000000000000000000" pitchFamily="2" charset="2"/>
              <a:buChar char="n"/>
            </a:pPr>
            <a:r>
              <a:rPr lang="en-US" sz="1600" b="1" dirty="0">
                <a:latin typeface="微软雅黑" panose="020B0503020204020204" pitchFamily="34" charset="-122"/>
                <a:ea typeface="微软雅黑" panose="020B0503020204020204" pitchFamily="34" charset="-122"/>
              </a:rPr>
              <a:t>State it clearly to RAN2 to add slot alignment requirement and remove the frame timing alignment requirement </a:t>
            </a:r>
            <a:r>
              <a:rPr lang="en-US" sz="1600" b="1">
                <a:latin typeface="微软雅黑" panose="020B0503020204020204" pitchFamily="34" charset="-122"/>
                <a:ea typeface="微软雅黑" panose="020B0503020204020204" pitchFamily="34" charset="-122"/>
              </a:rPr>
              <a:t>from </a:t>
            </a:r>
            <a:r>
              <a:rPr lang="en-US" altLang="zh-CN" sz="1600" b="1" smtClean="0">
                <a:latin typeface="微软雅黑" panose="020B0503020204020204" pitchFamily="34" charset="-122"/>
                <a:ea typeface="微软雅黑" panose="020B0503020204020204" pitchFamily="34" charset="-122"/>
              </a:rPr>
              <a:t>TS38.300 </a:t>
            </a:r>
            <a:r>
              <a:rPr lang="en-US" altLang="zh-CN" sz="1600" b="1" dirty="0" smtClean="0">
                <a:latin typeface="微软雅黑" panose="020B0503020204020204" pitchFamily="34" charset="-122"/>
                <a:ea typeface="微软雅黑" panose="020B0503020204020204" pitchFamily="34" charset="-122"/>
              </a:rPr>
              <a:t>Section </a:t>
            </a:r>
            <a:r>
              <a:rPr lang="en-GB" sz="1600" b="1" dirty="0">
                <a:latin typeface="微软雅黑" panose="020B0503020204020204" pitchFamily="34" charset="-122"/>
                <a:ea typeface="微软雅黑" panose="020B0503020204020204" pitchFamily="34" charset="-122"/>
              </a:rPr>
              <a:t>5.4.1 Carrier aggregation</a:t>
            </a:r>
            <a:endParaRPr lang="en-US" sz="1600" b="1" dirty="0">
              <a:latin typeface="微软雅黑" panose="020B0503020204020204" pitchFamily="34" charset="-122"/>
              <a:ea typeface="微软雅黑" panose="020B0503020204020204" pitchFamily="34" charset="-122"/>
            </a:endParaRPr>
          </a:p>
          <a:p>
            <a:pPr marL="357188" lvl="2" indent="-357188">
              <a:lnSpc>
                <a:spcPct val="150000"/>
              </a:lnSpc>
              <a:spcBef>
                <a:spcPts val="0"/>
              </a:spcBef>
              <a:buFont typeface="Wingdings" panose="05000000000000000000" pitchFamily="2" charset="2"/>
              <a:buChar char="n"/>
            </a:pPr>
            <a:r>
              <a:rPr lang="en-US" sz="2000" b="1" dirty="0">
                <a:latin typeface="微软雅黑" panose="020B0503020204020204" pitchFamily="34" charset="-122"/>
                <a:ea typeface="微软雅黑" panose="020B0503020204020204" pitchFamily="34" charset="-122"/>
              </a:rPr>
              <a:t>Proposal 2: For NR R16, it is recommended to introduce additional UE capability to help the network distinguish if a UE require strict frame timing alignment</a:t>
            </a:r>
          </a:p>
          <a:p>
            <a:pPr marL="814051" lvl="3" indent="-357188">
              <a:lnSpc>
                <a:spcPct val="150000"/>
              </a:lnSpc>
              <a:spcBef>
                <a:spcPts val="0"/>
              </a:spcBef>
              <a:buFont typeface="Wingdings" panose="05000000000000000000" pitchFamily="2" charset="2"/>
              <a:buChar char="n"/>
            </a:pPr>
            <a:r>
              <a:rPr lang="en-US" sz="1600" b="1" dirty="0">
                <a:latin typeface="微软雅黑" panose="020B0503020204020204" pitchFamily="34" charset="-122"/>
                <a:ea typeface="微软雅黑" panose="020B0503020204020204" pitchFamily="34" charset="-122"/>
              </a:rPr>
              <a:t>In the synchronization-relaxed network, the UE requires strict frame timing alignment will not be configured with cross-carrier operation, and even carrier aggregation</a:t>
            </a:r>
          </a:p>
        </p:txBody>
      </p:sp>
    </p:spTree>
    <p:extLst>
      <p:ext uri="{BB962C8B-B14F-4D97-AF65-F5344CB8AC3E}">
        <p14:creationId xmlns="" xmlns:p14="http://schemas.microsoft.com/office/powerpoint/2010/main" val="1522970678"/>
      </p:ext>
    </p:extLst>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58368</TotalTime>
  <Words>877</Words>
  <Application>Microsoft Office PowerPoint</Application>
  <PresentationFormat>全屏显示(4:3)</PresentationFormat>
  <Paragraphs>104</Paragraphs>
  <Slides>8</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vt:i4>
      </vt:variant>
    </vt:vector>
  </HeadingPairs>
  <TitlesOfParts>
    <vt:vector size="10" baseType="lpstr">
      <vt:lpstr>1_Office 主题</vt:lpstr>
      <vt:lpstr>Document</vt:lpstr>
      <vt:lpstr>幻灯片 1</vt:lpstr>
      <vt:lpstr>幻灯片 2</vt:lpstr>
      <vt:lpstr>幻灯片 3</vt:lpstr>
      <vt:lpstr>幻灯片 4</vt:lpstr>
      <vt:lpstr>幻灯片 5</vt:lpstr>
      <vt:lpstr>幻灯片 6</vt:lpstr>
      <vt:lpstr>幻灯片 7</vt:lpstr>
      <vt:lpstr>幻灯片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大气波导干扰优化</dc:title>
  <dc:creator>张龙</dc:creator>
  <cp:lastModifiedBy>cmcc</cp:lastModifiedBy>
  <cp:revision>923</cp:revision>
  <dcterms:created xsi:type="dcterms:W3CDTF">2015-05-11T04:00:27Z</dcterms:created>
  <dcterms:modified xsi:type="dcterms:W3CDTF">2019-09-09T12:19:46Z</dcterms:modified>
  <cp:version>1.0</cp:version>
</cp:coreProperties>
</file>