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477" r:id="rId2"/>
    <p:sldId id="1085" r:id="rId3"/>
    <p:sldId id="1060" r:id="rId4"/>
    <p:sldId id="1076" r:id="rId5"/>
    <p:sldId id="1075" r:id="rId6"/>
    <p:sldId id="1087" r:id="rId7"/>
    <p:sldId id="1089" r:id="rId8"/>
    <p:sldId id="1059" r:id="rId9"/>
    <p:sldId id="1088" r:id="rId10"/>
    <p:sldId id="1078" r:id="rId11"/>
    <p:sldId id="1079" r:id="rId12"/>
    <p:sldId id="1081" r:id="rId13"/>
    <p:sldId id="1086" r:id="rId14"/>
    <p:sldId id="918" r:id="rId15"/>
    <p:sldId id="1049" r:id="rId16"/>
    <p:sldId id="1090" r:id="rId17"/>
    <p:sldId id="1091" r:id="rId18"/>
    <p:sldId id="1093" r:id="rId19"/>
    <p:sldId id="1092" r:id="rId20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3997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795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3952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3849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8767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612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2539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1499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4797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1482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5107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0571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774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2019 RP-191615 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- RAN2 Status Report to RAN#85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#85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6247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RAN#85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Beach, USA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16-20 September 2019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/>
          <a:lstStyle/>
          <a:p>
            <a:r>
              <a:rPr lang="en-GB" altLang="en-US" dirty="0"/>
              <a:t>RAN2 </a:t>
            </a:r>
            <a:r>
              <a:rPr lang="en-GB" altLang="en-US" dirty="0" smtClean="0"/>
              <a:t>NR TUs </a:t>
            </a:r>
            <a:r>
              <a:rPr lang="en-GB" altLang="en-US" dirty="0"/>
              <a:t>from </a:t>
            </a:r>
            <a:r>
              <a:rPr lang="en-GB" altLang="en-US" dirty="0" smtClean="0"/>
              <a:t>RAN#84 </a:t>
            </a:r>
            <a:r>
              <a:rPr lang="en-GB" altLang="en-US" dirty="0"/>
              <a:t>(</a:t>
            </a:r>
            <a:r>
              <a:rPr lang="en-GB" altLang="en-US" dirty="0" smtClean="0"/>
              <a:t>RP-191609)</a:t>
            </a:r>
            <a:br>
              <a:rPr lang="en-GB" altLang="en-US" dirty="0" smtClean="0"/>
            </a:b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764704"/>
            <a:ext cx="3960440" cy="559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29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/>
          <a:lstStyle/>
          <a:p>
            <a:r>
              <a:rPr lang="en-GB" altLang="en-US" dirty="0"/>
              <a:t>RAN2 </a:t>
            </a:r>
            <a:r>
              <a:rPr lang="en-GB" altLang="en-US" dirty="0" smtClean="0"/>
              <a:t>LTE and Total TUs </a:t>
            </a:r>
            <a:r>
              <a:rPr lang="en-GB" altLang="en-US" dirty="0"/>
              <a:t>from </a:t>
            </a:r>
            <a:r>
              <a:rPr lang="en-GB" altLang="en-US" dirty="0" smtClean="0"/>
              <a:t>RAN#84 </a:t>
            </a:r>
            <a:r>
              <a:rPr lang="en-GB" altLang="en-US" dirty="0"/>
              <a:t>(</a:t>
            </a:r>
            <a:r>
              <a:rPr lang="en-GB" altLang="en-US" dirty="0" smtClean="0"/>
              <a:t>RP-191609)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7" y="1543050"/>
            <a:ext cx="53054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39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Observations (from outgoing chairman) on RAN2 workload in Q3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Reported at RAN#84 that RAN2 workload in Q2 was "starting </a:t>
            </a:r>
            <a:r>
              <a:rPr lang="en-GB" altLang="en-US" dirty="0"/>
              <a:t>to return to a more acceptable and sustainable level. But risk that extreme workload will return towards the end of Rel-16</a:t>
            </a:r>
            <a:r>
              <a:rPr lang="en-GB" altLang="en-US" dirty="0" smtClean="0"/>
              <a:t>."</a:t>
            </a:r>
          </a:p>
          <a:p>
            <a:r>
              <a:rPr lang="en-GB" altLang="en-US" dirty="0" smtClean="0"/>
              <a:t>This risk has been proven true. At RAN2#107 the </a:t>
            </a:r>
            <a:r>
              <a:rPr lang="en-GB" altLang="en-US" dirty="0" smtClean="0">
                <a:solidFill>
                  <a:srgbClr val="FF0000"/>
                </a:solidFill>
              </a:rPr>
              <a:t>number of tdocs </a:t>
            </a:r>
            <a:r>
              <a:rPr lang="en-GB" altLang="en-US" dirty="0" smtClean="0"/>
              <a:t>submitted at the deadline was approximately </a:t>
            </a:r>
            <a:r>
              <a:rPr lang="en-GB" altLang="en-US" dirty="0" smtClean="0">
                <a:solidFill>
                  <a:srgbClr val="FF0000"/>
                </a:solidFill>
              </a:rPr>
              <a:t>2800. Higher than at any point during Rel-15. </a:t>
            </a:r>
          </a:p>
          <a:p>
            <a:r>
              <a:rPr lang="en-GB" altLang="en-US" dirty="0" smtClean="0"/>
              <a:t>Possible contributing factors to the increase in number of tdocs:</a:t>
            </a:r>
          </a:p>
          <a:p>
            <a:pPr lvl="1"/>
            <a:r>
              <a:rPr lang="en-GB" altLang="en-US" dirty="0" smtClean="0"/>
              <a:t>All Rel-16 WIs now started in RAN2</a:t>
            </a:r>
          </a:p>
          <a:p>
            <a:pPr lvl="1"/>
            <a:r>
              <a:rPr lang="en-GB" altLang="en-US" dirty="0" smtClean="0"/>
              <a:t>Only one RAN2 meeting in Q3</a:t>
            </a:r>
          </a:p>
          <a:p>
            <a:r>
              <a:rPr lang="en-GB" altLang="en-US" dirty="0" smtClean="0"/>
              <a:t>Despite these contributing factors, this is a warning sign that RAN2 workload is returning to unsustainable levels experienced during Rel-15.</a:t>
            </a:r>
          </a:p>
          <a:p>
            <a:r>
              <a:rPr lang="en-GB" altLang="en-US" dirty="0"/>
              <a:t>The time budget shows that RAN2 is still significantly over its planned </a:t>
            </a:r>
            <a:r>
              <a:rPr lang="en-GB" altLang="en-US" dirty="0" smtClean="0"/>
              <a:t>capacity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31496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Observations (from outgoing chairman) on RAN2 workload</a:t>
            </a:r>
            <a:r>
              <a:rPr lang="en-GB" sz="3200" baseline="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Following statements from RP-190750 endorsed at RAN#83 remain true.</a:t>
            </a:r>
          </a:p>
          <a:p>
            <a:endParaRPr lang="en-GB" altLang="en-US" dirty="0" smtClean="0"/>
          </a:p>
          <a:p>
            <a:pPr marL="0" indent="0">
              <a:buNone/>
            </a:pPr>
            <a:r>
              <a:rPr lang="en-GB" b="1" u="sng" dirty="0" smtClean="0"/>
              <a:t>For remainder of Release 16:</a:t>
            </a:r>
          </a:p>
          <a:p>
            <a:r>
              <a:rPr lang="en-GB" b="1" u="sng" dirty="0" smtClean="0"/>
              <a:t>No proposal to increase time of existing WIs can be accommodated</a:t>
            </a:r>
          </a:p>
          <a:p>
            <a:pPr lvl="1"/>
            <a:r>
              <a:rPr lang="en-GB" dirty="0" smtClean="0"/>
              <a:t>If your WI is under pressure then reduce the scope, don’t increase the time</a:t>
            </a:r>
          </a:p>
          <a:p>
            <a:r>
              <a:rPr lang="en-GB" b="1" u="sng" dirty="0" smtClean="0"/>
              <a:t>No further WIs requiring RAN2 time can be agreed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23528" y="2276872"/>
            <a:ext cx="8568952" cy="187220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5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Another extremely busy quarter</a:t>
            </a:r>
            <a:r>
              <a:rPr lang="en-GB" altLang="en-US" dirty="0"/>
              <a:t>. </a:t>
            </a:r>
            <a:r>
              <a:rPr lang="en-GB" altLang="en-US" dirty="0" smtClean="0"/>
              <a:t>Warning signs </a:t>
            </a:r>
            <a:r>
              <a:rPr lang="en-GB" altLang="en-US" dirty="0"/>
              <a:t>that RAN2 workload is returning to unsustainable levels experienced during Rel-15.</a:t>
            </a:r>
          </a:p>
          <a:p>
            <a:pPr lvl="0"/>
            <a:r>
              <a:rPr lang="en-GB" altLang="en-US" dirty="0" smtClean="0"/>
              <a:t>NR </a:t>
            </a:r>
            <a:r>
              <a:rPr lang="en-GB" altLang="en-US" dirty="0"/>
              <a:t>Rel-15 specifications </a:t>
            </a:r>
            <a:r>
              <a:rPr lang="en-GB" altLang="en-US" dirty="0" smtClean="0"/>
              <a:t>continue to stabilise</a:t>
            </a:r>
          </a:p>
          <a:p>
            <a:pPr lvl="0"/>
            <a:r>
              <a:rPr lang="en-GB" altLang="en-US" dirty="0" smtClean="0"/>
              <a:t>Rel-16 now dominates the work in RAN2</a:t>
            </a:r>
            <a:endParaRPr lang="en-GB" altLang="en-US" dirty="0"/>
          </a:p>
          <a:p>
            <a:r>
              <a:rPr lang="en-GB" altLang="en-US" dirty="0" smtClean="0"/>
              <a:t>No scope to significantly modify any RAN2 TU allocations at this meeting</a:t>
            </a:r>
            <a:endParaRPr lang="en-GB" altLang="en-US" dirty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aseline="0" dirty="0" smtClean="0"/>
              <a:t>Thank</a:t>
            </a:r>
            <a:r>
              <a:rPr lang="en-GB" dirty="0" smtClean="0"/>
              <a:t> you for your support last quarter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Hu Nan (RAN2 VC) </a:t>
            </a:r>
          </a:p>
          <a:p>
            <a:r>
              <a:rPr lang="en-GB" altLang="en-US" dirty="0" smtClean="0"/>
              <a:t>Johan Johansson (RAN2 VC)</a:t>
            </a:r>
          </a:p>
          <a:p>
            <a:r>
              <a:rPr lang="en-GB" altLang="en-US" dirty="0" smtClean="0"/>
              <a:t>Kyeongin Jeong (V2X session chair)</a:t>
            </a:r>
          </a:p>
          <a:p>
            <a:r>
              <a:rPr lang="en-GB" altLang="en-US" dirty="0" smtClean="0"/>
              <a:t>Brian Martin (NB-IoT session chair)</a:t>
            </a:r>
          </a:p>
          <a:p>
            <a:r>
              <a:rPr lang="en-GB" altLang="en-US" dirty="0" smtClean="0"/>
              <a:t>Emre Yavuz (MTC session chair)</a:t>
            </a:r>
          </a:p>
          <a:p>
            <a:r>
              <a:rPr lang="en-GB" altLang="en-US" dirty="0" smtClean="0"/>
              <a:t>Nathan Tenny (Positioning session chair)</a:t>
            </a:r>
          </a:p>
          <a:p>
            <a:r>
              <a:rPr lang="en-GB" altLang="en-US" dirty="0" smtClean="0"/>
              <a:t>Diana Pani (LTE legacy, NTN, NR power saving)</a:t>
            </a:r>
          </a:p>
          <a:p>
            <a:r>
              <a:rPr lang="en-GB" dirty="0"/>
              <a:t>Tero </a:t>
            </a:r>
            <a:r>
              <a:rPr lang="en-GB" dirty="0" smtClean="0"/>
              <a:t>Henttonen (LTE mobility session chair)</a:t>
            </a:r>
          </a:p>
          <a:p>
            <a:r>
              <a:rPr lang="en-GB" altLang="en-US" dirty="0" smtClean="0"/>
              <a:t>Juha Korhonen (MCC support)</a:t>
            </a:r>
          </a:p>
          <a:p>
            <a:r>
              <a:rPr lang="en-GB" altLang="en-US" dirty="0" smtClean="0"/>
              <a:t>Meeting host: European Friends of 3GPP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750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5900865" cy="3240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8433">
            <a:off x="171673" y="3368919"/>
            <a:ext cx="5698887" cy="2581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624">
            <a:off x="4518424" y="3226227"/>
            <a:ext cx="4487486" cy="249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57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950">
            <a:off x="2915816" y="2636912"/>
            <a:ext cx="6048672" cy="35952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5758">
            <a:off x="331483" y="2954519"/>
            <a:ext cx="2720388" cy="33049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1263">
            <a:off x="1558413" y="149704"/>
            <a:ext cx="4968555" cy="331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06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083">
            <a:off x="262984" y="3955586"/>
            <a:ext cx="2368822" cy="23035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060">
            <a:off x="5847609" y="1151582"/>
            <a:ext cx="3168352" cy="17827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0421"/>
            <a:ext cx="5975648" cy="27543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060266"/>
            <a:ext cx="2341969" cy="28147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40" y="2531301"/>
            <a:ext cx="3006284" cy="21450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2997">
            <a:off x="5012800" y="4373204"/>
            <a:ext cx="1776398" cy="182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30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and good luck for the future of RAN2 and 3GPP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7668344" cy="432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89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Elections at RAN2#107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Chair: Johan Johansson (MediaTek)</a:t>
            </a:r>
          </a:p>
          <a:p>
            <a:r>
              <a:rPr lang="en-US" dirty="0" smtClean="0"/>
              <a:t>Vice chairs: Tero Henttonen (Nokia) and Sergio Parolari (ZTE)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Congratulations </a:t>
            </a:r>
            <a:r>
              <a:rPr lang="en-US" dirty="0" smtClean="0"/>
              <a:t>and good luck to the new RAN2 leadership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6295">
            <a:off x="1223412" y="2644930"/>
            <a:ext cx="1889130" cy="28857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125">
            <a:off x="5091976" y="2644362"/>
            <a:ext cx="2060724" cy="30218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92896"/>
            <a:ext cx="2372697" cy="313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71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corrections </a:t>
            </a:r>
            <a:br>
              <a:rPr lang="en-GB" dirty="0" smtClean="0"/>
            </a:br>
            <a:r>
              <a:rPr lang="en-GB" dirty="0"/>
              <a:t>(</a:t>
            </a:r>
            <a:r>
              <a:rPr lang="en-GB" dirty="0" smtClean="0"/>
              <a:t>EN-DC, SA and late drop)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NR Release 15 specifications continue to stabilise</a:t>
            </a:r>
          </a:p>
          <a:p>
            <a:r>
              <a:rPr lang="en-GB" dirty="0" smtClean="0"/>
              <a:t>Approximately 2.5 days total across main and parallel sessions at RAN2#107</a:t>
            </a:r>
          </a:p>
          <a:p>
            <a:pPr lvl="1"/>
            <a:r>
              <a:rPr lang="en-US" dirty="0" smtClean="0"/>
              <a:t>About 0.5 day more than RAN2#106 but this total now includes late drop corrections and this was the only RAN2 meeting of the quarter</a:t>
            </a:r>
            <a:endParaRPr lang="en-GB" dirty="0" smtClean="0"/>
          </a:p>
          <a:p>
            <a:r>
              <a:rPr lang="en-GB" dirty="0" smtClean="0"/>
              <a:t>Number of CRs and the size/impact of the CRs is coming down</a:t>
            </a:r>
          </a:p>
          <a:p>
            <a:r>
              <a:rPr lang="en-GB" altLang="en-US" dirty="0" smtClean="0"/>
              <a:t>High threshold for accepting CRs continues to be applied - e</a:t>
            </a:r>
            <a:r>
              <a:rPr lang="en-GB" dirty="0" smtClean="0"/>
              <a:t>ssential corrections only</a:t>
            </a:r>
          </a:p>
          <a:p>
            <a:endParaRPr lang="en-GB" dirty="0"/>
          </a:p>
          <a:p>
            <a:r>
              <a:rPr lang="en-GB" dirty="0" smtClean="0"/>
              <a:t>No Non Backwards Compatible (NBC) changes to ASN.1 agreed</a:t>
            </a:r>
          </a:p>
          <a:p>
            <a:r>
              <a:rPr lang="en-GB" dirty="0" smtClean="0"/>
              <a:t>Agreed CR on Channel Bandwidth checking before UE camps (R2-911869)</a:t>
            </a:r>
          </a:p>
          <a:p>
            <a:pPr lvl="1"/>
            <a:r>
              <a:rPr lang="en-GB" dirty="0" smtClean="0"/>
              <a:t>Changes include requirements received from RAN4. Critical for UEs to avoid accessing cells where UE may not support the necessary  RF requirements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4315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NR – Release 15 corrections </a:t>
            </a:r>
            <a:br>
              <a:rPr lang="en-GB" dirty="0"/>
            </a:br>
            <a:r>
              <a:rPr lang="en-GB" dirty="0"/>
              <a:t>(EN-DC, SA and late drop)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Continued focus on high quality coversheets including an impact analysis with the </a:t>
            </a:r>
            <a:r>
              <a:rPr lang="en-US" dirty="0" smtClean="0"/>
              <a:t>following information (and now extended to late drop corrections as well):</a:t>
            </a:r>
          </a:p>
          <a:p>
            <a:pPr lvl="1"/>
            <a:r>
              <a:rPr lang="en-US" dirty="0" smtClean="0"/>
              <a:t>The impacted 5G architecture options (e.g. EN-DC, SA, NGEN-DC, NE-DC, NR-DC) </a:t>
            </a:r>
          </a:p>
          <a:p>
            <a:pPr lvl="1"/>
            <a:r>
              <a:rPr lang="en-US" dirty="0" smtClean="0"/>
              <a:t>The impacted functionality</a:t>
            </a:r>
          </a:p>
          <a:p>
            <a:pPr lvl="1"/>
            <a:r>
              <a:rPr lang="en-US" dirty="0" smtClean="0"/>
              <a:t>The (system level) consequences if only the UE or only the network is implemented according to the CR</a:t>
            </a:r>
          </a:p>
          <a:p>
            <a:pPr lvl="1"/>
            <a:r>
              <a:rPr lang="en-US" dirty="0" smtClean="0"/>
              <a:t>The (system level) consequences if the CR is not agreed at all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Aim to provide information to enable RAN2 to make the correct decision on the CR and to enable operators/vendors to judge criticality of the CR</a:t>
            </a:r>
          </a:p>
        </p:txBody>
      </p:sp>
    </p:spTree>
    <p:extLst>
      <p:ext uri="{BB962C8B-B14F-4D97-AF65-F5344CB8AC3E}">
        <p14:creationId xmlns:p14="http://schemas.microsoft.com/office/powerpoint/2010/main" val="2715733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– Release 15 corrections </a:t>
            </a:r>
            <a:br>
              <a:rPr lang="en-GB" dirty="0"/>
            </a:br>
            <a:r>
              <a:rPr lang="en-GB" dirty="0"/>
              <a:t>(EN-DC, SA and late drop)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5G indicator</a:t>
            </a:r>
          </a:p>
          <a:p>
            <a:pPr lvl="1"/>
            <a:r>
              <a:rPr lang="en-US" dirty="0" smtClean="0"/>
              <a:t>Several CRs and discussion documents were submitted to RAN2 relating to introducing 2 additional 5G indicators</a:t>
            </a:r>
          </a:p>
          <a:p>
            <a:pPr lvl="1"/>
            <a:r>
              <a:rPr lang="en-US" dirty="0" smtClean="0"/>
              <a:t>The documents were not discussed in RAN2</a:t>
            </a:r>
          </a:p>
          <a:p>
            <a:pPr lvl="2"/>
            <a:r>
              <a:rPr lang="en-US" dirty="0" smtClean="0"/>
              <a:t>Following the discussion in RAN#81 </a:t>
            </a:r>
            <a:r>
              <a:rPr lang="en-US" dirty="0"/>
              <a:t>the topic </a:t>
            </a:r>
            <a:r>
              <a:rPr lang="en-US" dirty="0" smtClean="0"/>
              <a:t>was passed to GSMA to attempt to make progress. Without input from GSMA it was judged not productive to discuss this topic again within RAN2. </a:t>
            </a:r>
          </a:p>
          <a:p>
            <a:pPr lvl="2"/>
            <a:r>
              <a:rPr lang="en-US" dirty="0" smtClean="0"/>
              <a:t>Likely topic for discussion at RAN#85</a:t>
            </a:r>
          </a:p>
        </p:txBody>
      </p:sp>
    </p:spTree>
    <p:extLst>
      <p:ext uri="{BB962C8B-B14F-4D97-AF65-F5344CB8AC3E}">
        <p14:creationId xmlns:p14="http://schemas.microsoft.com/office/powerpoint/2010/main" val="3674905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- Release 16</a:t>
            </a:r>
            <a:r>
              <a:rPr lang="en-GB" baseline="0" dirty="0" smtClean="0"/>
              <a:t>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All</a:t>
            </a:r>
            <a:r>
              <a:rPr lang="en-GB" baseline="0" dirty="0" smtClean="0"/>
              <a:t> Rel-16 WIs with RAN2 impact are now underway in RAN2</a:t>
            </a:r>
          </a:p>
          <a:p>
            <a:pPr lvl="0"/>
            <a:r>
              <a:rPr lang="en-GB" dirty="0" smtClean="0"/>
              <a:t>Following WIs may face challenges given the current TU allocation </a:t>
            </a:r>
          </a:p>
          <a:p>
            <a:pPr lvl="0"/>
            <a:r>
              <a:rPr lang="en-GB" baseline="0" dirty="0" smtClean="0"/>
              <a:t>NR V2X WI</a:t>
            </a:r>
          </a:p>
          <a:p>
            <a:pPr lvl="1"/>
            <a:r>
              <a:rPr lang="en-GB" dirty="0"/>
              <a:t>Remaining </a:t>
            </a:r>
            <a:r>
              <a:rPr lang="en-GB" dirty="0" smtClean="0"/>
              <a:t>work is large many dependencies to other WGs</a:t>
            </a:r>
          </a:p>
          <a:p>
            <a:pPr lvl="1"/>
            <a:r>
              <a:rPr lang="en-GB" dirty="0" smtClean="0"/>
              <a:t>Maybe challenging to </a:t>
            </a:r>
            <a:r>
              <a:rPr lang="en-GB" dirty="0"/>
              <a:t>complete in the current TU allocation </a:t>
            </a:r>
            <a:endParaRPr lang="en-GB" dirty="0" smtClean="0"/>
          </a:p>
          <a:p>
            <a:r>
              <a:rPr lang="en-GB" baseline="0" dirty="0" smtClean="0"/>
              <a:t>NR Mobility Enhancements WI</a:t>
            </a:r>
          </a:p>
          <a:p>
            <a:pPr lvl="1"/>
            <a:r>
              <a:rPr lang="en-GB" dirty="0" smtClean="0"/>
              <a:t>After long discussions over several meeting the high level solution for reduction in mobility interruption time was finally agreed.</a:t>
            </a:r>
          </a:p>
          <a:p>
            <a:pPr lvl="1"/>
            <a:r>
              <a:rPr lang="en-GB" dirty="0" smtClean="0"/>
              <a:t>Agreed to support conditional SCG addition/change for NR PSCell</a:t>
            </a:r>
          </a:p>
          <a:p>
            <a:pPr lvl="2"/>
            <a:r>
              <a:rPr lang="en-GB" dirty="0" smtClean="0"/>
              <a:t>Scope expansion relative to condition SCG change already mentioned in WID.</a:t>
            </a:r>
          </a:p>
          <a:p>
            <a:pPr lvl="1"/>
            <a:r>
              <a:rPr lang="en-GB" dirty="0" smtClean="0"/>
              <a:t>Only 3 meetings to finalise the details.</a:t>
            </a:r>
          </a:p>
          <a:p>
            <a:pPr lvl="1"/>
            <a:r>
              <a:rPr lang="en-GB" dirty="0" smtClean="0"/>
              <a:t>Joint discussion with LTE Mobility Enhancements (on both mobility interruption and robustness solutions) should help progress on the details.</a:t>
            </a:r>
          </a:p>
        </p:txBody>
      </p:sp>
    </p:spTree>
    <p:extLst>
      <p:ext uri="{BB962C8B-B14F-4D97-AF65-F5344CB8AC3E}">
        <p14:creationId xmlns:p14="http://schemas.microsoft.com/office/powerpoint/2010/main" val="1099025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</a:t>
            </a:r>
            <a:r>
              <a:rPr lang="en-GB" baseline="0" dirty="0" smtClean="0"/>
              <a:t> - Release 16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Tx/>
              <a:buSzPct val="70000"/>
              <a:buFontTx/>
              <a:buBlip>
                <a:blip r:embed="rId3"/>
              </a:buBlip>
              <a:tabLst/>
              <a:defRPr/>
            </a:pPr>
            <a:r>
              <a:rPr lang="en-GB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Continuation of WIs that may face challenges given current TU allocation </a:t>
            </a:r>
            <a:endParaRPr lang="en-GB" sz="2000" dirty="0" smtClean="0">
              <a:effectLst/>
            </a:endParaRPr>
          </a:p>
          <a:p>
            <a:r>
              <a:rPr lang="en-GB" dirty="0" smtClean="0"/>
              <a:t>IIOT WI</a:t>
            </a:r>
          </a:p>
          <a:p>
            <a:pPr lvl="1"/>
            <a:r>
              <a:rPr lang="en-GB" dirty="0" smtClean="0"/>
              <a:t>Wide scope may be challenging to complete in the current TU allocation</a:t>
            </a:r>
          </a:p>
          <a:p>
            <a:r>
              <a:rPr lang="en-GB" dirty="0" smtClean="0"/>
              <a:t>NR </a:t>
            </a:r>
            <a:r>
              <a:rPr lang="en-GB" dirty="0" err="1" smtClean="0"/>
              <a:t>eMIMO</a:t>
            </a:r>
            <a:r>
              <a:rPr lang="en-GB" dirty="0" smtClean="0"/>
              <a:t> WI</a:t>
            </a:r>
          </a:p>
          <a:p>
            <a:pPr lvl="1"/>
            <a:r>
              <a:rPr lang="en-GB" dirty="0" smtClean="0"/>
              <a:t>Discussed for the first time at RAN2#107.</a:t>
            </a:r>
          </a:p>
          <a:p>
            <a:pPr lvl="1"/>
            <a:r>
              <a:rPr lang="en-GB" dirty="0" smtClean="0"/>
              <a:t>RAN2 impact may be bigger than originally anticipated when WI was defined.</a:t>
            </a:r>
          </a:p>
          <a:p>
            <a:pPr lvl="1"/>
            <a:r>
              <a:rPr lang="en-GB" dirty="0" smtClean="0"/>
              <a:t>Email discussion underway to more precisely identify RAN2 impacts </a:t>
            </a:r>
          </a:p>
          <a:p>
            <a:pPr lvl="1"/>
            <a:endParaRPr lang="en-GB" dirty="0" smtClean="0"/>
          </a:p>
          <a:p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945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</a:t>
            </a:r>
            <a:r>
              <a:rPr lang="en-GB" baseline="0" dirty="0" smtClean="0"/>
              <a:t>Release 16 (3)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TEI16</a:t>
            </a:r>
          </a:p>
          <a:p>
            <a:pPr lvl="1"/>
            <a:r>
              <a:rPr lang="en-GB" dirty="0" smtClean="0"/>
              <a:t>Discussed in RAN2 for the first time.</a:t>
            </a:r>
          </a:p>
          <a:p>
            <a:pPr lvl="1"/>
            <a:r>
              <a:rPr lang="en-GB" dirty="0" smtClean="0"/>
              <a:t>As expected the number of TEI16 proposals was very high </a:t>
            </a:r>
          </a:p>
          <a:p>
            <a:pPr lvl="2"/>
            <a:r>
              <a:rPr lang="en-GB" dirty="0"/>
              <a:t>Proposals with the most cross company support were discussed.</a:t>
            </a:r>
          </a:p>
          <a:p>
            <a:pPr lvl="2"/>
            <a:r>
              <a:rPr lang="en-GB" dirty="0" smtClean="0"/>
              <a:t>Companies need to be realistic about how many enhancements can be introduced as part of R16. </a:t>
            </a:r>
          </a:p>
          <a:p>
            <a:pPr lvl="1"/>
            <a:r>
              <a:rPr lang="en-GB" dirty="0" smtClean="0"/>
              <a:t>Topics </a:t>
            </a:r>
            <a:r>
              <a:rPr lang="en-GB" dirty="0"/>
              <a:t>agreed to be progressed under TEI with CRs to be finalised next quarter</a:t>
            </a:r>
          </a:p>
          <a:p>
            <a:pPr lvl="2"/>
            <a:r>
              <a:rPr lang="en-GB" dirty="0"/>
              <a:t>Additional </a:t>
            </a:r>
            <a:r>
              <a:rPr lang="en-GB" dirty="0" err="1"/>
              <a:t>Beidou</a:t>
            </a:r>
            <a:r>
              <a:rPr lang="en-GB" dirty="0"/>
              <a:t> assistance data to LPP</a:t>
            </a:r>
          </a:p>
          <a:p>
            <a:pPr lvl="2"/>
            <a:r>
              <a:rPr lang="en-GB" dirty="0"/>
              <a:t>EPS fallback enhancements</a:t>
            </a:r>
          </a:p>
          <a:p>
            <a:pPr lvl="2"/>
            <a:r>
              <a:rPr lang="en-GB" dirty="0"/>
              <a:t>Overheating enhancements for EN-DC</a:t>
            </a:r>
          </a:p>
          <a:p>
            <a:pPr lvl="2"/>
            <a:r>
              <a:rPr lang="en-GB" dirty="0"/>
              <a:t>Additional SMTC configuration for Idle/Inactive mobility</a:t>
            </a:r>
          </a:p>
          <a:p>
            <a:pPr lvl="2"/>
            <a:r>
              <a:rPr lang="en-GB" dirty="0"/>
              <a:t>MPS/MCS prioritisation enhancements</a:t>
            </a:r>
          </a:p>
          <a:p>
            <a:pPr lvl="2"/>
            <a:r>
              <a:rPr lang="en-GB" dirty="0"/>
              <a:t>Need for measurement gaps </a:t>
            </a:r>
            <a:r>
              <a:rPr lang="en-GB" dirty="0" smtClean="0"/>
              <a:t>signalling</a:t>
            </a:r>
          </a:p>
          <a:p>
            <a:pPr lvl="1"/>
            <a:r>
              <a:rPr lang="en-GB" dirty="0" smtClean="0"/>
              <a:t>UDC and IDC, previously discussed but not approved as Rel-16 WIs, were submitted as Rel-16 TEIs</a:t>
            </a:r>
          </a:p>
          <a:p>
            <a:pPr lvl="2"/>
            <a:r>
              <a:rPr lang="en-GB" dirty="0" smtClean="0"/>
              <a:t>Both with reasonable level of support but no consensus.</a:t>
            </a:r>
          </a:p>
          <a:p>
            <a:pPr lvl="2"/>
            <a:r>
              <a:rPr lang="en-US" dirty="0" smtClean="0"/>
              <a:t>Possible topic </a:t>
            </a:r>
            <a:r>
              <a:rPr lang="en-US" dirty="0"/>
              <a:t>for discussion at </a:t>
            </a:r>
            <a:r>
              <a:rPr lang="en-US" dirty="0" smtClean="0"/>
              <a:t>RAN#85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179015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List TEI(s) agreed during Q3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These are reported to RAN as required by RP-191602 endorsed at RAN#84</a:t>
            </a:r>
          </a:p>
          <a:p>
            <a:pPr lvl="1"/>
            <a:r>
              <a:rPr lang="en-GB" dirty="0" smtClean="0"/>
              <a:t>These are all "agreed </a:t>
            </a:r>
            <a:r>
              <a:rPr lang="en-GB" dirty="0"/>
              <a:t>in principle</a:t>
            </a:r>
            <a:r>
              <a:rPr lang="en-GB" dirty="0" smtClean="0"/>
              <a:t>" by RAN2 but intentionally </a:t>
            </a:r>
            <a:r>
              <a:rPr lang="en-GB" dirty="0"/>
              <a:t>not provided to RAN for approval to avoid creation of Rel-16 specs.</a:t>
            </a:r>
          </a:p>
          <a:p>
            <a:pPr lvl="1"/>
            <a:r>
              <a:rPr lang="en-GB" dirty="0"/>
              <a:t>Will be agreed and provided to RAN for approval in Q4 or Q1 2020 (new RAN2 leadership to decide when Rel-16 specs should be created)</a:t>
            </a:r>
          </a:p>
          <a:p>
            <a:endParaRPr lang="en-GB" dirty="0" smtClean="0"/>
          </a:p>
          <a:p>
            <a:r>
              <a:rPr lang="en-GB" dirty="0" smtClean="0"/>
              <a:t>CR to 38.331 on Usage of </a:t>
            </a:r>
            <a:r>
              <a:rPr lang="x-none" dirty="0" smtClean="0"/>
              <a:t>access category 2 for RNA update</a:t>
            </a:r>
            <a:r>
              <a:rPr lang="en-GB" dirty="0" smtClean="0"/>
              <a:t> (R2-1911696) </a:t>
            </a:r>
          </a:p>
          <a:p>
            <a:r>
              <a:rPr lang="en-GB" dirty="0" smtClean="0"/>
              <a:t>CRs to 38.331/38.306 on new capability for maxUplinkDutyCycle for inter-band EN-DC PC2 UE (requested by RAN4) (R2-1911786, R2-1909449)</a:t>
            </a:r>
          </a:p>
          <a:p>
            <a:r>
              <a:rPr lang="en-GB" dirty="0" smtClean="0"/>
              <a:t>CRs to 38.331/36.331 on handling of error in </a:t>
            </a:r>
            <a:r>
              <a:rPr lang="en-GB" dirty="0" err="1" smtClean="0"/>
              <a:t>nas</a:t>
            </a:r>
            <a:r>
              <a:rPr lang="en-GB" dirty="0" smtClean="0"/>
              <a:t>-Container for security key derivation (R2-1911793, R2-1911818)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70565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123481</TotalTime>
  <Words>1157</Words>
  <Application>Microsoft Office PowerPoint</Application>
  <PresentationFormat>On-screen Show (4:3)</PresentationFormat>
  <Paragraphs>132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3gpp</vt:lpstr>
      <vt:lpstr>  </vt:lpstr>
      <vt:lpstr>RAN2 Elections at RAN2#107</vt:lpstr>
      <vt:lpstr>NR – Release 15 corrections  (EN-DC, SA and late drop)</vt:lpstr>
      <vt:lpstr>NR – Release 15 corrections  (EN-DC, SA and late drop)</vt:lpstr>
      <vt:lpstr>NR – Release 15 corrections  (EN-DC, SA and late drop)</vt:lpstr>
      <vt:lpstr>NR - Release 16 (1)</vt:lpstr>
      <vt:lpstr>NR - Release 16 (2)</vt:lpstr>
      <vt:lpstr>NR – Release 16 (3)</vt:lpstr>
      <vt:lpstr>List TEI(s) agreed during Q3 </vt:lpstr>
      <vt:lpstr>RAN2 NR TUs from RAN#84 (RP-191609) </vt:lpstr>
      <vt:lpstr>RAN2 LTE and Total TUs from RAN#84 (RP-191609)</vt:lpstr>
      <vt:lpstr>Observations (from outgoing chairman) on RAN2 workload in Q3 (1)</vt:lpstr>
      <vt:lpstr>Observations (from outgoing chairman) on RAN2 workload (2)</vt:lpstr>
      <vt:lpstr>Summary and concluding remarks</vt:lpstr>
      <vt:lpstr>Thank you for your support last quarter</vt:lpstr>
      <vt:lpstr>PowerPoint Presentation</vt:lpstr>
      <vt:lpstr>PowerPoint Presentation</vt:lpstr>
      <vt:lpstr>PowerPoint Presentation</vt:lpstr>
      <vt:lpstr>Thank you and good luck for the future of RAN2 and 3GPP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5189</cp:revision>
  <dcterms:created xsi:type="dcterms:W3CDTF">2009-11-27T05:15:11Z</dcterms:created>
  <dcterms:modified xsi:type="dcterms:W3CDTF">2019-09-16T16:29:02Z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9a0e8e13-9d3b-4833-ac08-12be12250ba9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2019-09-16 16:28:55Z</vt:lpwstr>
  </property>
  <property fmtid="{D5CDD505-2E9C-101B-9397-08002B2CF9AE}" pid="7" name="CTPClassification">
    <vt:lpwstr>CTP_IC</vt:lpwstr>
  </property>
</Properties>
</file>