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817" r:id="rId2"/>
    <p:sldId id="819" r:id="rId3"/>
    <p:sldId id="722" r:id="rId4"/>
    <p:sldId id="822" r:id="rId5"/>
    <p:sldId id="820" r:id="rId6"/>
    <p:sldId id="825" r:id="rId7"/>
    <p:sldId id="818" r:id="rId8"/>
    <p:sldId id="824" r:id="rId9"/>
    <p:sldId id="821" r:id="rId10"/>
    <p:sldId id="823" r:id="rId11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F92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37" autoAdjust="0"/>
    <p:restoredTop sz="94622" autoAdjust="0"/>
  </p:normalViewPr>
  <p:slideViewPr>
    <p:cSldViewPr>
      <p:cViewPr varScale="1">
        <p:scale>
          <a:sx n="107" d="100"/>
          <a:sy n="107" d="100"/>
        </p:scale>
        <p:origin x="280" y="16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46"/>
    </p:cViewPr>
  </p:sorterViewPr>
  <p:notesViewPr>
    <p:cSldViewPr>
      <p:cViewPr varScale="1">
        <p:scale>
          <a:sx n="53" d="100"/>
          <a:sy n="53" d="100"/>
        </p:scale>
        <p:origin x="-2856" y="-90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03/06/2019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03/06/2019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8869" y="9377316"/>
            <a:ext cx="2945659" cy="4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431" tIns="43887" rIns="87431" bIns="43887" anchor="b"/>
          <a:lstStyle>
            <a:lvl1pPr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fld id="{0A39EADD-1A09-441E-8D81-C0584DDA40FB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 W3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235226" y="740450"/>
            <a:ext cx="4327224" cy="370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090" tIns="43545" rIns="87090" bIns="43545" anchor="ctr"/>
          <a:lstStyle>
            <a:lvl1pPr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endParaRPr lang="fr-FR" altLang="en-US" sz="2300" dirty="0">
              <a:solidFill>
                <a:schemeClr val="bg1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691229"/>
            <a:ext cx="5438140" cy="44409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1" tIns="43887" rIns="87431" bIns="43887" numCol="1" anchor="ctr" anchorCtr="0" compatLnSpc="1">
            <a:prstTxWarp prst="textNoShape">
              <a:avLst/>
            </a:prstTxWarp>
          </a:bodyPr>
          <a:lstStyle/>
          <a:p>
            <a:endParaRPr lang="fr-FR" altLang="en-US" dirty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4116563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602E30-61EE-4150-94DB-FBB717E710B3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0599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" y="4876805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3" y="485061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8F10661-D2CE-4F87-86FC-7210DF7E11CD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6"/>
          <p:cNvSpPr>
            <a:spLocks noGrp="1"/>
          </p:cNvSpPr>
          <p:nvPr>
            <p:ph type="sldNum" sz="quarter" idx="10"/>
          </p:nvPr>
        </p:nvSpPr>
        <p:spPr>
          <a:xfrm>
            <a:off x="3" y="485061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6FFA80B-994F-4D36-825D-293B142DA013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87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6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DD01ADF5-0697-4177-A9DD-86D987E3F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49" y="-14362"/>
            <a:ext cx="9223971" cy="51578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37CE1EC-8EB4-43E5-B415-D979E29D55D3}"/>
              </a:ext>
            </a:extLst>
          </p:cNvPr>
          <p:cNvSpPr/>
          <p:nvPr/>
        </p:nvSpPr>
        <p:spPr>
          <a:xfrm>
            <a:off x="2051722" y="762603"/>
            <a:ext cx="5184577" cy="1377101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sz="13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56BA809-8D02-4AB6-920A-F1592FB06586}"/>
              </a:ext>
            </a:extLst>
          </p:cNvPr>
          <p:cNvSpPr/>
          <p:nvPr/>
        </p:nvSpPr>
        <p:spPr>
          <a:xfrm>
            <a:off x="2051722" y="771552"/>
            <a:ext cx="5328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3471"/>
              </a:buClr>
            </a:pPr>
            <a: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  <a:t>Views on Release-17</a:t>
            </a:r>
            <a:b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</a:br>
            <a: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  <a:t>Verticals perspectives</a:t>
            </a:r>
            <a:endParaRPr lang="en-US" altLang="en-US" sz="3600" dirty="0">
              <a:solidFill>
                <a:srgbClr val="002060"/>
              </a:solidFill>
              <a:latin typeface="+mn-lt"/>
              <a:ea typeface="MS Gothic" pitchFamily="49" charset="-128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C549267F-85A2-4288-BCCA-6CB78662E6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49" y="4506140"/>
            <a:ext cx="972760" cy="637360"/>
          </a:xfrm>
          <a:prstGeom prst="rect">
            <a:avLst/>
          </a:prstGeom>
        </p:spPr>
      </p:pic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-36512" y="8285"/>
            <a:ext cx="22980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GB" altLang="ja-JP" sz="1600" dirty="0">
                <a:solidFill>
                  <a:schemeClr val="bg1"/>
                </a:solidFill>
              </a:rPr>
              <a:t>3GPP TSG-RAN </a:t>
            </a:r>
            <a:r>
              <a:rPr kumimoji="1" lang="en-GB" altLang="ja-JP" sz="1600" dirty="0">
                <a:solidFill>
                  <a:schemeClr val="bg1"/>
                </a:solidFill>
              </a:rPr>
              <a:t>#</a:t>
            </a:r>
            <a:r>
              <a:rPr kumimoji="1" lang="en-GB" altLang="ja-JP" sz="1600" dirty="0">
                <a:solidFill>
                  <a:schemeClr val="bg1"/>
                </a:solidFill>
              </a:rPr>
              <a:t>84</a:t>
            </a:r>
          </a:p>
          <a:p>
            <a:r>
              <a:rPr kumimoji="1" lang="en-GB" altLang="ja-JP" sz="1600" dirty="0">
                <a:solidFill>
                  <a:schemeClr val="bg1"/>
                </a:solidFill>
              </a:rPr>
              <a:t>Newport Beach, CA, USA</a:t>
            </a:r>
            <a:r>
              <a:rPr kumimoji="1" lang="en-GB" altLang="ja-JP" sz="1600" dirty="0">
                <a:solidFill>
                  <a:schemeClr val="bg1"/>
                </a:solidFill>
              </a:rPr>
              <a:t>,</a:t>
            </a:r>
          </a:p>
          <a:p>
            <a:r>
              <a:rPr kumimoji="1" lang="en-GB" altLang="ja-JP" sz="1600" dirty="0">
                <a:solidFill>
                  <a:schemeClr val="bg1"/>
                </a:solidFill>
              </a:rPr>
              <a:t>June 3-6 2019</a:t>
            </a:r>
            <a:endParaRPr kumimoji="1" lang="en-GB" altLang="ja-JP" sz="1600" dirty="0">
              <a:solidFill>
                <a:schemeClr val="bg1"/>
              </a:solidFill>
            </a:endParaRPr>
          </a:p>
          <a:p>
            <a:r>
              <a:rPr kumimoji="1" lang="en-GB" altLang="ja-JP" sz="1600" dirty="0">
                <a:solidFill>
                  <a:schemeClr val="bg1"/>
                </a:solidFill>
              </a:rPr>
              <a:t>Agenda item: </a:t>
            </a:r>
            <a:r>
              <a:rPr kumimoji="1" lang="en-GB" altLang="ja-JP" sz="1600" dirty="0">
                <a:solidFill>
                  <a:schemeClr val="bg1"/>
                </a:solidFill>
              </a:rPr>
              <a:t>8</a:t>
            </a:r>
            <a:endParaRPr kumimoji="1" lang="en-GB" altLang="ja-JP" sz="1600" dirty="0">
              <a:solidFill>
                <a:schemeClr val="bg1"/>
              </a:solidFill>
            </a:endParaRPr>
          </a:p>
        </p:txBody>
      </p:sp>
      <p:sp>
        <p:nvSpPr>
          <p:cNvPr id="10" name="テキスト ボックス 3"/>
          <p:cNvSpPr txBox="1">
            <a:spLocks noChangeArrowheads="1"/>
          </p:cNvSpPr>
          <p:nvPr/>
        </p:nvSpPr>
        <p:spPr bwMode="auto">
          <a:xfrm>
            <a:off x="7587426" y="2"/>
            <a:ext cx="15870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r" eaLnBrk="1" hangingPunct="1"/>
            <a:r>
              <a:rPr lang="en-GB" altLang="zh-CN" dirty="0" smtClean="0">
                <a:solidFill>
                  <a:schemeClr val="bg1"/>
                </a:solidFill>
              </a:rPr>
              <a:t>RP-191484</a:t>
            </a:r>
          </a:p>
          <a:p>
            <a:pPr algn="r" eaLnBrk="1" hangingPunct="1"/>
            <a:r>
              <a:rPr kumimoji="1" lang="en-GB" altLang="ja-JP" dirty="0" smtClean="0">
                <a:solidFill>
                  <a:schemeClr val="bg1"/>
                </a:solidFill>
              </a:rPr>
              <a:t>Rev RP-191082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1" name="Subtitle 6"/>
          <p:cNvSpPr txBox="1">
            <a:spLocks/>
          </p:cNvSpPr>
          <p:nvPr/>
        </p:nvSpPr>
        <p:spPr>
          <a:xfrm>
            <a:off x="6156178" y="2293358"/>
            <a:ext cx="2752825" cy="17526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solidFill>
                  <a:schemeClr val="bg1"/>
                </a:solidFill>
              </a:rPr>
              <a:t>NOVAMINT, VEOLIA, PHILIPS</a:t>
            </a:r>
          </a:p>
        </p:txBody>
      </p:sp>
    </p:spTree>
    <p:extLst>
      <p:ext uri="{BB962C8B-B14F-4D97-AF65-F5344CB8AC3E}">
        <p14:creationId xmlns:p14="http://schemas.microsoft.com/office/powerpoint/2010/main" val="26686348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39553" y="1131590"/>
            <a:ext cx="8426895" cy="378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NB-</a:t>
            </a:r>
            <a:r>
              <a:rPr lang="en-GB" sz="2000" dirty="0" err="1">
                <a:solidFill>
                  <a:srgbClr val="002060"/>
                </a:solidFill>
              </a:rPr>
              <a:t>IoT</a:t>
            </a:r>
            <a:r>
              <a:rPr lang="en-GB" sz="2000" dirty="0">
                <a:solidFill>
                  <a:srgbClr val="002060"/>
                </a:solidFill>
              </a:rPr>
              <a:t> mobility </a:t>
            </a:r>
            <a:r>
              <a:rPr lang="en-GB" sz="2000" dirty="0" smtClean="0">
                <a:solidFill>
                  <a:srgbClr val="002060"/>
                </a:solidFill>
              </a:rPr>
              <a:t>improvements</a:t>
            </a:r>
          </a:p>
          <a:p>
            <a:pPr marL="257175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Increase NB-</a:t>
            </a:r>
            <a:r>
              <a:rPr lang="en-GB" sz="2000" dirty="0" err="1">
                <a:solidFill>
                  <a:srgbClr val="002060"/>
                </a:solidFill>
              </a:rPr>
              <a:t>IoT</a:t>
            </a:r>
            <a:r>
              <a:rPr lang="en-GB" sz="2000" dirty="0">
                <a:solidFill>
                  <a:srgbClr val="002060"/>
                </a:solidFill>
              </a:rPr>
              <a:t> message </a:t>
            </a:r>
            <a:r>
              <a:rPr lang="en-GB" sz="2000" dirty="0" smtClean="0">
                <a:solidFill>
                  <a:srgbClr val="002060"/>
                </a:solidFill>
              </a:rPr>
              <a:t>size over 1.600 Bytes</a:t>
            </a:r>
            <a:endParaRPr lang="en-GB" sz="105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Improved </a:t>
            </a:r>
            <a:r>
              <a:rPr lang="en-GB" sz="2000" dirty="0" err="1">
                <a:solidFill>
                  <a:srgbClr val="002060"/>
                </a:solidFill>
              </a:rPr>
              <a:t>IoT</a:t>
            </a:r>
            <a:r>
              <a:rPr lang="en-GB" sz="2000" dirty="0">
                <a:solidFill>
                  <a:srgbClr val="002060"/>
                </a:solidFill>
              </a:rPr>
              <a:t> positioning (battery efficient</a:t>
            </a:r>
            <a:r>
              <a:rPr lang="en-GB" sz="2000" dirty="0" smtClean="0">
                <a:solidFill>
                  <a:srgbClr val="002060"/>
                </a:solidFill>
              </a:rPr>
              <a:t>)</a:t>
            </a:r>
            <a:endParaRPr lang="en-GB" sz="105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2000" dirty="0" err="1">
                <a:solidFill>
                  <a:srgbClr val="002060"/>
                </a:solidFill>
              </a:rPr>
              <a:t>QoS</a:t>
            </a:r>
            <a:r>
              <a:rPr lang="en-GB" sz="2000" dirty="0">
                <a:solidFill>
                  <a:srgbClr val="002060"/>
                </a:solidFill>
              </a:rPr>
              <a:t> Indoor / </a:t>
            </a:r>
            <a:r>
              <a:rPr lang="en-GB" sz="2000" dirty="0">
                <a:solidFill>
                  <a:srgbClr val="002060"/>
                </a:solidFill>
              </a:rPr>
              <a:t>Building Penetration / Less battery </a:t>
            </a:r>
            <a:r>
              <a:rPr lang="en-GB" sz="2000" dirty="0">
                <a:solidFill>
                  <a:srgbClr val="002060"/>
                </a:solidFill>
              </a:rPr>
              <a:t>drain / Reduced peak power  (with </a:t>
            </a:r>
            <a:r>
              <a:rPr lang="en-GB" sz="2000" dirty="0">
                <a:solidFill>
                  <a:srgbClr val="002060"/>
                </a:solidFill>
              </a:rPr>
              <a:t>realistic solution acceptable by cities &amp; citizen</a:t>
            </a:r>
            <a:r>
              <a:rPr lang="en-GB" sz="2000" dirty="0" smtClean="0">
                <a:solidFill>
                  <a:srgbClr val="002060"/>
                </a:solidFill>
              </a:rPr>
              <a:t>)</a:t>
            </a:r>
            <a:endParaRPr lang="en-GB" sz="105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Shared spectrum access</a:t>
            </a:r>
          </a:p>
          <a:p>
            <a:pPr marL="257175" indent="-257175">
              <a:lnSpc>
                <a:spcPct val="150000"/>
              </a:lnSpc>
            </a:pPr>
            <a:endParaRPr lang="en-GB" sz="12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Other important propositions for R17	</a:t>
            </a:r>
          </a:p>
        </p:txBody>
      </p:sp>
    </p:spTree>
    <p:extLst>
      <p:ext uri="{BB962C8B-B14F-4D97-AF65-F5344CB8AC3E}">
        <p14:creationId xmlns:p14="http://schemas.microsoft.com/office/powerpoint/2010/main" val="150106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75556" y="771550"/>
            <a:ext cx="838893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The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market is growing steadily, but not as fast as </a:t>
            </a:r>
            <a:r>
              <a:rPr lang="en-GB" sz="1600" dirty="0">
                <a:solidFill>
                  <a:srgbClr val="002060"/>
                </a:solidFill>
              </a:rPr>
              <a:t>projected, despite </a:t>
            </a:r>
            <a:r>
              <a:rPr lang="en-GB" sz="1600" dirty="0">
                <a:solidFill>
                  <a:srgbClr val="002060"/>
                </a:solidFill>
              </a:rPr>
              <a:t>strong </a:t>
            </a:r>
            <a:r>
              <a:rPr lang="en-GB" sz="1600" dirty="0">
                <a:solidFill>
                  <a:srgbClr val="002060"/>
                </a:solidFill>
              </a:rPr>
              <a:t>drive </a:t>
            </a:r>
            <a:r>
              <a:rPr lang="en-GB" sz="1600" dirty="0">
                <a:solidFill>
                  <a:srgbClr val="002060"/>
                </a:solidFill>
              </a:rPr>
              <a:t>from </a:t>
            </a:r>
            <a:r>
              <a:rPr lang="en-GB" sz="1600" dirty="0">
                <a:solidFill>
                  <a:srgbClr val="002060"/>
                </a:solidFill>
              </a:rPr>
              <a:t>verticals.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Main barrier: </a:t>
            </a:r>
            <a:r>
              <a:rPr lang="en-GB" sz="1600" b="1" dirty="0">
                <a:solidFill>
                  <a:srgbClr val="002060"/>
                </a:solidFill>
              </a:rPr>
              <a:t>no global standard ecosystem </a:t>
            </a:r>
            <a:r>
              <a:rPr lang="en-GB" sz="1600" dirty="0">
                <a:solidFill>
                  <a:srgbClr val="002060"/>
                </a:solidFill>
              </a:rPr>
              <a:t>meeting verticals’ </a:t>
            </a:r>
            <a:r>
              <a:rPr lang="en-GB" sz="1600" dirty="0">
                <a:solidFill>
                  <a:srgbClr val="002060"/>
                </a:solidFill>
              </a:rPr>
              <a:t>expectations.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5G has the potential to meet the expectations and unify all connectivity requirements for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. 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Universal </a:t>
            </a:r>
            <a:r>
              <a:rPr lang="en-GB" sz="1600" b="1" dirty="0">
                <a:solidFill>
                  <a:srgbClr val="002060"/>
                </a:solidFill>
              </a:rPr>
              <a:t>coverage, easy deployment </a:t>
            </a:r>
            <a:r>
              <a:rPr lang="en-GB" sz="1600" b="1" dirty="0">
                <a:solidFill>
                  <a:srgbClr val="002060"/>
                </a:solidFill>
              </a:rPr>
              <a:t>and power savings are </a:t>
            </a:r>
            <a:r>
              <a:rPr lang="en-GB" sz="1600" b="1" dirty="0">
                <a:solidFill>
                  <a:srgbClr val="002060"/>
                </a:solidFill>
              </a:rPr>
              <a:t>paramount.</a:t>
            </a:r>
            <a:endParaRPr lang="en-GB" sz="1600" b="1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Many </a:t>
            </a:r>
            <a:r>
              <a:rPr lang="en-GB" sz="1600" dirty="0">
                <a:solidFill>
                  <a:srgbClr val="002060"/>
                </a:solidFill>
              </a:rPr>
              <a:t>significant improvements done in R15/R16 to answer earliest requirements in particular for power savings</a:t>
            </a:r>
            <a:r>
              <a:rPr lang="en-GB" sz="1600" dirty="0">
                <a:solidFill>
                  <a:srgbClr val="002060"/>
                </a:solidFill>
              </a:rPr>
              <a:t>. But several challenges remain (e.g. deep indoor coverage, peak power, …).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In addition, miniaturization, digitalisation </a:t>
            </a:r>
            <a:r>
              <a:rPr lang="en-GB" sz="1600" dirty="0">
                <a:solidFill>
                  <a:srgbClr val="002060"/>
                </a:solidFill>
              </a:rPr>
              <a:t>and devices densification bringing further demands on coverage/power </a:t>
            </a:r>
            <a:r>
              <a:rPr lang="en-GB" sz="1600" dirty="0">
                <a:solidFill>
                  <a:srgbClr val="002060"/>
                </a:solidFill>
              </a:rPr>
              <a:t>savings.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If only small improvements are planned =&gt; </a:t>
            </a:r>
            <a:r>
              <a:rPr lang="en-GB" sz="1600" b="1" dirty="0" err="1">
                <a:solidFill>
                  <a:srgbClr val="002060"/>
                </a:solidFill>
              </a:rPr>
              <a:t>mMTC</a:t>
            </a:r>
            <a:r>
              <a:rPr lang="en-GB" sz="1600" b="1" dirty="0">
                <a:solidFill>
                  <a:srgbClr val="002060"/>
                </a:solidFill>
              </a:rPr>
              <a:t> not anymore a solid 5G cornerstone.</a:t>
            </a:r>
            <a:endParaRPr lang="en-GB" sz="1400" b="1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Massive </a:t>
            </a:r>
            <a:r>
              <a:rPr lang="en-GB" dirty="0" err="1">
                <a:solidFill>
                  <a:srgbClr val="002060"/>
                </a:solidFill>
                <a:latin typeface="+mn-lt"/>
              </a:rPr>
              <a:t>IoT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 and 5G</a:t>
            </a:r>
          </a:p>
        </p:txBody>
      </p:sp>
    </p:spTree>
    <p:extLst>
      <p:ext uri="{BB962C8B-B14F-4D97-AF65-F5344CB8AC3E}">
        <p14:creationId xmlns:p14="http://schemas.microsoft.com/office/powerpoint/2010/main" val="206081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Logistics &amp; Supply Chain				1/2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051" y="1749061"/>
            <a:ext cx="2938612" cy="1542771"/>
          </a:xfrm>
          <a:prstGeom prst="rect">
            <a:avLst/>
          </a:prstGeom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467546" y="843558"/>
            <a:ext cx="8278795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Supply chain and logistics preparing their digital revolution</a:t>
            </a:r>
          </a:p>
          <a:p>
            <a:pPr marL="257175" lvl="1" indent="-257175">
              <a:lnSpc>
                <a:spcPct val="150000"/>
              </a:lnSpc>
              <a:buFont typeface="Arial" charset="0"/>
              <a:buChar char="•"/>
            </a:pPr>
            <a:r>
              <a:rPr lang="en-GB" sz="1600" dirty="0">
                <a:solidFill>
                  <a:srgbClr val="002060"/>
                </a:solidFill>
              </a:rPr>
              <a:t>massive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at the centre of this revolution fuelled by new contexts: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the Belt and Road Initiative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Panama Canal expansion project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Smart Terminal/ port 4.0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…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Main issues: Supply chain inefficiencies </a:t>
            </a:r>
            <a:r>
              <a:rPr lang="en-GB" sz="1600" b="1" dirty="0">
                <a:solidFill>
                  <a:srgbClr val="002060"/>
                </a:solidFill>
              </a:rPr>
              <a:t>AND lack of standardization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New initiatives such as creation of “Digital Container Shipping Association (DCSA)” representing 70% of the shipping line companies to drive interoperability and standardization</a:t>
            </a: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Current 3GPP </a:t>
            </a:r>
            <a:r>
              <a:rPr lang="en-GB" sz="1600" dirty="0" err="1">
                <a:solidFill>
                  <a:srgbClr val="002060"/>
                </a:solidFill>
              </a:rPr>
              <a:t>mMTC</a:t>
            </a:r>
            <a:r>
              <a:rPr lang="en-GB" sz="1600" dirty="0">
                <a:solidFill>
                  <a:srgbClr val="002060"/>
                </a:solidFill>
              </a:rPr>
              <a:t> not answering main requirements</a:t>
            </a:r>
          </a:p>
        </p:txBody>
      </p:sp>
    </p:spTree>
    <p:extLst>
      <p:ext uri="{BB962C8B-B14F-4D97-AF65-F5344CB8AC3E}">
        <p14:creationId xmlns:p14="http://schemas.microsoft.com/office/powerpoint/2010/main" val="211511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395536" y="843558"/>
            <a:ext cx="842493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Strong expectations towards massive 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readiness to serve Logistics/supply chain needs</a:t>
            </a:r>
            <a:r>
              <a:rPr lang="en-GB" sz="1400" dirty="0">
                <a:solidFill>
                  <a:srgbClr val="002060"/>
                </a:solidFill>
              </a:rPr>
              <a:t>.</a:t>
            </a:r>
            <a:endParaRPr lang="en-GB" sz="14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400" b="1" dirty="0">
                <a:solidFill>
                  <a:srgbClr val="002060"/>
                </a:solidFill>
              </a:rPr>
              <a:t>Must have </a:t>
            </a:r>
            <a:r>
              <a:rPr lang="en-GB" sz="1400" dirty="0">
                <a:solidFill>
                  <a:srgbClr val="002060"/>
                </a:solidFill>
              </a:rPr>
              <a:t>requirements to support digital supply chain &amp; Logistics: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UE Multi hop Relays for </a:t>
            </a:r>
            <a:r>
              <a:rPr lang="en-GB" sz="1400" dirty="0">
                <a:solidFill>
                  <a:srgbClr val="002060"/>
                </a:solidFill>
              </a:rPr>
              <a:t>massive number of device deployed</a:t>
            </a:r>
            <a:br>
              <a:rPr lang="en-GB" sz="1400" dirty="0">
                <a:solidFill>
                  <a:srgbClr val="002060"/>
                </a:solidFill>
              </a:rPr>
            </a:br>
            <a:r>
              <a:rPr lang="en-GB" sz="1400" dirty="0">
                <a:solidFill>
                  <a:srgbClr val="002060"/>
                </a:solidFill>
              </a:rPr>
              <a:t>(</a:t>
            </a:r>
            <a:r>
              <a:rPr lang="en-GB" sz="1400" b="1" dirty="0">
                <a:solidFill>
                  <a:srgbClr val="002060"/>
                </a:solidFill>
              </a:rPr>
              <a:t>harsh environment/coverage </a:t>
            </a:r>
            <a:r>
              <a:rPr lang="en-GB" sz="1400" dirty="0">
                <a:solidFill>
                  <a:srgbClr val="002060"/>
                </a:solidFill>
              </a:rPr>
              <a:t>and </a:t>
            </a:r>
            <a:r>
              <a:rPr lang="en-GB" sz="1400" b="1" dirty="0">
                <a:solidFill>
                  <a:srgbClr val="002060"/>
                </a:solidFill>
              </a:rPr>
              <a:t>power savings </a:t>
            </a:r>
            <a:r>
              <a:rPr lang="en-GB" sz="1400" dirty="0">
                <a:solidFill>
                  <a:srgbClr val="002060"/>
                </a:solidFill>
              </a:rPr>
              <a:t>for all </a:t>
            </a:r>
            <a:r>
              <a:rPr lang="en-GB" sz="1400" dirty="0">
                <a:solidFill>
                  <a:srgbClr val="002060"/>
                </a:solidFill>
              </a:rPr>
              <a:t>devices </a:t>
            </a:r>
            <a:r>
              <a:rPr lang="en-GB" sz="1400" dirty="0">
                <a:solidFill>
                  <a:srgbClr val="002060"/>
                </a:solidFill>
              </a:rPr>
              <a:t>involved)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Low power </a:t>
            </a:r>
            <a:r>
              <a:rPr lang="en-GB" sz="1400" dirty="0" err="1">
                <a:solidFill>
                  <a:srgbClr val="002060"/>
                </a:solidFill>
              </a:rPr>
              <a:t>mMTC</a:t>
            </a:r>
            <a:r>
              <a:rPr lang="en-GB" sz="1400" dirty="0">
                <a:solidFill>
                  <a:srgbClr val="002060"/>
                </a:solidFill>
              </a:rPr>
              <a:t> by satellite 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Improved 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positioning (with power efficiency</a:t>
            </a:r>
            <a:r>
              <a:rPr lang="en-GB" sz="1400" dirty="0">
                <a:solidFill>
                  <a:srgbClr val="002060"/>
                </a:solidFill>
              </a:rPr>
              <a:t>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NB-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mobility (railway, maritime, road…)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Increase NB-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message size: 2.500 Bytes </a:t>
            </a:r>
            <a:br>
              <a:rPr lang="en-GB" sz="1400" dirty="0">
                <a:solidFill>
                  <a:srgbClr val="002060"/>
                </a:solidFill>
              </a:rPr>
            </a:br>
            <a:r>
              <a:rPr lang="en-GB" sz="1400" dirty="0">
                <a:solidFill>
                  <a:srgbClr val="002060"/>
                </a:solidFill>
              </a:rPr>
              <a:t>(26 bytes positioning record generated each 15 minutes for 1 connection/day). </a:t>
            </a:r>
            <a:br>
              <a:rPr lang="en-GB" sz="1400" dirty="0">
                <a:solidFill>
                  <a:srgbClr val="002060"/>
                </a:solidFill>
              </a:rPr>
            </a:br>
            <a:endParaRPr lang="en-GB" sz="14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Expected </a:t>
            </a:r>
            <a:r>
              <a:rPr lang="en-GB" sz="1400" dirty="0">
                <a:solidFill>
                  <a:srgbClr val="002060"/>
                </a:solidFill>
              </a:rPr>
              <a:t>requirements (</a:t>
            </a:r>
            <a:r>
              <a:rPr lang="en-GB" sz="1400" dirty="0">
                <a:solidFill>
                  <a:srgbClr val="002060"/>
                </a:solidFill>
              </a:rPr>
              <a:t>mid term)</a:t>
            </a:r>
            <a:endParaRPr lang="en-GB" sz="14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Shared Spectrum Access (for ports</a:t>
            </a:r>
            <a:r>
              <a:rPr lang="en-GB" sz="1400" dirty="0">
                <a:solidFill>
                  <a:srgbClr val="002060"/>
                </a:solidFill>
              </a:rPr>
              <a:t>)</a:t>
            </a:r>
            <a:endParaRPr lang="en-GB" sz="14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Logistics &amp; Supply Chain				2/2</a:t>
            </a:r>
          </a:p>
        </p:txBody>
      </p:sp>
    </p:spTree>
    <p:extLst>
      <p:ext uri="{BB962C8B-B14F-4D97-AF65-F5344CB8AC3E}">
        <p14:creationId xmlns:p14="http://schemas.microsoft.com/office/powerpoint/2010/main" val="81505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672" y="929878"/>
            <a:ext cx="3225800" cy="2794000"/>
          </a:xfrm>
          <a:prstGeom prst="rect">
            <a:avLst/>
          </a:prstGeom>
        </p:spPr>
      </p:pic>
      <p:sp>
        <p:nvSpPr>
          <p:cNvPr id="7" name="Rectangle 3"/>
          <p:cNvSpPr txBox="1">
            <a:spLocks/>
          </p:cNvSpPr>
          <p:nvPr/>
        </p:nvSpPr>
        <p:spPr bwMode="auto">
          <a:xfrm>
            <a:off x="503548" y="954708"/>
            <a:ext cx="799288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“</a:t>
            </a:r>
            <a:r>
              <a:rPr lang="en-GB" sz="1600" dirty="0" err="1">
                <a:solidFill>
                  <a:srgbClr val="002060"/>
                </a:solidFill>
              </a:rPr>
              <a:t>Blackspot</a:t>
            </a:r>
            <a:r>
              <a:rPr lang="en-GB" sz="1600" dirty="0">
                <a:solidFill>
                  <a:srgbClr val="002060"/>
                </a:solidFill>
              </a:rPr>
              <a:t>” – no coverage for deep indoor meters (&gt; 5%)</a:t>
            </a:r>
          </a:p>
          <a:p>
            <a:pPr marL="257175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Battery of Meters positioned  at edge of the cell</a:t>
            </a:r>
            <a:br>
              <a:rPr lang="en-GB" sz="1600" dirty="0">
                <a:solidFill>
                  <a:srgbClr val="002060"/>
                </a:solidFill>
              </a:rPr>
            </a:br>
            <a:r>
              <a:rPr lang="en-GB" sz="1600" dirty="0">
                <a:solidFill>
                  <a:srgbClr val="002060"/>
                </a:solidFill>
              </a:rPr>
              <a:t>(high level of Coverage enhancement - CE) </a:t>
            </a:r>
            <a:br>
              <a:rPr lang="en-GB" sz="1600" dirty="0">
                <a:solidFill>
                  <a:srgbClr val="002060"/>
                </a:solidFill>
              </a:rPr>
            </a:br>
            <a:r>
              <a:rPr lang="en-GB" sz="1600" dirty="0">
                <a:solidFill>
                  <a:srgbClr val="002060"/>
                </a:solidFill>
              </a:rPr>
              <a:t>drastically reduced and not in line </a:t>
            </a:r>
            <a:r>
              <a:rPr lang="en-GB" sz="1600" dirty="0">
                <a:solidFill>
                  <a:srgbClr val="002060"/>
                </a:solidFill>
              </a:rPr>
              <a:t>with </a:t>
            </a:r>
            <a:br>
              <a:rPr lang="en-GB" sz="1600" dirty="0">
                <a:solidFill>
                  <a:srgbClr val="002060"/>
                </a:solidFill>
              </a:rPr>
            </a:br>
            <a:r>
              <a:rPr lang="en-GB" sz="1600" dirty="0">
                <a:solidFill>
                  <a:srgbClr val="002060"/>
                </a:solidFill>
              </a:rPr>
              <a:t>service </a:t>
            </a:r>
            <a:r>
              <a:rPr lang="en-GB" sz="1600" dirty="0">
                <a:solidFill>
                  <a:srgbClr val="002060"/>
                </a:solidFill>
              </a:rPr>
              <a:t>requirements </a:t>
            </a:r>
            <a:r>
              <a:rPr lang="en-GB" sz="1600" dirty="0">
                <a:solidFill>
                  <a:srgbClr val="002060"/>
                </a:solidFill>
              </a:rPr>
              <a:t>(3y instead of 15y - not </a:t>
            </a:r>
            <a:r>
              <a:rPr lang="en-GB" sz="1600" dirty="0">
                <a:solidFill>
                  <a:srgbClr val="002060"/>
                </a:solidFill>
              </a:rPr>
              <a:t>sustainable).</a:t>
            </a:r>
          </a:p>
          <a:p>
            <a:pPr marL="257175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Must have </a:t>
            </a:r>
            <a:r>
              <a:rPr lang="en-GB" sz="1600" dirty="0">
                <a:solidFill>
                  <a:srgbClr val="002060"/>
                </a:solidFill>
              </a:rPr>
              <a:t>requirement: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Enhanced relays to provide extensive coverage &amp; better energy efficiency</a:t>
            </a: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Utilities</a:t>
            </a:r>
          </a:p>
        </p:txBody>
      </p:sp>
    </p:spTree>
    <p:extLst>
      <p:ext uri="{BB962C8B-B14F-4D97-AF65-F5344CB8AC3E}">
        <p14:creationId xmlns:p14="http://schemas.microsoft.com/office/powerpoint/2010/main" val="35155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467544" y="699542"/>
            <a:ext cx="864096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/>
            <a:r>
              <a:rPr lang="en-GB" sz="1400" dirty="0">
                <a:solidFill>
                  <a:srgbClr val="002060"/>
                </a:solidFill>
              </a:rPr>
              <a:t>Trend to move healthcare out of hospital to people’s homes. </a:t>
            </a:r>
            <a:br>
              <a:rPr lang="en-GB" sz="1400" dirty="0">
                <a:solidFill>
                  <a:srgbClr val="002060"/>
                </a:solidFill>
              </a:rPr>
            </a:br>
            <a:r>
              <a:rPr lang="en-GB" sz="1400" dirty="0">
                <a:solidFill>
                  <a:srgbClr val="002060"/>
                </a:solidFill>
              </a:rPr>
              <a:t>Example: ubiquitous health monitoring using </a:t>
            </a:r>
            <a:r>
              <a:rPr lang="en-GB" sz="1400" dirty="0">
                <a:solidFill>
                  <a:srgbClr val="002060"/>
                </a:solidFill>
              </a:rPr>
              <a:t>s</a:t>
            </a:r>
            <a:r>
              <a:rPr lang="en-GB" sz="1400" dirty="0">
                <a:solidFill>
                  <a:srgbClr val="002060"/>
                </a:solidFill>
              </a:rPr>
              <a:t>mall form factor wearables (ranging from simple throw-away patches to life-saving ECG monitor devices)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Main issues: </a:t>
            </a:r>
          </a:p>
          <a:p>
            <a:pPr marL="657225" lvl="1" indent="-257175"/>
            <a:r>
              <a:rPr lang="en-GB" sz="1400" dirty="0">
                <a:solidFill>
                  <a:srgbClr val="002060"/>
                </a:solidFill>
              </a:rPr>
              <a:t>NB-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and LTE-M not on par with competing standards in terms of energy usage and peak currents </a:t>
            </a:r>
            <a:r>
              <a:rPr lang="en-GB" sz="1400" dirty="0">
                <a:solidFill>
                  <a:srgbClr val="002060"/>
                </a:solidFill>
                <a:sym typeface="Wingdings" panose="05000000000000000000" pitchFamily="2" charset="2"/>
              </a:rPr>
              <a:t> should be as good as BLE (connected to smartphone).</a:t>
            </a:r>
            <a:endParaRPr lang="en-GB" sz="14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People will not trust solutions that do not work anywhere they go, including deep indoors.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Device complexity when deploying devices globally (e.g. dealing with many different options).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Not possible to locate patients in distress wearing a low power vital signs sensor with high accuracy.</a:t>
            </a:r>
          </a:p>
          <a:p>
            <a:pPr marL="257175" indent="-257175">
              <a:lnSpc>
                <a:spcPct val="150000"/>
              </a:lnSpc>
            </a:pPr>
            <a:r>
              <a:rPr lang="en-GB" sz="1400" b="1" dirty="0">
                <a:solidFill>
                  <a:srgbClr val="002060"/>
                </a:solidFill>
              </a:rPr>
              <a:t>Must have </a:t>
            </a:r>
            <a:r>
              <a:rPr lang="en-GB" sz="1400" dirty="0">
                <a:solidFill>
                  <a:srgbClr val="002060"/>
                </a:solidFill>
              </a:rPr>
              <a:t>requirements:</a:t>
            </a:r>
          </a:p>
          <a:p>
            <a:pPr marL="657225" lvl="1" indent="-257175"/>
            <a:r>
              <a:rPr lang="en-GB" sz="1400" dirty="0">
                <a:solidFill>
                  <a:srgbClr val="002060"/>
                </a:solidFill>
              </a:rPr>
              <a:t>Low power (e.g. l</a:t>
            </a:r>
            <a:r>
              <a:rPr lang="en-GB" sz="1400" dirty="0">
                <a:solidFill>
                  <a:srgbClr val="002060"/>
                </a:solidFill>
                <a:sym typeface="Wingdings" panose="05000000000000000000" pitchFamily="2" charset="2"/>
              </a:rPr>
              <a:t>ess battery drain at cell edges, and </a:t>
            </a:r>
            <a:r>
              <a:rPr lang="en-GB" sz="1400" dirty="0">
                <a:solidFill>
                  <a:srgbClr val="002060"/>
                </a:solidFill>
              </a:rPr>
              <a:t>low peak currents for coin cell operation)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Better indoor coverage </a:t>
            </a:r>
            <a:r>
              <a:rPr lang="en-US" sz="1400" dirty="0">
                <a:solidFill>
                  <a:srgbClr val="002060"/>
                </a:solidFill>
              </a:rPr>
              <a:t>(e.g. using relays).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Deployment simplification (e.g. </a:t>
            </a:r>
            <a:r>
              <a:rPr lang="en-GB" sz="1400" dirty="0">
                <a:solidFill>
                  <a:srgbClr val="002060"/>
                </a:solidFill>
              </a:rPr>
              <a:t>through </a:t>
            </a:r>
            <a:r>
              <a:rPr lang="en-GB" sz="1400" dirty="0">
                <a:solidFill>
                  <a:srgbClr val="002060"/>
                </a:solidFill>
              </a:rPr>
              <a:t>feature </a:t>
            </a:r>
            <a:r>
              <a:rPr lang="en-GB" sz="1400" dirty="0">
                <a:solidFill>
                  <a:srgbClr val="002060"/>
                </a:solidFill>
              </a:rPr>
              <a:t>bundling).</a:t>
            </a:r>
            <a:endParaRPr lang="en-GB" sz="14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Low power accurate positioning.</a:t>
            </a: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Health</a:t>
            </a:r>
            <a:endParaRPr lang="en-GB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132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39552" y="771550"/>
            <a:ext cx="842493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A must have </a:t>
            </a:r>
            <a:r>
              <a:rPr lang="en-GB" sz="1600" dirty="0">
                <a:solidFill>
                  <a:srgbClr val="002060"/>
                </a:solidFill>
              </a:rPr>
              <a:t>for many industries/ verticals: Logistics &amp; supply chain, utilities, Critical </a:t>
            </a:r>
            <a:r>
              <a:rPr lang="en-GB" sz="1600" dirty="0">
                <a:solidFill>
                  <a:srgbClr val="002060"/>
                </a:solidFill>
              </a:rPr>
              <a:t>Communications</a:t>
            </a:r>
            <a:r>
              <a:rPr lang="en-GB" sz="1600" dirty="0">
                <a:solidFill>
                  <a:srgbClr val="002060"/>
                </a:solidFill>
              </a:rPr>
              <a:t>, cities, factories, </a:t>
            </a:r>
            <a:r>
              <a:rPr lang="en-GB" sz="1600" dirty="0">
                <a:solidFill>
                  <a:srgbClr val="002060"/>
                </a:solidFill>
              </a:rPr>
              <a:t>health, …</a:t>
            </a: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Potentially billions </a:t>
            </a:r>
            <a:r>
              <a:rPr lang="en-GB" sz="1600" dirty="0">
                <a:solidFill>
                  <a:srgbClr val="002060"/>
                </a:solidFill>
              </a:rPr>
              <a:t>of devices (massive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as well as other contexts)</a:t>
            </a:r>
          </a:p>
          <a:p>
            <a:pPr marL="257175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Proposition: </a:t>
            </a:r>
            <a:r>
              <a:rPr lang="en-GB" sz="1600" dirty="0">
                <a:solidFill>
                  <a:srgbClr val="002060"/>
                </a:solidFill>
              </a:rPr>
              <a:t>Multi Hop UE Relay with 2 activities foreseen:</a:t>
            </a:r>
            <a:br>
              <a:rPr lang="en-GB" sz="1600" dirty="0">
                <a:solidFill>
                  <a:srgbClr val="002060"/>
                </a:solidFill>
              </a:rPr>
            </a:br>
            <a:endParaRPr lang="en-GB" sz="16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Stream </a:t>
            </a:r>
            <a:r>
              <a:rPr lang="en-GB" sz="1600" b="1" dirty="0">
                <a:solidFill>
                  <a:srgbClr val="002060"/>
                </a:solidFill>
              </a:rPr>
              <a:t>#1: </a:t>
            </a:r>
            <a:r>
              <a:rPr lang="en-GB" sz="1600" dirty="0">
                <a:solidFill>
                  <a:srgbClr val="002060"/>
                </a:solidFill>
              </a:rPr>
              <a:t>Common support for Multi Hop UE Relay 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Generic principles (for all devices)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Mechanism(s) </a:t>
            </a:r>
            <a:r>
              <a:rPr lang="en-GB" sz="1600" dirty="0">
                <a:solidFill>
                  <a:srgbClr val="002060"/>
                </a:solidFill>
              </a:rPr>
              <a:t>to select/reselect the optimal route to relay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Based on different criteria </a:t>
            </a:r>
            <a:r>
              <a:rPr lang="en-GB" sz="1600" dirty="0">
                <a:solidFill>
                  <a:srgbClr val="002060"/>
                </a:solidFill>
              </a:rPr>
              <a:t>(</a:t>
            </a:r>
            <a:r>
              <a:rPr lang="fr-FR" sz="1600" dirty="0">
                <a:solidFill>
                  <a:srgbClr val="002060"/>
                </a:solidFill>
              </a:rPr>
              <a:t>use cases </a:t>
            </a:r>
            <a:r>
              <a:rPr lang="fr-FR" sz="1600" dirty="0" err="1">
                <a:solidFill>
                  <a:srgbClr val="002060"/>
                </a:solidFill>
              </a:rPr>
              <a:t>driven</a:t>
            </a:r>
            <a:r>
              <a:rPr lang="fr-FR" sz="1600" dirty="0">
                <a:solidFill>
                  <a:srgbClr val="002060"/>
                </a:solidFill>
              </a:rPr>
              <a:t>)</a:t>
            </a: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Proposition 1: Multi 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Hop Relay		1/2</a:t>
            </a:r>
          </a:p>
        </p:txBody>
      </p:sp>
    </p:spTree>
    <p:extLst>
      <p:ext uri="{BB962C8B-B14F-4D97-AF65-F5344CB8AC3E}">
        <p14:creationId xmlns:p14="http://schemas.microsoft.com/office/powerpoint/2010/main" val="214298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395538" y="915566"/>
            <a:ext cx="811284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Stream #2: </a:t>
            </a:r>
            <a:r>
              <a:rPr lang="en-GB" sz="1600" dirty="0">
                <a:solidFill>
                  <a:srgbClr val="002060"/>
                </a:solidFill>
              </a:rPr>
              <a:t>Multi Hop UE Relay for IoT 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Dedicated additional mechanisms for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Taking into account characteristics </a:t>
            </a:r>
            <a:r>
              <a:rPr lang="en-GB" sz="1600" dirty="0">
                <a:solidFill>
                  <a:srgbClr val="002060"/>
                </a:solidFill>
              </a:rPr>
              <a:t>of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</a:t>
            </a:r>
            <a:r>
              <a:rPr lang="en-GB" sz="1600" dirty="0">
                <a:solidFill>
                  <a:srgbClr val="002060"/>
                </a:solidFill>
              </a:rPr>
              <a:t>(Asynchronous, many devices </a:t>
            </a:r>
            <a:r>
              <a:rPr lang="en-GB" sz="1600" dirty="0">
                <a:solidFill>
                  <a:srgbClr val="002060"/>
                </a:solidFill>
              </a:rPr>
              <a:t>involved, battery constrained…)</a:t>
            </a: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r>
              <a:rPr lang="en-GB" sz="1600" b="1" dirty="0">
                <a:solidFill>
                  <a:srgbClr val="002060"/>
                </a:solidFill>
              </a:rPr>
              <a:t>Paramount </a:t>
            </a:r>
            <a:r>
              <a:rPr lang="en-GB" sz="1600" b="1" dirty="0">
                <a:solidFill>
                  <a:srgbClr val="002060"/>
                </a:solidFill>
              </a:rPr>
              <a:t>criteria: </a:t>
            </a:r>
            <a:r>
              <a:rPr lang="en-GB" sz="1600" dirty="0">
                <a:solidFill>
                  <a:srgbClr val="002060"/>
                </a:solidFill>
              </a:rPr>
              <a:t>Power consumption / overall optimization of the power consumption of all devices </a:t>
            </a:r>
            <a:r>
              <a:rPr lang="en-GB" sz="1600" dirty="0">
                <a:solidFill>
                  <a:srgbClr val="002060"/>
                </a:solidFill>
              </a:rPr>
              <a:t>involved</a:t>
            </a: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Maintaining Low UE complexity should be achievable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Relevant for existing </a:t>
            </a:r>
            <a:r>
              <a:rPr lang="en-GB" sz="1600" dirty="0" err="1">
                <a:solidFill>
                  <a:srgbClr val="002060"/>
                </a:solidFill>
              </a:rPr>
              <a:t>mMTC</a:t>
            </a:r>
            <a:r>
              <a:rPr lang="en-GB" sz="1600" dirty="0">
                <a:solidFill>
                  <a:srgbClr val="002060"/>
                </a:solidFill>
              </a:rPr>
              <a:t> LPWA (NB-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/ </a:t>
            </a:r>
            <a:r>
              <a:rPr lang="en-GB" sz="1600" dirty="0" err="1">
                <a:solidFill>
                  <a:srgbClr val="002060"/>
                </a:solidFill>
              </a:rPr>
              <a:t>eMTC</a:t>
            </a:r>
            <a:r>
              <a:rPr lang="en-GB" sz="1600" dirty="0">
                <a:solidFill>
                  <a:srgbClr val="002060"/>
                </a:solidFill>
              </a:rPr>
              <a:t>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1600" dirty="0">
                <a:solidFill>
                  <a:srgbClr val="002060"/>
                </a:solidFill>
              </a:rPr>
              <a:t>Should be relevant for any </a:t>
            </a:r>
            <a:r>
              <a:rPr lang="en-GB" sz="1600" dirty="0" err="1">
                <a:solidFill>
                  <a:srgbClr val="002060"/>
                </a:solidFill>
              </a:rPr>
              <a:t>mMTC</a:t>
            </a:r>
            <a:r>
              <a:rPr lang="en-GB" sz="1600" dirty="0">
                <a:solidFill>
                  <a:srgbClr val="002060"/>
                </a:solidFill>
              </a:rPr>
              <a:t> future work</a:t>
            </a:r>
          </a:p>
          <a:p>
            <a:pPr marL="257175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Proposition 1: Multi 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Hop 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Relay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		2/2</a:t>
            </a:r>
          </a:p>
        </p:txBody>
      </p:sp>
    </p:spTree>
    <p:extLst>
      <p:ext uri="{BB962C8B-B14F-4D97-AF65-F5344CB8AC3E}">
        <p14:creationId xmlns:p14="http://schemas.microsoft.com/office/powerpoint/2010/main" val="107735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755576" y="987576"/>
            <a:ext cx="7920880" cy="392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50000"/>
              </a:lnSpc>
            </a:pPr>
            <a:r>
              <a:rPr lang="en-GB" sz="2000" b="1" dirty="0">
                <a:solidFill>
                  <a:srgbClr val="002060"/>
                </a:solidFill>
              </a:rPr>
              <a:t>A must have </a:t>
            </a:r>
            <a:r>
              <a:rPr lang="en-GB" sz="2000" dirty="0">
                <a:solidFill>
                  <a:srgbClr val="002060"/>
                </a:solidFill>
              </a:rPr>
              <a:t>for Logistics &amp; supply chain/asset </a:t>
            </a:r>
            <a:r>
              <a:rPr lang="en-GB" sz="2000" dirty="0">
                <a:solidFill>
                  <a:srgbClr val="002060"/>
                </a:solidFill>
              </a:rPr>
              <a:t>Tracking, critical com… </a:t>
            </a:r>
            <a:endParaRPr lang="en-GB" sz="20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Billions of devices concerned</a:t>
            </a:r>
          </a:p>
          <a:p>
            <a:pPr marL="257175" indent="-257175">
              <a:lnSpc>
                <a:spcPct val="150000"/>
              </a:lnSpc>
            </a:pPr>
            <a:endParaRPr lang="en-GB" sz="2000" dirty="0">
              <a:solidFill>
                <a:srgbClr val="002060"/>
              </a:solidFill>
            </a:endParaRPr>
          </a:p>
          <a:p>
            <a:pPr marL="257175" indent="-257175">
              <a:lnSpc>
                <a:spcPct val="150000"/>
              </a:lnSpc>
            </a:pPr>
            <a:r>
              <a:rPr lang="en-GB" sz="2000" b="1" dirty="0">
                <a:solidFill>
                  <a:srgbClr val="002060"/>
                </a:solidFill>
              </a:rPr>
              <a:t>Proposition: 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Low power </a:t>
            </a:r>
            <a:r>
              <a:rPr lang="en-GB" sz="2000" dirty="0" err="1">
                <a:solidFill>
                  <a:srgbClr val="002060"/>
                </a:solidFill>
              </a:rPr>
              <a:t>mMTC</a:t>
            </a:r>
            <a:r>
              <a:rPr lang="en-GB" sz="2000" dirty="0">
                <a:solidFill>
                  <a:srgbClr val="002060"/>
                </a:solidFill>
              </a:rPr>
              <a:t> by satellite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Relevant for existing </a:t>
            </a:r>
            <a:r>
              <a:rPr lang="en-GB" sz="2000" dirty="0" err="1">
                <a:solidFill>
                  <a:srgbClr val="002060"/>
                </a:solidFill>
              </a:rPr>
              <a:t>mMTC</a:t>
            </a:r>
            <a:r>
              <a:rPr lang="en-GB" sz="2000" dirty="0">
                <a:solidFill>
                  <a:srgbClr val="002060"/>
                </a:solidFill>
              </a:rPr>
              <a:t> LPWA (NB-</a:t>
            </a:r>
            <a:r>
              <a:rPr lang="en-GB" sz="2000" dirty="0" err="1">
                <a:solidFill>
                  <a:srgbClr val="002060"/>
                </a:solidFill>
              </a:rPr>
              <a:t>IoT</a:t>
            </a:r>
            <a:r>
              <a:rPr lang="en-GB" sz="2000" dirty="0">
                <a:solidFill>
                  <a:srgbClr val="002060"/>
                </a:solidFill>
              </a:rPr>
              <a:t> / </a:t>
            </a:r>
            <a:r>
              <a:rPr lang="en-GB" sz="2000" dirty="0" err="1">
                <a:solidFill>
                  <a:srgbClr val="002060"/>
                </a:solidFill>
              </a:rPr>
              <a:t>eMTC</a:t>
            </a:r>
            <a:r>
              <a:rPr lang="en-GB" sz="2000" dirty="0">
                <a:solidFill>
                  <a:srgbClr val="002060"/>
                </a:solidFill>
              </a:rPr>
              <a:t>)</a:t>
            </a:r>
          </a:p>
          <a:p>
            <a:pPr marL="657225" lvl="1" indent="-257175">
              <a:lnSpc>
                <a:spcPct val="150000"/>
              </a:lnSpc>
            </a:pPr>
            <a:r>
              <a:rPr lang="en-GB" sz="2000" dirty="0">
                <a:solidFill>
                  <a:srgbClr val="002060"/>
                </a:solidFill>
              </a:rPr>
              <a:t>Should be relevant for any </a:t>
            </a:r>
            <a:r>
              <a:rPr lang="en-GB" sz="2000" dirty="0" err="1">
                <a:solidFill>
                  <a:srgbClr val="002060"/>
                </a:solidFill>
              </a:rPr>
              <a:t>mMTC</a:t>
            </a:r>
            <a:r>
              <a:rPr lang="en-GB" sz="2000" dirty="0">
                <a:solidFill>
                  <a:srgbClr val="002060"/>
                </a:solidFill>
              </a:rPr>
              <a:t> future work</a:t>
            </a:r>
          </a:p>
          <a:p>
            <a:pPr marL="257175" indent="-257175">
              <a:lnSpc>
                <a:spcPct val="150000"/>
              </a:lnSpc>
            </a:pPr>
            <a:endParaRPr lang="en-GB" sz="20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2000" dirty="0">
              <a:solidFill>
                <a:srgbClr val="002060"/>
              </a:solidFill>
            </a:endParaRPr>
          </a:p>
          <a:p>
            <a:pPr marL="657225" lvl="1" indent="-257175">
              <a:lnSpc>
                <a:spcPct val="150000"/>
              </a:lnSpc>
            </a:pPr>
            <a:endParaRPr lang="en-GB" sz="20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dirty="0">
                <a:solidFill>
                  <a:srgbClr val="002060"/>
                </a:solidFill>
                <a:latin typeface="+mn-lt"/>
              </a:rPr>
              <a:t>Proposition 2: </a:t>
            </a:r>
            <a:r>
              <a:rPr lang="en-GB" dirty="0" err="1">
                <a:solidFill>
                  <a:srgbClr val="002060"/>
                </a:solidFill>
                <a:latin typeface="+mn-lt"/>
              </a:rPr>
              <a:t>mMTC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GB" dirty="0">
                <a:solidFill>
                  <a:srgbClr val="002060"/>
                </a:solidFill>
                <a:latin typeface="+mn-lt"/>
              </a:rPr>
              <a:t>by satellite			</a:t>
            </a:r>
          </a:p>
        </p:txBody>
      </p:sp>
    </p:spTree>
    <p:extLst>
      <p:ext uri="{BB962C8B-B14F-4D97-AF65-F5344CB8AC3E}">
        <p14:creationId xmlns:p14="http://schemas.microsoft.com/office/powerpoint/2010/main" val="1863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542</Words>
  <Application>Microsoft Macintosh PowerPoint</Application>
  <PresentationFormat>On-screen Show (16:9)</PresentationFormat>
  <Paragraphs>91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MS Gothic</vt:lpstr>
      <vt:lpstr>ＭＳ Ｐゴシック</vt:lpstr>
      <vt:lpstr>Times New Roman</vt:lpstr>
      <vt:lpstr>Wingdings</vt:lpstr>
      <vt:lpstr>ヒラギノ角ゴ Pro W3</vt:lpstr>
      <vt:lpstr>宋体</vt:lpstr>
      <vt:lpstr>Arial</vt:lpstr>
      <vt:lpstr>Calibri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1499</cp:revision>
  <cp:lastPrinted>2019-06-04T01:39:02Z</cp:lastPrinted>
  <dcterms:created xsi:type="dcterms:W3CDTF">2015-12-08T18:09:12Z</dcterms:created>
  <dcterms:modified xsi:type="dcterms:W3CDTF">2019-06-04T01:48:03Z</dcterms:modified>
</cp:coreProperties>
</file>