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273" r:id="rId2"/>
    <p:sldId id="299" r:id="rId3"/>
    <p:sldId id="297" r:id="rId4"/>
    <p:sldId id="296" r:id="rId5"/>
    <p:sldId id="298"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78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5CC9A7-BB2F-4568-97FF-03C483763B67}" type="datetimeFigureOut">
              <a:rPr lang="zh-CN" altLang="en-US" smtClean="0"/>
              <a:t>2019/5/24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754BA4-C78F-494B-BC2C-DE8DCBBEF89C}" type="slidenum">
              <a:rPr lang="zh-CN" altLang="en-US" smtClean="0"/>
              <a:t>‹#›</a:t>
            </a:fld>
            <a:endParaRPr lang="zh-CN" altLang="en-US"/>
          </a:p>
        </p:txBody>
      </p:sp>
    </p:spTree>
    <p:extLst>
      <p:ext uri="{BB962C8B-B14F-4D97-AF65-F5344CB8AC3E}">
        <p14:creationId xmlns:p14="http://schemas.microsoft.com/office/powerpoint/2010/main" val="28499851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207658" y="618565"/>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2402541" y="3178362"/>
            <a:ext cx="7404847" cy="2083919"/>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272EC73F-5A02-4AE9-B080-063E10E009B8}" type="datetimeFigureOut">
              <a:rPr lang="zh-CN" altLang="en-US" smtClean="0"/>
              <a:t>2019/5/24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95DFE299-407D-433F-A576-CBEBD5856E90}" type="slidenum">
              <a:rPr lang="zh-CN" altLang="en-US" smtClean="0"/>
              <a:t>‹#›</a:t>
            </a:fld>
            <a:endParaRPr lang="zh-CN" altLang="en-US"/>
          </a:p>
        </p:txBody>
      </p:sp>
      <p:cxnSp>
        <p:nvCxnSpPr>
          <p:cNvPr id="9" name="Straight Connector 8"/>
          <p:cNvCxnSpPr/>
          <p:nvPr/>
        </p:nvCxnSpPr>
        <p:spPr>
          <a:xfrm>
            <a:off x="1282931" y="2774576"/>
            <a:ext cx="987552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3397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272EC73F-5A02-4AE9-B080-063E10E009B8}" type="datetimeFigureOut">
              <a:rPr lang="zh-CN" altLang="en-US" smtClean="0"/>
              <a:t>2019/5/24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95DFE299-407D-433F-A576-CBEBD5856E90}" type="slidenum">
              <a:rPr lang="zh-CN" altLang="en-US" smtClean="0"/>
              <a:t>‹#›</a:t>
            </a:fld>
            <a:endParaRPr lang="zh-CN" altLang="en-US"/>
          </a:p>
        </p:txBody>
      </p:sp>
    </p:spTree>
    <p:extLst>
      <p:ext uri="{BB962C8B-B14F-4D97-AF65-F5344CB8AC3E}">
        <p14:creationId xmlns:p14="http://schemas.microsoft.com/office/powerpoint/2010/main" val="104306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与项目符号（备选）">
    <p:spTree>
      <p:nvGrpSpPr>
        <p:cNvPr id="1" name=""/>
        <p:cNvGrpSpPr/>
        <p:nvPr/>
      </p:nvGrpSpPr>
      <p:grpSpPr>
        <a:xfrm>
          <a:off x="0" y="0"/>
          <a:ext cx="0" cy="0"/>
          <a:chOff x="0" y="0"/>
          <a:chExt cx="0" cy="0"/>
        </a:xfrm>
      </p:grpSpPr>
      <p:sp>
        <p:nvSpPr>
          <p:cNvPr id="81" name="Shape 81"/>
          <p:cNvSpPr>
            <a:spLocks noGrp="1"/>
          </p:cNvSpPr>
          <p:nvPr>
            <p:ph type="body" sz="quarter" idx="13"/>
          </p:nvPr>
        </p:nvSpPr>
        <p:spPr>
          <a:xfrm>
            <a:off x="381000" y="338881"/>
            <a:ext cx="10477500" cy="304058"/>
          </a:xfrm>
          <a:prstGeom prst="rect">
            <a:avLst/>
          </a:prstGeom>
        </p:spPr>
        <p:txBody>
          <a:bodyPr anchor="b">
            <a:spAutoFit/>
          </a:bodyPr>
          <a:lstStyle>
            <a:lvl1pPr marL="0" indent="0" defTabSz="321457">
              <a:lnSpc>
                <a:spcPct val="80000"/>
              </a:lnSpc>
              <a:spcBef>
                <a:spcPts val="0"/>
              </a:spcBef>
              <a:buClrTx/>
              <a:buSzTx/>
              <a:buFontTx/>
              <a:buNone/>
              <a:defRPr sz="1687" cap="all" spc="84">
                <a:latin typeface="+mn-lt"/>
                <a:ea typeface="+mn-ea"/>
                <a:cs typeface="+mn-cs"/>
                <a:sym typeface="Baskerville SemiBold"/>
              </a:defRPr>
            </a:lvl1pPr>
          </a:lstStyle>
          <a:p>
            <a:r>
              <a:t>文本</a:t>
            </a:r>
          </a:p>
        </p:txBody>
      </p:sp>
      <p:sp>
        <p:nvSpPr>
          <p:cNvPr id="82" name="Shape 82"/>
          <p:cNvSpPr>
            <a:spLocks noGrp="1"/>
          </p:cNvSpPr>
          <p:nvPr>
            <p:ph type="title"/>
          </p:nvPr>
        </p:nvSpPr>
        <p:spPr>
          <a:prstGeom prst="rect">
            <a:avLst/>
          </a:prstGeom>
        </p:spPr>
        <p:txBody>
          <a:bodyPr/>
          <a:lstStyle/>
          <a:p>
            <a:r>
              <a:t>标题文本</a:t>
            </a:r>
          </a:p>
        </p:txBody>
      </p:sp>
      <p:sp>
        <p:nvSpPr>
          <p:cNvPr id="83" name="Shape 83"/>
          <p:cNvSpPr>
            <a:spLocks noGrp="1"/>
          </p:cNvSpPr>
          <p:nvPr>
            <p:ph type="body" idx="1"/>
          </p:nvPr>
        </p:nvSpPr>
        <p:spPr>
          <a:prstGeom prst="rect">
            <a:avLst/>
          </a:prstGeom>
        </p:spPr>
        <p:txBody>
          <a:bodyPr/>
          <a:lstStyle>
            <a:lvl1pPr>
              <a:buClr>
                <a:schemeClr val="accent1"/>
              </a:buClr>
              <a:buChar char="▸"/>
            </a:lvl1pPr>
            <a:lvl2pPr>
              <a:buClr>
                <a:schemeClr val="accent1"/>
              </a:buClr>
              <a:buChar char="▸"/>
            </a:lvl2pPr>
            <a:lvl3pPr>
              <a:buClr>
                <a:schemeClr val="accent1"/>
              </a:buClr>
              <a:buChar char="▸"/>
            </a:lvl3pPr>
            <a:lvl4pPr>
              <a:buClr>
                <a:schemeClr val="accent1"/>
              </a:buClr>
              <a:buChar char="▸"/>
            </a:lvl4pPr>
            <a:lvl5pPr>
              <a:buClr>
                <a:schemeClr val="accent1"/>
              </a:buClr>
              <a:buChar char="▸"/>
            </a:lvl5pPr>
          </a:lstStyle>
          <a:p>
            <a:r>
              <a:t>正文级别 1</a:t>
            </a:r>
          </a:p>
          <a:p>
            <a:pPr lvl="1"/>
            <a:r>
              <a:t>正文级别 2</a:t>
            </a:r>
          </a:p>
          <a:p>
            <a:pPr lvl="2"/>
            <a:r>
              <a:t>正文级别 3</a:t>
            </a:r>
          </a:p>
          <a:p>
            <a:pPr lvl="3"/>
            <a:r>
              <a:t>正文级别 4</a:t>
            </a:r>
          </a:p>
          <a:p>
            <a:pPr lvl="4"/>
            <a:r>
              <a:t>正文级别 5</a:t>
            </a:r>
          </a:p>
        </p:txBody>
      </p:sp>
      <p:sp>
        <p:nvSpPr>
          <p:cNvPr id="84" name="Shape 8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81684554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259229"/>
            <a:ext cx="10058400" cy="986020"/>
          </a:xfrm>
        </p:spPr>
        <p:txBody>
          <a:bodyPr/>
          <a:lstStyle>
            <a:lvl1pPr marL="0">
              <a:defRPr/>
            </a:lvl1pPr>
          </a:lstStyle>
          <a:p>
            <a:r>
              <a:rPr lang="zh-CN" altLang="en-US"/>
              <a:t>单击此处编辑母版标题样式</a:t>
            </a:r>
            <a:endParaRPr lang="en-US" dirty="0"/>
          </a:p>
        </p:txBody>
      </p:sp>
      <p:sp>
        <p:nvSpPr>
          <p:cNvPr id="3" name="Content Placeholder 2"/>
          <p:cNvSpPr>
            <a:spLocks noGrp="1"/>
          </p:cNvSpPr>
          <p:nvPr>
            <p:ph idx="1"/>
          </p:nvPr>
        </p:nvSpPr>
        <p:spPr>
          <a:xfrm>
            <a:off x="1097280" y="1425389"/>
            <a:ext cx="10058400" cy="484094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272EC73F-5A02-4AE9-B080-063E10E009B8}" type="datetimeFigureOut">
              <a:rPr lang="zh-CN" altLang="en-US" smtClean="0"/>
              <a:t>2019/5/24</a:t>
            </a:fld>
            <a:endParaRPr lang="zh-CN" altLang="en-US"/>
          </a:p>
        </p:txBody>
      </p:sp>
      <p:sp>
        <p:nvSpPr>
          <p:cNvPr id="6" name="Slide Number Placeholder 5"/>
          <p:cNvSpPr>
            <a:spLocks noGrp="1"/>
          </p:cNvSpPr>
          <p:nvPr>
            <p:ph type="sldNum" sz="quarter" idx="12"/>
          </p:nvPr>
        </p:nvSpPr>
        <p:spPr/>
        <p:txBody>
          <a:bodyPr/>
          <a:lstStyle/>
          <a:p>
            <a:fld id="{95DFE299-407D-433F-A576-CBEBD5856E90}" type="slidenum">
              <a:rPr lang="zh-CN" altLang="en-US" smtClean="0"/>
              <a:t>‹#›</a:t>
            </a:fld>
            <a:endParaRPr lang="zh-CN" altLang="en-US"/>
          </a:p>
        </p:txBody>
      </p:sp>
    </p:spTree>
    <p:extLst>
      <p:ext uri="{BB962C8B-B14F-4D97-AF65-F5344CB8AC3E}">
        <p14:creationId xmlns:p14="http://schemas.microsoft.com/office/powerpoint/2010/main" val="4236781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272EC73F-5A02-4AE9-B080-063E10E009B8}" type="datetimeFigureOut">
              <a:rPr lang="zh-CN" altLang="en-US" smtClean="0"/>
              <a:t>2019/5/24</a:t>
            </a:fld>
            <a:endParaRPr lang="zh-CN" altLang="en-US"/>
          </a:p>
        </p:txBody>
      </p:sp>
      <p:sp>
        <p:nvSpPr>
          <p:cNvPr id="6" name="Slide Number Placeholder 5"/>
          <p:cNvSpPr>
            <a:spLocks noGrp="1"/>
          </p:cNvSpPr>
          <p:nvPr>
            <p:ph type="sldNum" sz="quarter" idx="12"/>
          </p:nvPr>
        </p:nvSpPr>
        <p:spPr/>
        <p:txBody>
          <a:bodyPr/>
          <a:lstStyle/>
          <a:p>
            <a:fld id="{95DFE299-407D-433F-A576-CBEBD5856E90}"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all" spc="0" normalizeH="0" baseline="0" noProof="0" dirty="0">
                <a:ln>
                  <a:noFill/>
                </a:ln>
                <a:solidFill>
                  <a:prstClr val="black"/>
                </a:solidFill>
                <a:effectLst/>
                <a:uLnTx/>
                <a:uFillTx/>
                <a:latin typeface="+mn-lt"/>
                <a:ea typeface="+mn-ea"/>
                <a:cs typeface="+mn-cs"/>
              </a:rPr>
              <a:t>标准与新技术部</a:t>
            </a:r>
            <a:endParaRPr kumimoji="0" lang="en-US" altLang="zh-CN" sz="1050" b="0" i="0" u="none" strike="noStrike" kern="1200" cap="all"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Copy right 2018,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3132118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443317"/>
            <a:ext cx="4937760" cy="442577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443318"/>
            <a:ext cx="4937760" cy="442577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272EC73F-5A02-4AE9-B080-063E10E009B8}" type="datetimeFigureOut">
              <a:rPr lang="zh-CN" altLang="en-US" smtClean="0"/>
              <a:t>2019/5/24</a:t>
            </a:fld>
            <a:endParaRPr lang="zh-CN" altLang="en-US"/>
          </a:p>
        </p:txBody>
      </p:sp>
      <p:sp>
        <p:nvSpPr>
          <p:cNvPr id="7" name="Slide Number Placeholder 6"/>
          <p:cNvSpPr>
            <a:spLocks noGrp="1"/>
          </p:cNvSpPr>
          <p:nvPr>
            <p:ph type="sldNum" sz="quarter" idx="12"/>
          </p:nvPr>
        </p:nvSpPr>
        <p:spPr/>
        <p:txBody>
          <a:bodyPr/>
          <a:lstStyle/>
          <a:p>
            <a:fld id="{95DFE299-407D-433F-A576-CBEBD5856E90}" type="slidenum">
              <a:rPr lang="zh-CN" altLang="en-US" smtClean="0"/>
              <a:t>‹#›</a:t>
            </a:fld>
            <a:endParaRPr lang="zh-CN" altLang="en-US"/>
          </a:p>
        </p:txBody>
      </p:sp>
      <p:sp>
        <p:nvSpPr>
          <p:cNvPr id="9"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38826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272EC73F-5A02-4AE9-B080-063E10E009B8}" type="datetimeFigureOut">
              <a:rPr lang="zh-CN" altLang="en-US" smtClean="0"/>
              <a:t>2019/5/24</a:t>
            </a:fld>
            <a:endParaRPr lang="zh-CN" altLang="en-US"/>
          </a:p>
        </p:txBody>
      </p:sp>
      <p:sp>
        <p:nvSpPr>
          <p:cNvPr id="9" name="Slide Number Placeholder 8"/>
          <p:cNvSpPr>
            <a:spLocks noGrp="1"/>
          </p:cNvSpPr>
          <p:nvPr>
            <p:ph type="sldNum" sz="quarter" idx="12"/>
          </p:nvPr>
        </p:nvSpPr>
        <p:spPr/>
        <p:txBody>
          <a:bodyPr/>
          <a:lstStyle/>
          <a:p>
            <a:fld id="{95DFE299-407D-433F-A576-CBEBD5856E90}"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3105915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272EC73F-5A02-4AE9-B080-063E10E009B8}" type="datetimeFigureOut">
              <a:rPr lang="zh-CN" altLang="en-US" smtClean="0"/>
              <a:t>2019/5/24</a:t>
            </a:fld>
            <a:endParaRPr lang="zh-CN" altLang="en-US"/>
          </a:p>
        </p:txBody>
      </p:sp>
      <p:sp>
        <p:nvSpPr>
          <p:cNvPr id="5" name="Slide Number Placeholder 4"/>
          <p:cNvSpPr>
            <a:spLocks noGrp="1"/>
          </p:cNvSpPr>
          <p:nvPr>
            <p:ph type="sldNum" sz="quarter" idx="12"/>
          </p:nvPr>
        </p:nvSpPr>
        <p:spPr/>
        <p:txBody>
          <a:bodyPr/>
          <a:lstStyle/>
          <a:p>
            <a:fld id="{95DFE299-407D-433F-A576-CBEBD5856E90}" type="slidenum">
              <a:rPr lang="zh-CN" altLang="en-US" smtClean="0"/>
              <a:t>‹#›</a:t>
            </a:fld>
            <a:endParaRPr lang="zh-CN" altLang="en-US"/>
          </a:p>
        </p:txBody>
      </p:sp>
    </p:spTree>
    <p:extLst>
      <p:ext uri="{BB962C8B-B14F-4D97-AF65-F5344CB8AC3E}">
        <p14:creationId xmlns:p14="http://schemas.microsoft.com/office/powerpoint/2010/main" val="2916895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272EC73F-5A02-4AE9-B080-063E10E009B8}" type="datetimeFigureOut">
              <a:rPr lang="zh-CN" altLang="en-US" smtClean="0"/>
              <a:t>2019/5/24</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95DFE299-407D-433F-A576-CBEBD5856E90}" type="slidenum">
              <a:rPr lang="zh-CN" altLang="en-US" smtClean="0"/>
              <a:t>‹#›</a:t>
            </a:fld>
            <a:endParaRPr lang="zh-CN" altLang="en-US"/>
          </a:p>
        </p:txBody>
      </p:sp>
    </p:spTree>
    <p:extLst>
      <p:ext uri="{BB962C8B-B14F-4D97-AF65-F5344CB8AC3E}">
        <p14:creationId xmlns:p14="http://schemas.microsoft.com/office/powerpoint/2010/main" val="686024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72EC73F-5A02-4AE9-B080-063E10E009B8}" type="datetimeFigureOut">
              <a:rPr lang="zh-CN" altLang="en-US" smtClean="0"/>
              <a:t>2019/5/24</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5DFE299-407D-433F-A576-CBEBD5856E90}" type="slidenum">
              <a:rPr lang="zh-CN" altLang="en-US" smtClean="0"/>
              <a:t>‹#›</a:t>
            </a:fld>
            <a:endParaRPr lang="zh-CN" altLang="en-US"/>
          </a:p>
        </p:txBody>
      </p:sp>
    </p:spTree>
    <p:extLst>
      <p:ext uri="{BB962C8B-B14F-4D97-AF65-F5344CB8AC3E}">
        <p14:creationId xmlns:p14="http://schemas.microsoft.com/office/powerpoint/2010/main" val="4120541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272EC73F-5A02-4AE9-B080-063E10E009B8}" type="datetimeFigureOut">
              <a:rPr lang="zh-CN" altLang="en-US" smtClean="0"/>
              <a:t>2019/5/24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95DFE299-407D-433F-A576-CBEBD5856E90}" type="slidenum">
              <a:rPr lang="zh-CN" altLang="en-US" smtClean="0"/>
              <a:t>‹#›</a:t>
            </a:fld>
            <a:endParaRPr lang="zh-CN" altLang="en-US"/>
          </a:p>
        </p:txBody>
      </p:sp>
    </p:spTree>
    <p:extLst>
      <p:ext uri="{BB962C8B-B14F-4D97-AF65-F5344CB8AC3E}">
        <p14:creationId xmlns:p14="http://schemas.microsoft.com/office/powerpoint/2010/main" val="547891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425389"/>
            <a:ext cx="10058400" cy="444370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272EC73F-5A02-4AE9-B080-063E10E009B8}" type="datetimeFigureOut">
              <a:rPr lang="zh-CN" altLang="en-US" smtClean="0"/>
              <a:t>2019/5/24</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5DFE299-407D-433F-A576-CBEBD5856E90}" type="slidenum">
              <a:rPr lang="zh-CN" altLang="en-US" smtClean="0"/>
              <a:t>‹#›</a:t>
            </a:fld>
            <a:endParaRPr lang="zh-CN" altLang="en-US"/>
          </a:p>
        </p:txBody>
      </p:sp>
      <p:cxnSp>
        <p:nvCxnSpPr>
          <p:cNvPr id="10" name="Straight Connector 9"/>
          <p:cNvCxnSpPr/>
          <p:nvPr/>
        </p:nvCxnSpPr>
        <p:spPr>
          <a:xfrm>
            <a:off x="0" y="1272624"/>
            <a:ext cx="12192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973648" y="46145"/>
            <a:ext cx="1146634" cy="1146634"/>
          </a:xfrm>
          <a:prstGeom prst="rect">
            <a:avLst/>
          </a:prstGeom>
        </p:spPr>
      </p:pic>
      <p:sp>
        <p:nvSpPr>
          <p:cNvPr id="17" name="矩形 16"/>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all" spc="0" normalizeH="0" baseline="0" noProof="0" dirty="0">
                <a:ln>
                  <a:noFill/>
                </a:ln>
                <a:solidFill>
                  <a:prstClr val="black"/>
                </a:solidFill>
                <a:effectLst/>
                <a:uLnTx/>
                <a:uFillTx/>
                <a:latin typeface="+mn-lt"/>
                <a:ea typeface="+mn-ea"/>
                <a:cs typeface="+mn-cs"/>
              </a:rPr>
              <a:t>标准与新技术部</a:t>
            </a:r>
            <a:endParaRPr kumimoji="0" lang="en-US" altLang="zh-CN" sz="1050" b="0" i="0" u="none" strike="noStrike" kern="1200" cap="all" spc="0" normalizeH="0" baseline="0" noProof="0" dirty="0">
              <a:ln>
                <a:noFill/>
              </a:ln>
              <a:solidFill>
                <a:prstClr val="black"/>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a:ln>
                  <a:noFill/>
                </a:ln>
                <a:solidFill>
                  <a:prstClr val="black"/>
                </a:solidFill>
                <a:effectLst/>
                <a:uLnTx/>
                <a:uFillTx/>
                <a:latin typeface="+mn-lt"/>
                <a:ea typeface="+mn-ea"/>
                <a:cs typeface="+mn-cs"/>
              </a:rPr>
              <a:t>Copy right 2018,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4920458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19617" y="2296749"/>
            <a:ext cx="8877401" cy="1648949"/>
          </a:xfrm>
        </p:spPr>
        <p:txBody>
          <a:bodyPr>
            <a:normAutofit fontScale="90000"/>
          </a:bodyPr>
          <a:lstStyle/>
          <a:p>
            <a:pPr algn="ctr"/>
            <a:br>
              <a:rPr lang="en-US" altLang="zh-CN" dirty="0"/>
            </a:br>
            <a:br>
              <a:rPr lang="en-US" altLang="zh-CN" dirty="0"/>
            </a:br>
            <a:br>
              <a:rPr lang="en-US" altLang="zh-CN" dirty="0"/>
            </a:br>
            <a:br>
              <a:rPr lang="en-US" altLang="zh-CN" dirty="0"/>
            </a:br>
            <a:r>
              <a:rPr lang="en-US" altLang="zh-CN" sz="4000" dirty="0"/>
              <a:t>Motivation for new WI</a:t>
            </a:r>
            <a:br>
              <a:rPr lang="en-US" altLang="zh-CN" dirty="0"/>
            </a:br>
            <a:r>
              <a:rPr lang="en-US" altLang="zh-CN" dirty="0"/>
              <a:t>on-demand SI enhancement for NR</a:t>
            </a:r>
            <a:endParaRPr lang="zh-CN" altLang="en-US" dirty="0"/>
          </a:p>
        </p:txBody>
      </p:sp>
    </p:spTree>
    <p:extLst>
      <p:ext uri="{BB962C8B-B14F-4D97-AF65-F5344CB8AC3E}">
        <p14:creationId xmlns:p14="http://schemas.microsoft.com/office/powerpoint/2010/main" val="2668033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1F8677-F400-43FB-B50F-550A59C0AB53}"/>
              </a:ext>
            </a:extLst>
          </p:cNvPr>
          <p:cNvSpPr>
            <a:spLocks noGrp="1"/>
          </p:cNvSpPr>
          <p:nvPr>
            <p:ph type="title"/>
          </p:nvPr>
        </p:nvSpPr>
        <p:spPr>
          <a:xfrm>
            <a:off x="1097280" y="127149"/>
            <a:ext cx="10058400" cy="986020"/>
          </a:xfrm>
        </p:spPr>
        <p:txBody>
          <a:bodyPr>
            <a:noAutofit/>
          </a:bodyPr>
          <a:lstStyle/>
          <a:p>
            <a:r>
              <a:rPr lang="en-US" altLang="zh-CN" sz="3200" dirty="0"/>
              <a:t>Issue 1</a:t>
            </a:r>
            <a:r>
              <a:rPr lang="zh-CN" altLang="en-US" sz="3200" dirty="0"/>
              <a:t>：</a:t>
            </a:r>
            <a:r>
              <a:rPr lang="en-US" altLang="zh-CN" sz="3200" dirty="0"/>
              <a:t>connected mode SI request is not supported</a:t>
            </a:r>
            <a:endParaRPr lang="zh-CN" altLang="en-US" sz="3200" dirty="0"/>
          </a:p>
        </p:txBody>
      </p:sp>
      <p:sp>
        <p:nvSpPr>
          <p:cNvPr id="3" name="内容占位符 2">
            <a:extLst>
              <a:ext uri="{FF2B5EF4-FFF2-40B4-BE49-F238E27FC236}">
                <a16:creationId xmlns:a16="http://schemas.microsoft.com/office/drawing/2014/main" id="{486A95AD-9A92-4249-86A0-C656BE18EE45}"/>
              </a:ext>
            </a:extLst>
          </p:cNvPr>
          <p:cNvSpPr>
            <a:spLocks noGrp="1"/>
          </p:cNvSpPr>
          <p:nvPr>
            <p:ph idx="1"/>
          </p:nvPr>
        </p:nvSpPr>
        <p:spPr/>
        <p:txBody>
          <a:bodyPr>
            <a:normAutofit fontScale="92500" lnSpcReduction="20000"/>
          </a:bodyPr>
          <a:lstStyle/>
          <a:p>
            <a:r>
              <a:rPr lang="en-GB" altLang="zh-CN" dirty="0"/>
              <a:t> SIBs may be needed for UEs in connected </a:t>
            </a:r>
          </a:p>
          <a:p>
            <a:pPr lvl="1">
              <a:lnSpc>
                <a:spcPct val="150000"/>
              </a:lnSpc>
            </a:pPr>
            <a:r>
              <a:rPr lang="en-GB" altLang="zh-CN" dirty="0"/>
              <a:t>SIB6/7/8 for ETWS/CMAS</a:t>
            </a:r>
          </a:p>
          <a:p>
            <a:pPr lvl="1">
              <a:lnSpc>
                <a:spcPct val="150000"/>
              </a:lnSpc>
            </a:pPr>
            <a:r>
              <a:rPr lang="en-GB" altLang="zh-CN" dirty="0"/>
              <a:t>SIB9 for GPS time/UTC</a:t>
            </a:r>
            <a:r>
              <a:rPr lang="en-US" altLang="zh-CN" dirty="0"/>
              <a:t> which is important for Rel-16 IIOT TSN</a:t>
            </a:r>
          </a:p>
          <a:p>
            <a:pPr lvl="1">
              <a:lnSpc>
                <a:spcPct val="150000"/>
              </a:lnSpc>
            </a:pPr>
            <a:r>
              <a:rPr lang="en-US" altLang="zh-CN" dirty="0"/>
              <a:t>MBMS if introduced in Rel-17</a:t>
            </a:r>
          </a:p>
          <a:p>
            <a:pPr lvl="1">
              <a:lnSpc>
                <a:spcPct val="150000"/>
              </a:lnSpc>
            </a:pPr>
            <a:r>
              <a:rPr lang="en-US" altLang="zh-CN" dirty="0"/>
              <a:t>Other use cases in Rel-16/17</a:t>
            </a:r>
            <a:r>
              <a:rPr lang="zh-CN" altLang="en-US" dirty="0"/>
              <a:t>，</a:t>
            </a:r>
            <a:r>
              <a:rPr lang="en-US" altLang="zh-CN" dirty="0"/>
              <a:t> e.g. V2X</a:t>
            </a:r>
          </a:p>
          <a:p>
            <a:pPr>
              <a:lnSpc>
                <a:spcPct val="150000"/>
              </a:lnSpc>
            </a:pPr>
            <a:r>
              <a:rPr lang="en-GB" altLang="zh-CN" dirty="0"/>
              <a:t> </a:t>
            </a:r>
            <a:r>
              <a:rPr lang="en-GB" altLang="zh-CN" sz="2000" dirty="0"/>
              <a:t>In Rel-15, for connected UEs, network can only use dedicated signalling to send the SI or temporarily broadcast it even if there may be no UE interested in it, which is quite inefficient. Further, considering the case that lots </a:t>
            </a:r>
            <a:r>
              <a:rPr lang="en-GB" altLang="zh-CN" sz="2000"/>
              <a:t>of UEs </a:t>
            </a:r>
            <a:r>
              <a:rPr lang="en-GB" altLang="zh-CN" sz="2000" dirty="0"/>
              <a:t>locating on a BWP not configured with common search space for SI-RNTI, broadcasting is not possible, SI has to be dedicated signalled to every UE on this BWP, which consumes significant radio resources. If there is URLLC traffic, the service quality may also be greatly degraded.</a:t>
            </a:r>
            <a:endParaRPr lang="zh-CN" altLang="en-US" sz="2000" dirty="0"/>
          </a:p>
        </p:txBody>
      </p:sp>
    </p:spTree>
    <p:extLst>
      <p:ext uri="{BB962C8B-B14F-4D97-AF65-F5344CB8AC3E}">
        <p14:creationId xmlns:p14="http://schemas.microsoft.com/office/powerpoint/2010/main" val="3340790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BE17DB23-656D-4FED-AEA8-6F561736D19A}"/>
              </a:ext>
            </a:extLst>
          </p:cNvPr>
          <p:cNvSpPr>
            <a:spLocks noGrp="1"/>
          </p:cNvSpPr>
          <p:nvPr>
            <p:ph type="title"/>
          </p:nvPr>
        </p:nvSpPr>
        <p:spPr/>
        <p:txBody>
          <a:bodyPr>
            <a:normAutofit fontScale="90000"/>
          </a:bodyPr>
          <a:lstStyle/>
          <a:p>
            <a:r>
              <a:rPr lang="en-US" altLang="zh-CN" sz="3600" dirty="0"/>
              <a:t>Issue 2: resource </a:t>
            </a:r>
            <a:r>
              <a:rPr lang="en-US" altLang="zh-CN" sz="3600" dirty="0" err="1"/>
              <a:t>inefficience</a:t>
            </a:r>
            <a:r>
              <a:rPr lang="en-US" altLang="zh-CN" sz="3600" dirty="0"/>
              <a:t> of current SI request procedure</a:t>
            </a:r>
            <a:r>
              <a:rPr lang="en-US" altLang="zh-CN" dirty="0"/>
              <a:t> </a:t>
            </a:r>
            <a:endParaRPr lang="zh-CN" altLang="en-US" dirty="0"/>
          </a:p>
        </p:txBody>
      </p:sp>
      <p:sp>
        <p:nvSpPr>
          <p:cNvPr id="4" name="文本占位符 3">
            <a:extLst>
              <a:ext uri="{FF2B5EF4-FFF2-40B4-BE49-F238E27FC236}">
                <a16:creationId xmlns:a16="http://schemas.microsoft.com/office/drawing/2014/main" id="{6B7DD689-7EA0-4820-82DB-2D4849667134}"/>
              </a:ext>
            </a:extLst>
          </p:cNvPr>
          <p:cNvSpPr>
            <a:spLocks noGrp="1"/>
          </p:cNvSpPr>
          <p:nvPr>
            <p:ph type="body" idx="1"/>
          </p:nvPr>
        </p:nvSpPr>
        <p:spPr/>
        <p:txBody>
          <a:bodyPr>
            <a:normAutofit/>
          </a:bodyPr>
          <a:lstStyle/>
          <a:p>
            <a:pPr>
              <a:lnSpc>
                <a:spcPct val="160000"/>
              </a:lnSpc>
              <a:buFont typeface="Wingdings" panose="05000000000000000000" pitchFamily="2" charset="2"/>
              <a:buChar char="n"/>
            </a:pPr>
            <a:r>
              <a:rPr lang="en-GB" altLang="zh-CN" b="1" dirty="0"/>
              <a:t> </a:t>
            </a:r>
            <a:r>
              <a:rPr lang="en-GB" altLang="zh-CN" sz="2100" dirty="0"/>
              <a:t>In NR R</a:t>
            </a:r>
            <a:r>
              <a:rPr lang="en-US" altLang="zh-CN" sz="2100" dirty="0"/>
              <a:t>el-15, for msg1 based SI request, UE can only request either one SI message or all the SI messages, it is not possible for UE to request multiple but not all SI messages.</a:t>
            </a:r>
          </a:p>
          <a:p>
            <a:pPr lvl="1">
              <a:lnSpc>
                <a:spcPct val="160000"/>
              </a:lnSpc>
              <a:buFont typeface="Wingdings" panose="05000000000000000000" pitchFamily="2" charset="2"/>
              <a:buChar char="n"/>
            </a:pPr>
            <a:r>
              <a:rPr lang="en-GB" altLang="zh-CN" dirty="0"/>
              <a:t>If UE wants to receive multiple but not all the SI messages, UE has to request them one by one, which increases UE power consumption and overall signalling.</a:t>
            </a:r>
          </a:p>
          <a:p>
            <a:pPr>
              <a:lnSpc>
                <a:spcPct val="160000"/>
              </a:lnSpc>
              <a:buFont typeface="Wingdings" panose="05000000000000000000" pitchFamily="2" charset="2"/>
              <a:buChar char="n"/>
            </a:pPr>
            <a:r>
              <a:rPr lang="en-US" altLang="zh-CN" b="1" dirty="0"/>
              <a:t> </a:t>
            </a:r>
            <a:r>
              <a:rPr lang="en-US" altLang="zh-CN" sz="2100" dirty="0"/>
              <a:t>When </a:t>
            </a:r>
            <a:r>
              <a:rPr lang="en-US" altLang="zh-CN" sz="2100" dirty="0" err="1"/>
              <a:t>gNB</a:t>
            </a:r>
            <a:r>
              <a:rPr lang="en-US" altLang="zh-CN" sz="2100" dirty="0"/>
              <a:t> broadcasts an on-demand requested SI, it has to broadcast it till the end of modification period, which is unnecessary in many cases.</a:t>
            </a:r>
          </a:p>
          <a:p>
            <a:pPr lvl="1">
              <a:lnSpc>
                <a:spcPct val="160000"/>
              </a:lnSpc>
              <a:buFont typeface="Wingdings" panose="05000000000000000000" pitchFamily="2" charset="2"/>
              <a:buChar char="n"/>
            </a:pPr>
            <a:endParaRPr lang="en-US" altLang="zh-CN" sz="2100" dirty="0"/>
          </a:p>
        </p:txBody>
      </p:sp>
    </p:spTree>
    <p:extLst>
      <p:ext uri="{BB962C8B-B14F-4D97-AF65-F5344CB8AC3E}">
        <p14:creationId xmlns:p14="http://schemas.microsoft.com/office/powerpoint/2010/main" val="108410812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BE17DB23-656D-4FED-AEA8-6F561736D19A}"/>
              </a:ext>
            </a:extLst>
          </p:cNvPr>
          <p:cNvSpPr>
            <a:spLocks noGrp="1"/>
          </p:cNvSpPr>
          <p:nvPr>
            <p:ph type="title"/>
          </p:nvPr>
        </p:nvSpPr>
        <p:spPr/>
        <p:txBody>
          <a:bodyPr>
            <a:normAutofit/>
          </a:bodyPr>
          <a:lstStyle/>
          <a:p>
            <a:r>
              <a:rPr lang="en-US" altLang="zh-CN" dirty="0"/>
              <a:t>Potential enhancements</a:t>
            </a:r>
            <a:endParaRPr lang="zh-CN" altLang="en-US" dirty="0"/>
          </a:p>
        </p:txBody>
      </p:sp>
      <p:sp>
        <p:nvSpPr>
          <p:cNvPr id="4" name="文本占位符 3">
            <a:extLst>
              <a:ext uri="{FF2B5EF4-FFF2-40B4-BE49-F238E27FC236}">
                <a16:creationId xmlns:a16="http://schemas.microsoft.com/office/drawing/2014/main" id="{6B7DD689-7EA0-4820-82DB-2D4849667134}"/>
              </a:ext>
            </a:extLst>
          </p:cNvPr>
          <p:cNvSpPr>
            <a:spLocks noGrp="1"/>
          </p:cNvSpPr>
          <p:nvPr>
            <p:ph type="body" idx="1"/>
          </p:nvPr>
        </p:nvSpPr>
        <p:spPr/>
        <p:txBody>
          <a:bodyPr>
            <a:normAutofit fontScale="92500"/>
          </a:bodyPr>
          <a:lstStyle/>
          <a:p>
            <a:pPr>
              <a:lnSpc>
                <a:spcPct val="160000"/>
              </a:lnSpc>
              <a:buFont typeface="Wingdings" panose="05000000000000000000" pitchFamily="2" charset="2"/>
              <a:buChar char="n"/>
            </a:pPr>
            <a:r>
              <a:rPr lang="en-GB" altLang="zh-CN" b="1" dirty="0"/>
              <a:t>  Support on-demand SI request in connected mode</a:t>
            </a:r>
          </a:p>
          <a:p>
            <a:pPr lvl="1">
              <a:lnSpc>
                <a:spcPct val="160000"/>
              </a:lnSpc>
              <a:buFont typeface="Wingdings" panose="05000000000000000000" pitchFamily="2" charset="2"/>
              <a:buChar char="n"/>
            </a:pPr>
            <a:r>
              <a:rPr lang="en-GB" altLang="zh-CN" dirty="0"/>
              <a:t> </a:t>
            </a:r>
            <a:r>
              <a:rPr lang="en-US" altLang="zh-CN" dirty="0"/>
              <a:t>Dedicated RRC </a:t>
            </a:r>
            <a:r>
              <a:rPr lang="en-US" altLang="zh-CN" dirty="0" err="1"/>
              <a:t>signalling</a:t>
            </a:r>
            <a:r>
              <a:rPr lang="en-US" altLang="zh-CN" dirty="0"/>
              <a:t> support of on-demand SI in connected mode</a:t>
            </a:r>
            <a:r>
              <a:rPr lang="en-GB" altLang="zh-CN" dirty="0"/>
              <a:t> </a:t>
            </a:r>
          </a:p>
          <a:p>
            <a:pPr lvl="1">
              <a:lnSpc>
                <a:spcPct val="160000"/>
              </a:lnSpc>
              <a:buFont typeface="Wingdings" panose="05000000000000000000" pitchFamily="2" charset="2"/>
              <a:buChar char="n"/>
            </a:pPr>
            <a:r>
              <a:rPr lang="en-GB" altLang="zh-CN" dirty="0"/>
              <a:t>Msg1/Msg3 based on-demand SI request in connected mode</a:t>
            </a:r>
          </a:p>
          <a:p>
            <a:pPr lvl="1">
              <a:lnSpc>
                <a:spcPct val="160000"/>
              </a:lnSpc>
              <a:buFont typeface="Wingdings" panose="05000000000000000000" pitchFamily="2" charset="2"/>
              <a:buChar char="n"/>
            </a:pPr>
            <a:r>
              <a:rPr lang="en-GB" altLang="zh-CN" dirty="0"/>
              <a:t> </a:t>
            </a:r>
            <a:r>
              <a:rPr lang="en-US" altLang="zh-CN" dirty="0"/>
              <a:t>The solutions should take multiple-BWP/CA, NR-DC/NE-DC/EN-DC into consideration</a:t>
            </a:r>
            <a:endParaRPr lang="en-GB" altLang="zh-CN" dirty="0"/>
          </a:p>
          <a:p>
            <a:pPr>
              <a:lnSpc>
                <a:spcPct val="160000"/>
              </a:lnSpc>
              <a:buFont typeface="Wingdings" panose="05000000000000000000" pitchFamily="2" charset="2"/>
              <a:buChar char="n"/>
            </a:pPr>
            <a:r>
              <a:rPr lang="en-US" altLang="zh-CN" sz="2975" dirty="0"/>
              <a:t> </a:t>
            </a:r>
            <a:r>
              <a:rPr lang="en-US" altLang="zh-CN" sz="2500" b="1" dirty="0"/>
              <a:t>Optimization on signaling overhead and power consumption</a:t>
            </a:r>
          </a:p>
          <a:p>
            <a:pPr lvl="1">
              <a:lnSpc>
                <a:spcPct val="160000"/>
              </a:lnSpc>
              <a:buFont typeface="Wingdings" panose="05000000000000000000" pitchFamily="2" charset="2"/>
              <a:buChar char="n"/>
            </a:pPr>
            <a:r>
              <a:rPr lang="en-US" altLang="zh-CN" sz="2100" dirty="0"/>
              <a:t> R</a:t>
            </a:r>
            <a:r>
              <a:rPr lang="en-US" altLang="zh-CN" dirty="0"/>
              <a:t>educe UE power consumption/signaling overhead in requesting for multiple SIs</a:t>
            </a:r>
            <a:endParaRPr lang="en-US" altLang="zh-CN" sz="2100" dirty="0"/>
          </a:p>
          <a:p>
            <a:pPr lvl="1">
              <a:lnSpc>
                <a:spcPct val="160000"/>
              </a:lnSpc>
              <a:buFont typeface="Wingdings" panose="05000000000000000000" pitchFamily="2" charset="2"/>
              <a:buChar char="n"/>
            </a:pPr>
            <a:r>
              <a:rPr lang="en-US" altLang="zh-CN" dirty="0"/>
              <a:t> Improve resource efficiency when providing SIs </a:t>
            </a:r>
            <a:endParaRPr lang="en-US" altLang="zh-CN" sz="2100" dirty="0"/>
          </a:p>
        </p:txBody>
      </p:sp>
    </p:spTree>
    <p:extLst>
      <p:ext uri="{BB962C8B-B14F-4D97-AF65-F5344CB8AC3E}">
        <p14:creationId xmlns:p14="http://schemas.microsoft.com/office/powerpoint/2010/main" val="368888769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91BAD810-28FD-4700-86B1-49D3C4A8801F}"/>
              </a:ext>
            </a:extLst>
          </p:cNvPr>
          <p:cNvSpPr>
            <a:spLocks noGrp="1"/>
          </p:cNvSpPr>
          <p:nvPr>
            <p:ph type="body" idx="1"/>
          </p:nvPr>
        </p:nvSpPr>
        <p:spPr>
          <a:xfrm>
            <a:off x="812800" y="3030669"/>
            <a:ext cx="10058400" cy="1104451"/>
          </a:xfrm>
        </p:spPr>
        <p:txBody>
          <a:bodyPr>
            <a:normAutofit/>
          </a:bodyPr>
          <a:lstStyle/>
          <a:p>
            <a:pPr marL="0" indent="0" algn="ctr">
              <a:buNone/>
            </a:pPr>
            <a:r>
              <a:rPr lang="en-US" altLang="zh-CN" sz="6000" dirty="0"/>
              <a:t>Thanks</a:t>
            </a:r>
            <a:endParaRPr lang="zh-CN" altLang="en-US" sz="6000" dirty="0"/>
          </a:p>
        </p:txBody>
      </p:sp>
    </p:spTree>
    <p:extLst>
      <p:ext uri="{BB962C8B-B14F-4D97-AF65-F5344CB8AC3E}">
        <p14:creationId xmlns:p14="http://schemas.microsoft.com/office/powerpoint/2010/main" val="1372227037"/>
      </p:ext>
    </p:extLst>
  </p:cSld>
  <p:clrMapOvr>
    <a:masterClrMapping/>
  </p:clrMapOvr>
  <p:transition spd="med"/>
</p:sld>
</file>

<file path=ppt/theme/theme1.xml><?xml version="1.0" encoding="utf-8"?>
<a:theme xmlns:a="http://schemas.openxmlformats.org/drawingml/2006/main" name="回顾">
  <a:themeElements>
    <a:clrScheme name="自定义 1">
      <a:dk1>
        <a:sysClr val="windowText" lastClr="000000"/>
      </a:dk1>
      <a:lt1>
        <a:sysClr val="window" lastClr="FFFFFF"/>
      </a:lt1>
      <a:dk2>
        <a:srgbClr val="505046"/>
      </a:dk2>
      <a:lt2>
        <a:srgbClr val="EEECE1"/>
      </a:lt2>
      <a:accent1>
        <a:srgbClr val="C00000"/>
      </a:accent1>
      <a:accent2>
        <a:srgbClr val="FF0000"/>
      </a:accent2>
      <a:accent3>
        <a:srgbClr val="DC5E00"/>
      </a:accent3>
      <a:accent4>
        <a:srgbClr val="FF8427"/>
      </a:accent4>
      <a:accent5>
        <a:srgbClr val="FE967A"/>
      </a:accent5>
      <a:accent6>
        <a:srgbClr val="FFCABC"/>
      </a:accent6>
      <a:hlink>
        <a:srgbClr val="FFEFC1"/>
      </a:hlink>
      <a:folHlink>
        <a:srgbClr val="FFEFC1"/>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Info of Rel-16 IoT topics_r</Template>
  <TotalTime>3808</TotalTime>
  <Words>338</Words>
  <Application>Microsoft Office PowerPoint</Application>
  <PresentationFormat>宽屏</PresentationFormat>
  <Paragraphs>21</Paragraphs>
  <Slides>5</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vt:i4>
      </vt:variant>
    </vt:vector>
  </HeadingPairs>
  <TitlesOfParts>
    <vt:vector size="12" baseType="lpstr">
      <vt:lpstr>Arial Unicode MS</vt:lpstr>
      <vt:lpstr>等线</vt:lpstr>
      <vt:lpstr>宋体</vt:lpstr>
      <vt:lpstr>Calibri</vt:lpstr>
      <vt:lpstr>Calibri Light</vt:lpstr>
      <vt:lpstr>Wingdings</vt:lpstr>
      <vt:lpstr>回顾</vt:lpstr>
      <vt:lpstr>    Motivation for new WI on-demand SI enhancement for NR</vt:lpstr>
      <vt:lpstr>Issue 1：connected mode SI request is not supported</vt:lpstr>
      <vt:lpstr>Issue 2: resource inefficience of current SI request procedure </vt:lpstr>
      <vt:lpstr>Potential enhancements</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xiaomi</cp:lastModifiedBy>
  <cp:revision>163</cp:revision>
  <dcterms:created xsi:type="dcterms:W3CDTF">2018-08-24T01:53:22Z</dcterms:created>
  <dcterms:modified xsi:type="dcterms:W3CDTF">2019-05-24T07:58:22Z</dcterms:modified>
</cp:coreProperties>
</file>