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60" r:id="rId1"/>
    <p:sldMasterId id="2147483672" r:id="rId2"/>
  </p:sldMasterIdLst>
  <p:notesMasterIdLst>
    <p:notesMasterId r:id="rId9"/>
  </p:notesMasterIdLst>
  <p:handoutMasterIdLst>
    <p:handoutMasterId r:id="rId10"/>
  </p:handoutMasterIdLst>
  <p:sldIdLst>
    <p:sldId id="322" r:id="rId3"/>
    <p:sldId id="418" r:id="rId4"/>
    <p:sldId id="426" r:id="rId5"/>
    <p:sldId id="424" r:id="rId6"/>
    <p:sldId id="425" r:id="rId7"/>
    <p:sldId id="352" r:id="rId8"/>
  </p:sldIdLst>
  <p:sldSz cx="9144000" cy="6858000" type="screen4x3"/>
  <p:notesSz cx="7010400" cy="92964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99"/>
    <a:srgbClr val="000066"/>
    <a:srgbClr val="001236"/>
    <a:srgbClr val="24096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71" autoAdjust="0"/>
    <p:restoredTop sz="99420" autoAdjust="0"/>
  </p:normalViewPr>
  <p:slideViewPr>
    <p:cSldViewPr>
      <p:cViewPr>
        <p:scale>
          <a:sx n="66" d="100"/>
          <a:sy n="66" d="100"/>
        </p:scale>
        <p:origin x="-1398" y="-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102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E4B23A-6E3F-4B3E-93D6-273D9CCCF18C}" type="datetimeFigureOut">
              <a:rPr lang="en-US" smtClean="0"/>
              <a:pPr/>
              <a:t>5/27/2019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5F2AFD-A31E-4510-8BD1-6A174632FA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355618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60967FE-9547-433B-9A32-E653B7554F8B}" type="datetimeFigureOut">
              <a:rPr lang="zh-CN" altLang="en-US" smtClean="0"/>
              <a:pPr/>
              <a:t>2019/5/27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F296132-7430-4C93-B37D-4FE1F71F2B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34003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FC3696B-CE47-47B8-9542-E3B74555FAC8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296132-7430-4C93-B37D-4FE1F71F2BD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612977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296132-7430-4C93-B37D-4FE1F71F2BD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681267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3645024"/>
            <a:ext cx="7772400" cy="1109985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4941168"/>
            <a:ext cx="8928992" cy="864096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96752"/>
            <a:ext cx="2057400" cy="49294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96752"/>
            <a:ext cx="6019800" cy="49294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3645024"/>
            <a:ext cx="7772400" cy="1109985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4941168"/>
            <a:ext cx="8928992" cy="864096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988840"/>
            <a:ext cx="4040188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3008313" cy="7300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268760"/>
            <a:ext cx="511175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60848"/>
            <a:ext cx="3008313" cy="40653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268759"/>
            <a:ext cx="5486400" cy="345881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 baseline="0">
                <a:latin typeface="Calibri" pitchFamily="34" charset="0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 baseline="0">
                <a:solidFill>
                  <a:srgbClr val="001236"/>
                </a:solidFill>
                <a:latin typeface="Calibri" pitchFamily="34" charset="0"/>
                <a:ea typeface="微软雅黑" pitchFamily="34" charset="-122"/>
              </a:defRPr>
            </a:lvl1pPr>
            <a:lvl2pPr>
              <a:defRPr sz="2000" baseline="0">
                <a:solidFill>
                  <a:srgbClr val="240967"/>
                </a:solidFill>
                <a:latin typeface="Calibri" pitchFamily="34" charset="0"/>
                <a:ea typeface="微软雅黑" pitchFamily="34" charset="-122"/>
              </a:defRPr>
            </a:lvl2pPr>
            <a:lvl3pPr>
              <a:defRPr sz="1800" baseline="0">
                <a:solidFill>
                  <a:srgbClr val="7030A0"/>
                </a:solidFill>
                <a:latin typeface="Calibri" pitchFamily="34" charset="0"/>
                <a:ea typeface="微软雅黑" pitchFamily="34" charset="-122"/>
              </a:defRPr>
            </a:lvl3pPr>
            <a:lvl4pPr>
              <a:defRPr sz="1600" baseline="0">
                <a:latin typeface="Calibri" pitchFamily="34" charset="0"/>
                <a:ea typeface="微软雅黑" pitchFamily="34" charset="-122"/>
              </a:defRPr>
            </a:lvl4pPr>
            <a:lvl5pPr>
              <a:defRPr sz="1600" baseline="0">
                <a:latin typeface="Calibri" pitchFamily="34" charset="0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96752"/>
            <a:ext cx="2057400" cy="49294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96752"/>
            <a:ext cx="6019800" cy="49294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988840"/>
            <a:ext cx="4040188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3008313" cy="7300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268760"/>
            <a:ext cx="511175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60848"/>
            <a:ext cx="3008313" cy="40653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268759"/>
            <a:ext cx="5486400" cy="345881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6356350"/>
            <a:ext cx="3703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6356350"/>
            <a:ext cx="3703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971600" y="2247330"/>
            <a:ext cx="7412038" cy="1109662"/>
          </a:xfrm>
        </p:spPr>
        <p:txBody>
          <a:bodyPr rtlCol="0"/>
          <a:lstStyle/>
          <a:p>
            <a:pPr algn="ctr">
              <a:defRPr/>
            </a:pPr>
            <a:r>
              <a:rPr lang="en-US" altLang="zh-CN" sz="2800" dirty="0" smtClean="0">
                <a:latin typeface="Arial" pitchFamily="34" charset="0"/>
                <a:cs typeface="Arial" pitchFamily="34" charset="0"/>
              </a:rPr>
              <a:t>Motivation of V2X enhancement in Rel-17</a:t>
            </a:r>
            <a:endParaRPr lang="en-US" altLang="zh-CN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99" name="TextBox 2"/>
          <p:cNvSpPr txBox="1">
            <a:spLocks noChangeArrowheads="1"/>
          </p:cNvSpPr>
          <p:nvPr/>
        </p:nvSpPr>
        <p:spPr bwMode="auto">
          <a:xfrm>
            <a:off x="142875" y="4929188"/>
            <a:ext cx="885825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dirty="0" smtClean="0">
                <a:solidFill>
                  <a:srgbClr val="0070C0"/>
                </a:solidFill>
                <a:latin typeface="Calibri" pitchFamily="34" charset="0"/>
              </a:rPr>
              <a:t>China </a:t>
            </a:r>
            <a:r>
              <a:rPr lang="en-US" altLang="zh-CN" sz="2000" dirty="0">
                <a:solidFill>
                  <a:srgbClr val="0070C0"/>
                </a:solidFill>
                <a:latin typeface="Calibri" pitchFamily="34" charset="0"/>
              </a:rPr>
              <a:t>Academy of Telecommunications Technology (CATT)</a:t>
            </a:r>
          </a:p>
          <a:p>
            <a:r>
              <a:rPr lang="en-US" altLang="zh-CN" sz="2000" dirty="0">
                <a:solidFill>
                  <a:srgbClr val="0070C0"/>
                </a:solidFill>
                <a:latin typeface="Calibri" pitchFamily="34" charset="0"/>
              </a:rPr>
              <a:t>							</a:t>
            </a:r>
          </a:p>
          <a:p>
            <a:endParaRPr lang="en-US" altLang="zh-CN" sz="2000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836712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360363" algn="l"/>
              </a:tabLst>
            </a:pPr>
            <a:r>
              <a:rPr lang="en-GB" b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3GPP TSG RAN Meeting #84</a:t>
            </a:r>
            <a:r>
              <a:rPr lang="en-GB" b="1" dirty="0" smtClean="0">
                <a:solidFill>
                  <a:schemeClr val="bg1"/>
                </a:solidFill>
                <a:latin typeface="Arial" pitchFamily="34" charset="0"/>
                <a:ea typeface="MS Mincho" pitchFamily="49" charset="-128"/>
                <a:cs typeface="Arial" pitchFamily="34" charset="0"/>
              </a:rPr>
              <a:t>					</a:t>
            </a:r>
            <a:r>
              <a:rPr lang="en-GB" b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RP-191142</a:t>
            </a:r>
            <a:endParaRPr lang="en-US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60363" algn="l"/>
              </a:tabLst>
            </a:pPr>
            <a:r>
              <a:rPr lang="en-GB" b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Newport Beach, USA, June 3-6, 2019</a:t>
            </a:r>
            <a:endParaRPr lang="en-GB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Vision of 5G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5G is expected to change every aspects of modern society</a:t>
            </a:r>
          </a:p>
          <a:p>
            <a:pPr lvl="1"/>
            <a:r>
              <a:rPr lang="en-US" altLang="zh-CN" dirty="0" smtClean="0"/>
              <a:t>Smart city, education, health, industry, transportation, environment, entertainment, finance, agricultures…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2</a:t>
            </a:fld>
            <a:endParaRPr lang="zh-CN" altLang="en-US" dirty="0"/>
          </a:p>
        </p:txBody>
      </p:sp>
      <p:grpSp>
        <p:nvGrpSpPr>
          <p:cNvPr id="18" name="组合 20"/>
          <p:cNvGrpSpPr/>
          <p:nvPr/>
        </p:nvGrpSpPr>
        <p:grpSpPr>
          <a:xfrm>
            <a:off x="827584" y="2420887"/>
            <a:ext cx="7920880" cy="4104457"/>
            <a:chOff x="899592" y="2348880"/>
            <a:chExt cx="7920880" cy="4104457"/>
          </a:xfrm>
        </p:grpSpPr>
        <p:pic>
          <p:nvPicPr>
            <p:cNvPr id="5" name="图片 4" descr="MacintoshFD:Users:liuyuchao:Desktop:5G愿景.png"/>
            <p:cNvPicPr/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9592" y="2348880"/>
              <a:ext cx="7632848" cy="410445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" name="TextBox 5"/>
            <p:cNvSpPr txBox="1"/>
            <p:nvPr/>
          </p:nvSpPr>
          <p:spPr>
            <a:xfrm>
              <a:off x="5652120" y="2599021"/>
              <a:ext cx="792087" cy="2539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softEdge rad="3175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000">
                  <a:solidFill>
                    <a:schemeClr val="tx2"/>
                  </a:solidFill>
                </a:defRPr>
              </a:lvl1pPr>
            </a:lstStyle>
            <a:p>
              <a:r>
                <a:rPr lang="en-US" altLang="zh-CN" dirty="0"/>
                <a:t>Agriculture</a:t>
              </a:r>
              <a:endParaRPr lang="zh-CN" altLang="en-US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7164289" y="3686835"/>
              <a:ext cx="648072" cy="2462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softEdge rad="3175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000">
                  <a:solidFill>
                    <a:schemeClr val="tx2"/>
                  </a:solidFill>
                </a:defRPr>
              </a:lvl1pPr>
            </a:lstStyle>
            <a:p>
              <a:r>
                <a:rPr lang="en-US" altLang="zh-CN" dirty="0"/>
                <a:t>Health</a:t>
              </a:r>
              <a:endParaRPr lang="zh-CN" altLang="en-US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8028384" y="4046875"/>
              <a:ext cx="792088" cy="2462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softEdge rad="3175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 smtClean="0">
                  <a:solidFill>
                    <a:schemeClr val="tx2"/>
                  </a:solidFill>
                </a:rPr>
                <a:t>Education</a:t>
              </a:r>
              <a:endParaRPr lang="zh-CN" altLang="en-US" sz="900" dirty="0" smtClean="0">
                <a:solidFill>
                  <a:schemeClr val="tx2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740352" y="5013176"/>
              <a:ext cx="1061104" cy="2462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softEdge rad="3175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 smtClean="0">
                  <a:solidFill>
                    <a:schemeClr val="tx2"/>
                  </a:solidFill>
                </a:rPr>
                <a:t>Transportation</a:t>
              </a:r>
              <a:endParaRPr lang="zh-CN" altLang="en-US" sz="900" dirty="0" smtClean="0">
                <a:solidFill>
                  <a:schemeClr val="tx2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679248" y="5631051"/>
              <a:ext cx="809077" cy="2462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softEdge rad="3175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 smtClean="0">
                  <a:solidFill>
                    <a:schemeClr val="tx2"/>
                  </a:solidFill>
                </a:rPr>
                <a:t>Finance</a:t>
              </a:r>
              <a:endParaRPr lang="zh-CN" altLang="en-US" sz="900" dirty="0" smtClean="0">
                <a:solidFill>
                  <a:schemeClr val="tx2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139952" y="6093297"/>
              <a:ext cx="1169117" cy="2462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softEdge rad="3175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 smtClean="0">
                  <a:solidFill>
                    <a:schemeClr val="tx2"/>
                  </a:solidFill>
                </a:rPr>
                <a:t>Environment</a:t>
              </a:r>
              <a:endParaRPr lang="zh-CN" altLang="en-US" sz="900" dirty="0" smtClean="0">
                <a:solidFill>
                  <a:schemeClr val="tx2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123728" y="3563724"/>
              <a:ext cx="1169117" cy="24622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>
              <a:softEdge rad="3175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 smtClean="0">
                  <a:solidFill>
                    <a:schemeClr val="tx2"/>
                  </a:solidFill>
                </a:rPr>
                <a:t>Wearable devices</a:t>
              </a:r>
              <a:endParaRPr lang="zh-CN" altLang="en-US" sz="900" dirty="0" smtClean="0">
                <a:solidFill>
                  <a:schemeClr val="tx2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898827" y="3038763"/>
              <a:ext cx="737069" cy="246221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>
              <a:softEdge rad="3175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 smtClean="0">
                  <a:solidFill>
                    <a:schemeClr val="tx2"/>
                  </a:solidFill>
                </a:rPr>
                <a:t>Home</a:t>
              </a:r>
              <a:endParaRPr lang="zh-CN" altLang="en-US" sz="900" dirty="0" smtClean="0">
                <a:solidFill>
                  <a:schemeClr val="tx2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067944" y="3800654"/>
              <a:ext cx="648072" cy="246221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>
              <a:softEdge rad="3175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 smtClean="0">
                  <a:solidFill>
                    <a:schemeClr val="tx2"/>
                  </a:solidFill>
                </a:rPr>
                <a:t>AR</a:t>
              </a:r>
              <a:endParaRPr lang="zh-CN" altLang="en-US" sz="900" dirty="0" smtClean="0">
                <a:solidFill>
                  <a:schemeClr val="tx2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427984" y="4406915"/>
              <a:ext cx="648072" cy="246221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>
              <a:softEdge rad="3175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 smtClean="0">
                  <a:solidFill>
                    <a:schemeClr val="tx2"/>
                  </a:solidFill>
                </a:rPr>
                <a:t>VR</a:t>
              </a:r>
              <a:endParaRPr lang="zh-CN" altLang="en-US" sz="900" dirty="0" smtClean="0">
                <a:solidFill>
                  <a:schemeClr val="tx2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381078" y="4941169"/>
              <a:ext cx="1135138" cy="246221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>
              <a:softEdge rad="3175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 smtClean="0">
                  <a:solidFill>
                    <a:schemeClr val="tx2"/>
                  </a:solidFill>
                </a:rPr>
                <a:t>Entertainment</a:t>
              </a:r>
              <a:endParaRPr lang="zh-CN" altLang="en-US" sz="900" dirty="0" smtClean="0">
                <a:solidFill>
                  <a:schemeClr val="tx2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699792" y="5631050"/>
              <a:ext cx="1135138" cy="246221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>
              <a:softEdge rad="3175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 smtClean="0">
                  <a:solidFill>
                    <a:schemeClr val="tx2"/>
                  </a:solidFill>
                </a:rPr>
                <a:t>Cloud</a:t>
              </a:r>
              <a:endParaRPr lang="zh-CN" altLang="en-US" sz="900" dirty="0" smtClean="0">
                <a:solidFill>
                  <a:schemeClr val="tx2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970835" y="4046875"/>
              <a:ext cx="1025101" cy="24622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>
              <a:softEdge rad="3175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 smtClean="0">
                  <a:solidFill>
                    <a:schemeClr val="tx2"/>
                  </a:solidFill>
                </a:rPr>
                <a:t>Mobile device</a:t>
              </a:r>
              <a:endParaRPr lang="zh-CN" altLang="en-US" sz="900" dirty="0" smtClean="0">
                <a:solidFill>
                  <a:schemeClr val="tx2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743908" y="2527012"/>
              <a:ext cx="792087" cy="2539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softEdge rad="3175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000">
                  <a:solidFill>
                    <a:schemeClr val="tx2"/>
                  </a:solidFill>
                </a:defRPr>
              </a:lvl1pPr>
            </a:lstStyle>
            <a:p>
              <a:r>
                <a:rPr lang="en-US" altLang="zh-CN" dirty="0" smtClean="0"/>
                <a:t>Industry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482820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+mj-lt"/>
              </a:rPr>
              <a:t>V2X </a:t>
            </a:r>
            <a:r>
              <a:rPr lang="en-US" sz="3200" dirty="0" smtClean="0">
                <a:latin typeface="+mj-lt"/>
              </a:rPr>
              <a:t>Evolution in Rel-17 </a:t>
            </a:r>
            <a:endParaRPr lang="en-US" sz="3200" dirty="0">
              <a:latin typeface="+mj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+mn-lt"/>
              </a:rPr>
              <a:t>Better user experience</a:t>
            </a:r>
          </a:p>
          <a:p>
            <a:pPr lvl="1"/>
            <a:r>
              <a:rPr lang="en-US" dirty="0" smtClean="0">
                <a:latin typeface="+mn-lt"/>
              </a:rPr>
              <a:t>Personalized services – toward auto-driving car and automobile safety</a:t>
            </a:r>
          </a:p>
          <a:p>
            <a:pPr lvl="1"/>
            <a:r>
              <a:rPr lang="en-US" dirty="0" smtClean="0">
                <a:latin typeface="+mn-lt"/>
              </a:rPr>
              <a:t>Optimizing user perceived throughput through both </a:t>
            </a:r>
            <a:r>
              <a:rPr lang="en-US" dirty="0" err="1" smtClean="0">
                <a:latin typeface="+mn-lt"/>
              </a:rPr>
              <a:t>Uu</a:t>
            </a:r>
            <a:r>
              <a:rPr lang="en-US" dirty="0" smtClean="0">
                <a:latin typeface="+mn-lt"/>
              </a:rPr>
              <a:t> link and sidelink</a:t>
            </a:r>
          </a:p>
          <a:p>
            <a:pPr lvl="1"/>
            <a:r>
              <a:rPr lang="en-US" dirty="0" smtClean="0">
                <a:latin typeface="+mn-lt"/>
              </a:rPr>
              <a:t>Minimizing mobile phone power consumptions</a:t>
            </a:r>
          </a:p>
          <a:p>
            <a:pPr lvl="2"/>
            <a:r>
              <a:rPr lang="en-US" dirty="0" smtClean="0">
                <a:latin typeface="+mn-lt"/>
              </a:rPr>
              <a:t>UE power consumption reduction in </a:t>
            </a:r>
            <a:r>
              <a:rPr lang="en-US" dirty="0" smtClean="0">
                <a:latin typeface="+mn-lt"/>
              </a:rPr>
              <a:t>V2P</a:t>
            </a:r>
            <a:endParaRPr lang="en-US" dirty="0" smtClean="0">
              <a:latin typeface="+mn-lt"/>
            </a:endParaRPr>
          </a:p>
          <a:p>
            <a:r>
              <a:rPr lang="en-US" dirty="0" smtClean="0">
                <a:latin typeface="+mn-lt"/>
              </a:rPr>
              <a:t>Traffic control </a:t>
            </a:r>
          </a:p>
          <a:p>
            <a:pPr lvl="1"/>
            <a:r>
              <a:rPr lang="en-US" dirty="0" smtClean="0">
                <a:latin typeface="+mn-lt"/>
              </a:rPr>
              <a:t>V2X communication in assisting the optimization of traffic control</a:t>
            </a:r>
          </a:p>
          <a:p>
            <a:r>
              <a:rPr lang="en-US" dirty="0" smtClean="0">
                <a:latin typeface="+mn-lt"/>
              </a:rPr>
              <a:t>Safety </a:t>
            </a:r>
          </a:p>
          <a:p>
            <a:pPr lvl="1"/>
            <a:r>
              <a:rPr lang="en-US" dirty="0" smtClean="0">
                <a:latin typeface="+mn-lt"/>
              </a:rPr>
              <a:t>Enhance the safety of auto-driving through V2X communication</a:t>
            </a:r>
          </a:p>
          <a:p>
            <a:pPr lvl="2"/>
            <a:r>
              <a:rPr lang="en-US" dirty="0" smtClean="0">
                <a:latin typeface="+mn-lt"/>
              </a:rPr>
              <a:t>Pedestrian sensing  and V2P communication</a:t>
            </a:r>
          </a:p>
          <a:p>
            <a:pPr lvl="1"/>
            <a:r>
              <a:rPr lang="en-US" dirty="0" smtClean="0">
                <a:latin typeface="+mn-lt"/>
              </a:rPr>
              <a:t>Network broadcast/multi-cast in support of safety related information broadcast to vehicles</a:t>
            </a:r>
          </a:p>
          <a:p>
            <a:pPr lvl="2"/>
            <a:endParaRPr lang="en-US" dirty="0" smtClean="0">
              <a:latin typeface="+mn-lt"/>
            </a:endParaRP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Motivation of Rel-17 NR V2X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968552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 smtClean="0"/>
              <a:t>Target use case of Rel-16 NR V2X, advanced V2X service, including vehicles platooning, extended sensors, advanced driving and remote driving.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 smtClean="0"/>
              <a:t>Rel-16  NR V2X WI could not specify all the aspects identified by NR V2X SI due to the limited time of NR V2X SI/WI</a:t>
            </a:r>
          </a:p>
          <a:p>
            <a:pPr lvl="1">
              <a:lnSpc>
                <a:spcPct val="120000"/>
              </a:lnSpc>
            </a:pPr>
            <a:r>
              <a:rPr lang="en-US" altLang="zh-CN" dirty="0" smtClean="0"/>
              <a:t>Rel-16 NR V2X focuses on the design aspects of FR1</a:t>
            </a:r>
          </a:p>
          <a:p>
            <a:pPr lvl="2">
              <a:lnSpc>
                <a:spcPct val="120000"/>
              </a:lnSpc>
            </a:pPr>
            <a:r>
              <a:rPr lang="en-US" altLang="zh-CN" dirty="0" smtClean="0"/>
              <a:t>Features specific to FR2 could be addressed in Rel-17</a:t>
            </a:r>
          </a:p>
          <a:p>
            <a:pPr lvl="1">
              <a:lnSpc>
                <a:spcPct val="120000"/>
              </a:lnSpc>
            </a:pPr>
            <a:r>
              <a:rPr lang="en-US" altLang="zh-CN" dirty="0" smtClean="0"/>
              <a:t>Rel-16 NR V2X focuses on the design aspects of NR sidelink, some Uu enhancements would be left for future release, e.g., broadcast/multicast. </a:t>
            </a:r>
          </a:p>
          <a:p>
            <a:pPr lvl="2">
              <a:lnSpc>
                <a:spcPct val="120000"/>
              </a:lnSpc>
            </a:pPr>
            <a:r>
              <a:rPr lang="en-US" altLang="zh-CN" sz="1700" dirty="0" smtClean="0"/>
              <a:t>V2X broadcast and group cast are the main use cases of  </a:t>
            </a:r>
            <a:r>
              <a:rPr lang="en-US" altLang="zh-CN" sz="1700" dirty="0" err="1" smtClean="0"/>
              <a:t>Uu</a:t>
            </a:r>
            <a:r>
              <a:rPr lang="en-US" altLang="zh-CN" sz="1700" dirty="0" smtClean="0"/>
              <a:t> broadcast/multicast 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/>
              <a:t>Rel-16  NR V2X study does not address the coverage issues</a:t>
            </a:r>
          </a:p>
          <a:p>
            <a:pPr lvl="1">
              <a:lnSpc>
                <a:spcPct val="120000"/>
              </a:lnSpc>
            </a:pPr>
            <a:r>
              <a:rPr lang="en-US" altLang="zh-CN" dirty="0" smtClean="0"/>
              <a:t>Range extension of </a:t>
            </a:r>
            <a:r>
              <a:rPr lang="en-US" altLang="zh-CN" dirty="0" err="1" smtClean="0"/>
              <a:t>Uu</a:t>
            </a:r>
            <a:r>
              <a:rPr lang="en-US" altLang="zh-CN" dirty="0" smtClean="0"/>
              <a:t> control V2X applications and </a:t>
            </a:r>
            <a:r>
              <a:rPr lang="en-US" altLang="zh-CN" dirty="0" err="1" smtClean="0"/>
              <a:t>sidelink</a:t>
            </a:r>
            <a:r>
              <a:rPr lang="en-US" altLang="zh-CN" dirty="0" smtClean="0"/>
              <a:t> V2X applications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68259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 Rel-17 NR V2X WI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124744"/>
            <a:ext cx="5987008" cy="3528392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10000"/>
              </a:lnSpc>
            </a:pPr>
            <a:r>
              <a:rPr lang="en-US" altLang="zh-CN" dirty="0" smtClean="0"/>
              <a:t>NR </a:t>
            </a:r>
            <a:r>
              <a:rPr lang="en-US" altLang="zh-CN" dirty="0" err="1" smtClean="0"/>
              <a:t>Uu</a:t>
            </a:r>
            <a:r>
              <a:rPr lang="en-US" altLang="zh-CN" dirty="0" smtClean="0"/>
              <a:t> broadcast and multicast transmission for the support of advanced V2X services</a:t>
            </a:r>
          </a:p>
          <a:p>
            <a:pPr>
              <a:lnSpc>
                <a:spcPct val="110000"/>
              </a:lnSpc>
            </a:pPr>
            <a:r>
              <a:rPr lang="en-US" altLang="zh-CN" dirty="0" smtClean="0"/>
              <a:t>Sidelink multi-carrier operations</a:t>
            </a:r>
          </a:p>
          <a:p>
            <a:pPr lvl="1">
              <a:lnSpc>
                <a:spcPct val="110000"/>
              </a:lnSpc>
            </a:pPr>
            <a:r>
              <a:rPr lang="en-US" altLang="zh-CN" dirty="0" smtClean="0"/>
              <a:t>Aggregation of  SL communication in ITS  and commercial carriers</a:t>
            </a:r>
          </a:p>
          <a:p>
            <a:pPr>
              <a:lnSpc>
                <a:spcPct val="110000"/>
              </a:lnSpc>
            </a:pPr>
            <a:r>
              <a:rPr lang="en-US" altLang="zh-CN" dirty="0" smtClean="0"/>
              <a:t>UE-to-NW and UE-to-UE relay operation, including </a:t>
            </a:r>
          </a:p>
          <a:p>
            <a:pPr lvl="1">
              <a:lnSpc>
                <a:spcPct val="110000"/>
              </a:lnSpc>
            </a:pPr>
            <a:r>
              <a:rPr lang="en-US" altLang="zh-CN" dirty="0" smtClean="0"/>
              <a:t>Relay UE discovery and selection procedure</a:t>
            </a:r>
          </a:p>
          <a:p>
            <a:pPr lvl="1">
              <a:lnSpc>
                <a:spcPct val="110000"/>
              </a:lnSpc>
            </a:pPr>
            <a:r>
              <a:rPr lang="en-US" altLang="zh-CN" dirty="0"/>
              <a:t>Relay UE </a:t>
            </a:r>
            <a:r>
              <a:rPr lang="en-US" altLang="zh-CN" dirty="0" smtClean="0"/>
              <a:t>coordinated </a:t>
            </a:r>
            <a:r>
              <a:rPr lang="en-US" altLang="zh-CN" dirty="0"/>
              <a:t>transmission mechanism to improve link reliability </a:t>
            </a:r>
          </a:p>
          <a:p>
            <a:pPr>
              <a:lnSpc>
                <a:spcPct val="110000"/>
              </a:lnSpc>
            </a:pPr>
            <a:r>
              <a:rPr lang="en-US" altLang="zh-CN" dirty="0" err="1" smtClean="0"/>
              <a:t>Sidelink</a:t>
            </a:r>
            <a:r>
              <a:rPr lang="en-US" altLang="zh-CN" dirty="0" smtClean="0"/>
              <a:t> enhancement  for V2P</a:t>
            </a:r>
          </a:p>
          <a:p>
            <a:pPr lvl="1">
              <a:lnSpc>
                <a:spcPct val="110000"/>
              </a:lnSpc>
            </a:pPr>
            <a:r>
              <a:rPr lang="en-US" altLang="zh-CN" dirty="0" smtClean="0"/>
              <a:t>Enhancement of resource allocation and sensing/collision avoidance mechanism for Pedestrian-UE </a:t>
            </a:r>
            <a:endParaRPr lang="en-US" altLang="zh-CN" dirty="0" smtClean="0"/>
          </a:p>
          <a:p>
            <a:pPr lvl="1">
              <a:lnSpc>
                <a:spcPct val="110000"/>
              </a:lnSpc>
            </a:pPr>
            <a:r>
              <a:rPr lang="en-US" altLang="zh-CN" dirty="0" smtClean="0"/>
              <a:t>Power saving techniques for V2P</a:t>
            </a:r>
            <a:endParaRPr lang="en-US" altLang="zh-CN" dirty="0" smtClean="0"/>
          </a:p>
          <a:p>
            <a:pPr>
              <a:lnSpc>
                <a:spcPct val="110000"/>
              </a:lnSpc>
            </a:pPr>
            <a:r>
              <a:rPr lang="en-US" altLang="zh-CN" dirty="0" smtClean="0"/>
              <a:t>Enhancement on multiple antenna techniques</a:t>
            </a:r>
          </a:p>
          <a:p>
            <a:pPr>
              <a:lnSpc>
                <a:spcPct val="120000"/>
              </a:lnSpc>
            </a:pPr>
            <a:endParaRPr lang="zh-CN" altLang="en-US" sz="2100" dirty="0">
              <a:latin typeface="+mj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460432" y="6356350"/>
            <a:ext cx="442392" cy="365125"/>
          </a:xfrm>
        </p:spPr>
        <p:txBody>
          <a:bodyPr/>
          <a:lstStyle/>
          <a:p>
            <a:fld id="{7C091945-BED8-40C6-A17E-143F3A6898E6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58674280"/>
              </p:ext>
            </p:extLst>
          </p:nvPr>
        </p:nvGraphicFramePr>
        <p:xfrm>
          <a:off x="4355976" y="5157192"/>
          <a:ext cx="4605083" cy="1224136"/>
        </p:xfrm>
        <a:graphic>
          <a:graphicData uri="http://schemas.openxmlformats.org/presentationml/2006/ole">
            <p:oleObj spid="_x0000_s1026" name="Visio" r:id="rId4" imgW="3004982" imgH="802243" progId="Visio.Drawing.11">
              <p:embed/>
            </p:oleObj>
          </a:graphicData>
        </a:graphic>
      </p:graphicFrame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97372802"/>
              </p:ext>
            </p:extLst>
          </p:nvPr>
        </p:nvGraphicFramePr>
        <p:xfrm>
          <a:off x="683568" y="4610168"/>
          <a:ext cx="3096344" cy="1771160"/>
        </p:xfrm>
        <a:graphic>
          <a:graphicData uri="http://schemas.openxmlformats.org/presentationml/2006/ole">
            <p:oleObj spid="_x0000_s1027" name="Visio" r:id="rId5" imgW="2316480" imgH="1319435" progId="Visio.Drawing.11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88965954"/>
              </p:ext>
            </p:extLst>
          </p:nvPr>
        </p:nvGraphicFramePr>
        <p:xfrm>
          <a:off x="6012160" y="1988840"/>
          <a:ext cx="2878138" cy="3036888"/>
        </p:xfrm>
        <a:graphic>
          <a:graphicData uri="http://schemas.openxmlformats.org/presentationml/2006/ole">
            <p:oleObj spid="_x0000_s1028" name="Visio" r:id="rId6" imgW="2230974" imgH="2354361" progId="Visio.Drawing.11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529803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32440" y="6356350"/>
            <a:ext cx="432048" cy="365125"/>
          </a:xfrm>
        </p:spPr>
        <p:txBody>
          <a:bodyPr/>
          <a:lstStyle/>
          <a:p>
            <a:fld id="{7C091945-BED8-40C6-A17E-143F3A6898E6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buFont typeface="Arial" pitchFamily="34" charset="0"/>
          <a:buChar char="•"/>
          <a:defRPr sz="1600"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defRPr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15640</TotalTime>
  <Words>358</Words>
  <Application>Microsoft Office PowerPoint</Application>
  <PresentationFormat>全屏显示(4:3)</PresentationFormat>
  <Paragraphs>63</Paragraphs>
  <Slides>6</Slides>
  <Notes>4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1_Office 主题</vt:lpstr>
      <vt:lpstr>Office 主题</vt:lpstr>
      <vt:lpstr>Visio</vt:lpstr>
      <vt:lpstr>Motivation of V2X enhancement in Rel-17</vt:lpstr>
      <vt:lpstr>Vision of 5G</vt:lpstr>
      <vt:lpstr>V2X Evolution in Rel-17 </vt:lpstr>
      <vt:lpstr>Motivation of Rel-17 NR V2X</vt:lpstr>
      <vt:lpstr> Rel-17 NR V2X WI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catt</dc:creator>
  <cp:lastModifiedBy>Fang-Chen Cheng</cp:lastModifiedBy>
  <cp:revision>826</cp:revision>
  <dcterms:created xsi:type="dcterms:W3CDTF">2016-07-17T04:57:15Z</dcterms:created>
  <dcterms:modified xsi:type="dcterms:W3CDTF">2019-05-27T06:24:17Z</dcterms:modified>
</cp:coreProperties>
</file>