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6327" r:id="rId1"/>
  </p:sldMasterIdLst>
  <p:notesMasterIdLst>
    <p:notesMasterId r:id="rId10"/>
  </p:notesMasterIdLst>
  <p:sldIdLst>
    <p:sldId id="482" r:id="rId2"/>
    <p:sldId id="500" r:id="rId3"/>
    <p:sldId id="498" r:id="rId4"/>
    <p:sldId id="499" r:id="rId5"/>
    <p:sldId id="496" r:id="rId6"/>
    <p:sldId id="501" r:id="rId7"/>
    <p:sldId id="497" r:id="rId8"/>
    <p:sldId id="495" r:id="rId9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8497B0"/>
    <a:srgbClr val="FFCC66"/>
    <a:srgbClr val="CC3300"/>
    <a:srgbClr val="A50034"/>
    <a:srgbClr val="680020"/>
    <a:srgbClr val="A5FB34"/>
    <a:srgbClr val="FBFBFB"/>
    <a:srgbClr val="E61B45"/>
    <a:srgbClr val="DA00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5" autoAdjust="0"/>
    <p:restoredTop sz="95986" autoAdjust="0"/>
  </p:normalViewPr>
  <p:slideViewPr>
    <p:cSldViewPr>
      <p:cViewPr varScale="1">
        <p:scale>
          <a:sx n="116" d="100"/>
          <a:sy n="116" d="100"/>
        </p:scale>
        <p:origin x="936" y="108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3965" y="86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" y="404664"/>
            <a:ext cx="8568952" cy="5832648"/>
          </a:xfrm>
          <a:prstGeom prst="rect">
            <a:avLst/>
          </a:prstGeom>
        </p:spPr>
      </p:pic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24608" y="2852936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2" name="직사각형 1"/>
          <p:cNvSpPr/>
          <p:nvPr userDrawn="1"/>
        </p:nvSpPr>
        <p:spPr>
          <a:xfrm>
            <a:off x="6072524" y="260648"/>
            <a:ext cx="36292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b="0" i="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RP-191040, TSG</a:t>
            </a:r>
            <a:r>
              <a:rPr lang="en-US" altLang="ko-KR" sz="1600" b="0" i="0" baseline="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RAN#84</a:t>
            </a:r>
            <a:endParaRPr lang="en-US" altLang="ko-KR" sz="1600" b="0" i="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/>
            <a:r>
              <a:rPr lang="en-US" altLang="ko-KR" sz="1200" b="0" i="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Newport Beach, CA, USA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June 03 – June 07, 2019</a:t>
            </a:r>
          </a:p>
          <a:p>
            <a:pPr algn="r"/>
            <a:r>
              <a:rPr lang="en-US" altLang="ko-KR" sz="1200" b="0" i="0" baseline="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Agenda Item 9.1.3 [</a:t>
            </a:r>
            <a:r>
              <a:rPr lang="en-US" altLang="ko-KR" sz="1200" b="0" i="0" baseline="0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FS_LTE_NR_data_collect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]</a:t>
            </a:r>
            <a:endParaRPr lang="en-US" altLang="ko-KR" sz="1200" b="0" i="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" y="237681"/>
            <a:ext cx="8424936" cy="6287663"/>
          </a:xfrm>
          <a:prstGeom prst="rect">
            <a:avLst/>
          </a:prstGeom>
        </p:spPr>
      </p:pic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16496" y="1340768"/>
            <a:ext cx="9073008" cy="4896544"/>
          </a:xfrm>
          <a:prstGeom prst="rect">
            <a:avLst/>
          </a:prstGeom>
          <a:noFill/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Clr>
                <a:srgbClr val="A50034"/>
              </a:buClr>
              <a:buFont typeface="Wingdings" pitchFamily="2" charset="2"/>
              <a:buChar char=""/>
              <a:defRPr sz="2800" b="1" u="none" baseline="0">
                <a:solidFill>
                  <a:schemeClr val="bg1"/>
                </a:solidFill>
                <a:latin typeface="Tahoma" panose="020B0604030504040204" pitchFamily="34" charset="0"/>
                <a:ea typeface="LG스마트체2.0 SemiBold" panose="020B0600000101010101" pitchFamily="50" charset="-127"/>
                <a:cs typeface="Tahoma" panose="020B0604030504040204" pitchFamily="34" charset="0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Clr>
                <a:srgbClr val="A50034"/>
              </a:buClr>
              <a:buFont typeface="Wingdings" panose="05000000000000000000" pitchFamily="2" charset="2"/>
              <a:buChar char="§"/>
              <a:defRPr kumimoji="1" lang="ko-KR" altLang="en-US" sz="2200" b="0" baseline="0" dirty="0" smtClean="0">
                <a:solidFill>
                  <a:schemeClr val="bg1"/>
                </a:solidFill>
                <a:latin typeface="Tahoma" panose="020B0604030504040204" pitchFamily="34" charset="0"/>
                <a:ea typeface="LG스마트체2.0 SemiBold" panose="020B0600000101010101" pitchFamily="50" charset="-127"/>
                <a:cs typeface="Tahoma" panose="020B0604030504040204" pitchFamily="34" charset="0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Clr>
                <a:srgbClr val="A50034"/>
              </a:buClr>
              <a:buFont typeface="Calibri" panose="020F0502020204030204" pitchFamily="34" charset="0"/>
              <a:buChar char="‐"/>
              <a:defRPr kumimoji="1" lang="ko-KR" altLang="en-US" sz="1800" baseline="0" dirty="0" smtClean="0">
                <a:solidFill>
                  <a:schemeClr val="bg1"/>
                </a:solidFill>
                <a:latin typeface="Tahoma" panose="020B0604030504040204" pitchFamily="34" charset="0"/>
                <a:ea typeface="LG스마트체2.0 SemiBold" panose="020B0600000101010101" pitchFamily="50" charset="-127"/>
                <a:cs typeface="Tahoma" panose="020B0604030504040204" pitchFamily="34" charset="0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8074561" y="6589512"/>
            <a:ext cx="1765227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1" kern="1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LG Electronics </a:t>
            </a:r>
            <a:r>
              <a:rPr kumimoji="1" lang="en-US" altLang="ko-KR" sz="1000" b="0" kern="1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Tahoma" panose="020B0604030504040204" pitchFamily="34" charset="0"/>
                <a:ea typeface="LG스마트체2.0 SemiBold" panose="020B0600000101010101" pitchFamily="50" charset="-127"/>
                <a:cs typeface="Tahoma" panose="020B0604030504040204" pitchFamily="34" charset="0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Tahoma" panose="020B0604030504040204" pitchFamily="34" charset="0"/>
              <a:ea typeface="LG스마트체2.0 SemiBold" panose="020B0600000101010101" pitchFamily="50" charset="-127"/>
              <a:cs typeface="Tahoma" panose="020B0604030504040204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LG스마트체2.0 SemiBold" panose="020B0600000101010101" pitchFamily="50" charset="-127"/>
              <a:ea typeface="LG스마트체2.0 SemiBold" panose="020B0600000101010101" pitchFamily="50" charset="-127"/>
            </a:endParaRPr>
          </a:p>
        </p:txBody>
      </p:sp>
      <p:sp>
        <p:nvSpPr>
          <p:cNvPr id="2" name="직사각형 1"/>
          <p:cNvSpPr/>
          <p:nvPr userDrawn="1"/>
        </p:nvSpPr>
        <p:spPr>
          <a:xfrm>
            <a:off x="85989" y="6590192"/>
            <a:ext cx="80502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0" i="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RP-191040</a:t>
            </a:r>
            <a:endParaRPr lang="ko-KR" altLang="en-US" sz="10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제목 7"/>
          <p:cNvSpPr>
            <a:spLocks noGrp="1"/>
          </p:cNvSpPr>
          <p:nvPr>
            <p:ph type="title" hasCustomPrompt="1"/>
          </p:nvPr>
        </p:nvSpPr>
        <p:spPr>
          <a:xfrm>
            <a:off x="1" y="445303"/>
            <a:ext cx="9905998" cy="686601"/>
          </a:xfrm>
          <a:prstGeom prst="rect">
            <a:avLst/>
          </a:prstGeom>
          <a:noFill/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3200" b="1" baseline="0" dirty="0">
                <a:solidFill>
                  <a:schemeClr val="bg1"/>
                </a:solidFill>
                <a:latin typeface="Tahoma" panose="020B0604030504040204" pitchFamily="34" charset="0"/>
                <a:ea typeface="LG스마트체2.0 Bold" panose="020B0600000101010101" pitchFamily="50" charset="-127"/>
                <a:cs typeface="Tahoma" panose="020B0604030504040204" pitchFamily="34" charset="0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48544" y="2780928"/>
            <a:ext cx="8208912" cy="1584176"/>
          </a:xfrm>
        </p:spPr>
        <p:txBody>
          <a:bodyPr/>
          <a:lstStyle/>
          <a:p>
            <a:r>
              <a:rPr lang="en-US" altLang="ko-K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Proposed WI scope for RDCU </a:t>
            </a:r>
            <a:r>
              <a:rPr lang="en-US" altLang="ko-KR" sz="3200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(RAN-centric D</a:t>
            </a:r>
            <a:r>
              <a:rPr lang="en-US" altLang="ko-KR" sz="3200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ata Collection </a:t>
            </a:r>
            <a:r>
              <a:rPr lang="en-US" altLang="ko-KR" sz="3200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lang="en-US" altLang="ko-KR" sz="3200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Utilization)</a:t>
            </a:r>
            <a:endParaRPr lang="ko-KR" altLang="en-US" sz="3200" b="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98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92500"/>
          </a:bodyPr>
          <a:lstStyle/>
          <a:p>
            <a:r>
              <a:rPr lang="en-US" altLang="ko-KR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Work-planning guideline for TU allocation in RP-190750.</a:t>
            </a:r>
          </a:p>
          <a:p>
            <a:pPr lvl="1"/>
            <a:r>
              <a:rPr lang="en-US" altLang="ko-K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remainder of Release 16:</a:t>
            </a:r>
          </a:p>
          <a:p>
            <a:pPr lvl="2"/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proposal to increase time of existing WIs can be accommodated.</a:t>
            </a:r>
          </a:p>
          <a:p>
            <a:pPr lvl="2"/>
            <a:r>
              <a:rPr lang="en-US" altLang="ko-KR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your WI is under pressure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then </a:t>
            </a:r>
            <a:r>
              <a:rPr lang="en-US" altLang="ko-KR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reduce the scope, don’t increase the time.</a:t>
            </a:r>
          </a:p>
          <a:p>
            <a:pPr lvl="2"/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further WIs requiring RAN2 time can be agreed.</a:t>
            </a:r>
          </a:p>
          <a:p>
            <a:r>
              <a:rPr lang="en-US" altLang="ko-KR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Assume 4 TUs in total will be allocated to RAN2</a:t>
            </a:r>
            <a:r>
              <a:rPr lang="en-US" altLang="ko-KR" sz="2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endParaRPr lang="en-US" altLang="ko-KR" sz="2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>
              <a:buFont typeface="Wingdings" pitchFamily="2" charset="2"/>
              <a:buChar char=""/>
            </a:pPr>
            <a:endParaRPr lang="en-US" altLang="ko-KR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/>
            <a:r>
              <a:rPr lang="en-US" altLang="ko-KR" dirty="0">
                <a:ea typeface="Tahoma" panose="020B0604030504040204" pitchFamily="34" charset="0"/>
              </a:rPr>
              <a:t>Coverage Optimization, PCI selection, Mobility Optimization, etc.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en-US" altLang="ko-KR" dirty="0">
                <a:solidFill>
                  <a:srgbClr val="FF0000"/>
                </a:solidFill>
                <a:ea typeface="Tahoma" panose="020B0604030504040204" pitchFamily="34" charset="0"/>
              </a:rPr>
              <a:t>What is the suitable scope of RDCU WI for Rel-16</a:t>
            </a:r>
            <a:r>
              <a:rPr lang="en-US" altLang="ko-KR" dirty="0" smtClean="0">
                <a:solidFill>
                  <a:srgbClr val="FF0000"/>
                </a:solidFill>
                <a:ea typeface="Tahoma" panose="020B0604030504040204" pitchFamily="34" charset="0"/>
              </a:rPr>
              <a:t>?</a:t>
            </a:r>
            <a:endParaRPr lang="en-US" altLang="ko-KR" sz="2400" dirty="0">
              <a:solidFill>
                <a:srgbClr val="FF0000"/>
              </a:solidFill>
              <a:ea typeface="Tahoma" panose="020B0604030504040204" pitchFamily="34" charset="0"/>
              <a:sym typeface="Wingdings" panose="05000000000000000000" pitchFamily="2" charset="2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Observations on TU allocation for RAN2 WI</a:t>
            </a:r>
            <a:endParaRPr lang="ko-KR" altLang="en-US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390703"/>
              </p:ext>
            </p:extLst>
          </p:nvPr>
        </p:nvGraphicFramePr>
        <p:xfrm>
          <a:off x="1856656" y="4437112"/>
          <a:ext cx="6064882" cy="650746"/>
        </p:xfrm>
        <a:graphic>
          <a:graphicData uri="http://schemas.openxmlformats.org/drawingml/2006/table">
            <a:tbl>
              <a:tblPr/>
              <a:tblGrid>
                <a:gridCol w="3527855"/>
                <a:gridCol w="617115"/>
                <a:gridCol w="685683"/>
                <a:gridCol w="617115"/>
                <a:gridCol w="617114"/>
              </a:tblGrid>
              <a:tr h="3253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RAN2 meeting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107bis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</a:tr>
              <a:tr h="3253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SON/MDT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WI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[1]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[1]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[1]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[1]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3764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Very wide study scope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Various use cases upon initiation of the study </a:t>
            </a:r>
          </a:p>
          <a:p>
            <a:pPr lvl="2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Capacity and Coverage optimization, </a:t>
            </a:r>
          </a:p>
          <a:p>
            <a:pPr lvl="2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PCI selection, </a:t>
            </a:r>
          </a:p>
          <a:p>
            <a:pPr lvl="2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Logged MDT, Immediate MDT, accessibility measurements</a:t>
            </a:r>
          </a:p>
          <a:p>
            <a:pPr lvl="2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RACH optimization</a:t>
            </a:r>
          </a:p>
          <a:p>
            <a:pPr lvl="2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UE energy saving </a:t>
            </a:r>
          </a:p>
          <a:p>
            <a:pPr lvl="2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Active Antenna Array </a:t>
            </a:r>
          </a:p>
          <a:p>
            <a:pPr lvl="2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MDT for LTE V2X</a:t>
            </a:r>
          </a:p>
          <a:p>
            <a:pPr lvl="2"/>
            <a:r>
              <a:rPr lang="en-US" altLang="ko-KR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etc</a:t>
            </a:r>
            <a:endParaRPr lang="en-US" altLang="ko-KR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New considerations for considered use cases</a:t>
            </a:r>
          </a:p>
          <a:p>
            <a:pPr lvl="2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MDT for RRC_INACTIVE</a:t>
            </a:r>
          </a:p>
          <a:p>
            <a:pPr lvl="2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Logging and Reporting of NR specific measurements, such as beam-related information </a:t>
            </a:r>
          </a:p>
          <a:p>
            <a:pPr lvl="2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Architectural consideration for Dual Connectivity  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en-US" altLang="ko-KR" dirty="0" smtClean="0">
                <a:solidFill>
                  <a:srgbClr val="FF0000"/>
                </a:solidFill>
                <a:ea typeface="Tahoma" panose="020B0604030504040204" pitchFamily="34" charset="0"/>
                <a:sym typeface="Wingdings" panose="05000000000000000000" pitchFamily="2" charset="2"/>
              </a:rPr>
              <a:t>The </a:t>
            </a:r>
            <a:r>
              <a:rPr lang="en-US" altLang="ko-KR" dirty="0">
                <a:solidFill>
                  <a:srgbClr val="FF0000"/>
                </a:solidFill>
                <a:ea typeface="Tahoma" panose="020B0604030504040204" pitchFamily="34" charset="0"/>
                <a:sym typeface="Wingdings" panose="05000000000000000000" pitchFamily="2" charset="2"/>
              </a:rPr>
              <a:t>scope of Study Item was ambitiously too </a:t>
            </a:r>
            <a:r>
              <a:rPr lang="en-US" altLang="ko-KR" dirty="0" smtClean="0">
                <a:solidFill>
                  <a:srgbClr val="FF0000"/>
                </a:solidFill>
                <a:ea typeface="Tahoma" panose="020B0604030504040204" pitchFamily="34" charset="0"/>
                <a:sym typeface="Wingdings" panose="05000000000000000000" pitchFamily="2" charset="2"/>
              </a:rPr>
              <a:t>wide</a:t>
            </a:r>
            <a:endParaRPr lang="en-US" altLang="ko-KR" sz="2400" dirty="0">
              <a:solidFill>
                <a:srgbClr val="FF0000"/>
              </a:solidFill>
              <a:ea typeface="Tahoma" panose="020B0604030504040204" pitchFamily="34" charset="0"/>
              <a:sym typeface="Wingdings" panose="05000000000000000000" pitchFamily="2" charset="2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RDCU SI scope </a:t>
            </a:r>
            <a:endParaRPr lang="ko-KR" altLang="en-US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780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Sufficient Discussion Time  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Discussion time was segmented into many diverging use cases and issues.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Analysis of necessity/benefit for each use case and proposal was very limited.</a:t>
            </a:r>
          </a:p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Relatively Concrete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utcome for MDT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Stable enough to initiate stage-3 works for Logged MDT, Immediate MDT and accessibility measurements.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L1/L2 measurements needs more discussion consideration for Dual Connectivity.</a:t>
            </a:r>
          </a:p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sufficient progress for other use cases 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UE Energy Saving 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Active Antenna Array 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Coverage Optimization, PCI selection, etc.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Technical discussion was insufficient due to diverging use cases.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WI scope should be carefully chosen, in order to promote technically sound 3GPP work progress.</a:t>
            </a:r>
            <a:endParaRPr lang="en-US" altLang="ko-KR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Outcome of the Study </a:t>
            </a:r>
            <a:endParaRPr lang="ko-KR" altLang="en-US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752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basic principle taken was to adopt existing MDT framework. </a:t>
            </a:r>
          </a:p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Some additional work done for NR MDT includes: 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Inheritance of existing MDT framework into 5G/NR system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 of beam-related logging and reporting </a:t>
            </a:r>
          </a:p>
          <a:p>
            <a:pPr lvl="1"/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Extension of Logged MDT to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RRC_INACTIVE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DC specific MDT operation, including MDT configuration provisioning and L1/L2 measurements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Accessibility measurements (CEF report, RLF report, RACH optimization) with NR-specific adaptation </a:t>
            </a:r>
          </a:p>
          <a:p>
            <a:pPr lvl="1"/>
            <a:r>
              <a:rPr lang="en-GB" altLang="ko-KR" dirty="0"/>
              <a:t>MDT activation procedure in split RAN</a:t>
            </a:r>
            <a:r>
              <a:rPr lang="en-US" altLang="ko-KR" dirty="0"/>
              <a:t> </a:t>
            </a:r>
            <a:endParaRPr lang="en-US" altLang="ko-KR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è"/>
            </a:pPr>
            <a:r>
              <a:rPr lang="en-US" altLang="ko-KR" dirty="0" smtClean="0">
                <a:solidFill>
                  <a:srgbClr val="FF0000"/>
                </a:solidFill>
                <a:ea typeface="Tahoma" panose="020B0604030504040204" pitchFamily="34" charset="0"/>
                <a:sym typeface="Wingdings" panose="05000000000000000000" pitchFamily="2" charset="2"/>
              </a:rPr>
              <a:t>Generalized </a:t>
            </a:r>
            <a:r>
              <a:rPr lang="en-US" altLang="ko-KR" dirty="0">
                <a:solidFill>
                  <a:srgbClr val="FF0000"/>
                </a:solidFill>
                <a:ea typeface="Tahoma" panose="020B0604030504040204" pitchFamily="34" charset="0"/>
              </a:rPr>
              <a:t>MDT use case is stable enough to start stage-3 works</a:t>
            </a:r>
            <a:r>
              <a:rPr lang="en-US" altLang="ko-KR" dirty="0" smtClean="0">
                <a:solidFill>
                  <a:srgbClr val="FF0000"/>
                </a:solidFill>
                <a:ea typeface="Tahoma" panose="020B0604030504040204" pitchFamily="34" charset="0"/>
              </a:rPr>
              <a:t>.</a:t>
            </a:r>
            <a:endParaRPr lang="ko-KR" altLang="en-US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 Progress: MDT use case</a:t>
            </a:r>
            <a:endParaRPr lang="ko-KR" altLang="en-US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658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92500"/>
          </a:bodyPr>
          <a:lstStyle/>
          <a:p>
            <a:r>
              <a:rPr lang="en-US" altLang="ko-KR" dirty="0" smtClean="0"/>
              <a:t>Mobility Robustness Optimization (MRO)</a:t>
            </a:r>
          </a:p>
          <a:p>
            <a:pPr lvl="1"/>
            <a:r>
              <a:rPr lang="en-US" altLang="ko-KR" dirty="0" smtClean="0"/>
              <a:t>RAN3 has studied mobility robustness optimization function and </a:t>
            </a:r>
            <a:r>
              <a:rPr lang="en-US" altLang="ko-KR" dirty="0"/>
              <a:t>converged to </a:t>
            </a:r>
            <a:r>
              <a:rPr lang="en-US" altLang="ko-KR" dirty="0" smtClean="0"/>
              <a:t>solution principles. The </a:t>
            </a:r>
            <a:r>
              <a:rPr lang="en-US" altLang="ko-KR" dirty="0"/>
              <a:t>description </a:t>
            </a:r>
            <a:r>
              <a:rPr lang="en-US" altLang="ko-KR" dirty="0" smtClean="0"/>
              <a:t>was adopted in TR 37.816.</a:t>
            </a:r>
          </a:p>
          <a:p>
            <a:pPr lvl="1"/>
            <a:r>
              <a:rPr lang="en-US" altLang="ko-KR" dirty="0" smtClean="0"/>
              <a:t>However, RAN2 </a:t>
            </a:r>
            <a:r>
              <a:rPr lang="en-US" altLang="ko-KR" dirty="0"/>
              <a:t>spent </a:t>
            </a:r>
            <a:r>
              <a:rPr lang="en-US" altLang="ko-KR" dirty="0" smtClean="0"/>
              <a:t>little/no </a:t>
            </a:r>
            <a:r>
              <a:rPr lang="en-US" altLang="ko-KR" dirty="0"/>
              <a:t>time </a:t>
            </a:r>
            <a:r>
              <a:rPr lang="en-US" altLang="ko-KR" dirty="0" smtClean="0"/>
              <a:t>to analyze impacts on UE behaviors.</a:t>
            </a:r>
          </a:p>
          <a:p>
            <a:r>
              <a:rPr lang="en-US" altLang="ko-KR" dirty="0"/>
              <a:t>Mobility </a:t>
            </a:r>
            <a:r>
              <a:rPr lang="en-US" altLang="ko-KR" dirty="0" smtClean="0"/>
              <a:t>Load Balancing (MLB)</a:t>
            </a:r>
            <a:endParaRPr lang="en-US" altLang="ko-KR" dirty="0"/>
          </a:p>
          <a:p>
            <a:pPr lvl="1"/>
            <a:r>
              <a:rPr lang="en-US" altLang="ko-KR" dirty="0" smtClean="0"/>
              <a:t>RAN3 has </a:t>
            </a:r>
            <a:r>
              <a:rPr lang="en-US" altLang="ko-KR" dirty="0"/>
              <a:t>concluded </a:t>
            </a:r>
            <a:r>
              <a:rPr lang="en-US" altLang="ko-KR" dirty="0" smtClean="0"/>
              <a:t>that load </a:t>
            </a:r>
            <a:r>
              <a:rPr lang="en-US" altLang="ko-KR" dirty="0"/>
              <a:t>sharing and load balancing </a:t>
            </a:r>
            <a:r>
              <a:rPr lang="en-US" altLang="ko-KR" dirty="0" smtClean="0"/>
              <a:t>functions and procedures </a:t>
            </a:r>
            <a:r>
              <a:rPr lang="en-US" altLang="ko-KR" dirty="0"/>
              <a:t>over X2, </a:t>
            </a:r>
            <a:r>
              <a:rPr lang="en-US" altLang="ko-KR" dirty="0" err="1"/>
              <a:t>Xn</a:t>
            </a:r>
            <a:r>
              <a:rPr lang="en-US" altLang="ko-KR" dirty="0"/>
              <a:t>, F1 and E1 interfaces should be </a:t>
            </a:r>
            <a:r>
              <a:rPr lang="en-US" altLang="ko-KR" dirty="0" smtClean="0"/>
              <a:t>specified.</a:t>
            </a:r>
            <a:endParaRPr lang="en-US" altLang="ko-KR" dirty="0"/>
          </a:p>
          <a:p>
            <a:pPr>
              <a:buFont typeface="Wingdings" panose="05000000000000000000" pitchFamily="2" charset="2"/>
              <a:buChar char="è"/>
            </a:pP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MRO and MLB </a:t>
            </a: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use cases are relatively stable to start stage-3 works. </a:t>
            </a:r>
          </a:p>
          <a:p>
            <a:pPr lvl="1">
              <a:buFont typeface="Wingdings" panose="05000000000000000000" pitchFamily="2" charset="2"/>
              <a:buChar char="è"/>
            </a:pP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RAN2 can manage to treat MRO use case only if new considerations for NR is limited. </a:t>
            </a:r>
            <a:endParaRPr lang="ko-KR" altLang="en-US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C000"/>
                </a:solidFill>
              </a:rPr>
              <a:t>SI Progress: MRO and MLB use cases</a:t>
            </a:r>
            <a:endParaRPr lang="ko-KR" altLang="en-US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766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MDT for LTE V2X use case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RAN2 concluded that no additional work is needed in Rel-16.</a:t>
            </a:r>
          </a:p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UE Energy Saving use case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RAN2 spent a limited time on this issue. In our view, there is no common understanding in RAN2 on how to measure/collect and utilize the measurements.  </a:t>
            </a:r>
          </a:p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Others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Active Antenna Array use case: RAN2 has no common understanding. In addition, RAN1 involvement is necessary. 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Coverage Optimization, PCI selection: RAN2 spent little/no time on these. 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Above use cases </a:t>
            </a: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are not </a:t>
            </a:r>
            <a:r>
              <a:rPr lang="en-US" altLang="ko-KR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stable enough to start stage-3 </a:t>
            </a: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works. </a:t>
            </a:r>
          </a:p>
          <a:p>
            <a:endParaRPr lang="en-US" altLang="ko-KR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altLang="ko-KR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 Progress: </a:t>
            </a:r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Other use cases</a:t>
            </a:r>
            <a:endParaRPr lang="ko-KR" altLang="en-US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514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RDCU WI focuses on the following scope </a:t>
            </a:r>
          </a:p>
          <a:p>
            <a:pPr lvl="1"/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specify MDT procedure for NR/NG-RAN (RAN2, RAN3)</a:t>
            </a:r>
          </a:p>
          <a:p>
            <a:pPr lvl="2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Logged MDT, Immediate MDT and Accessibility measurements including RACH optimization, and F1/E1 MDT activation procedures  </a:t>
            </a:r>
          </a:p>
          <a:p>
            <a:pPr lvl="1"/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specify L1/L2 measurements (RAN2, RAN3)</a:t>
            </a:r>
          </a:p>
          <a:p>
            <a:pPr lvl="2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Definition and basic procedure including the DC case (RAN2)</a:t>
            </a:r>
          </a:p>
          <a:p>
            <a:pPr lvl="2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Coordination between MN and SN (RAN3)</a:t>
            </a:r>
          </a:p>
          <a:p>
            <a:pPr lvl="1"/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specify Load Sharing/Balancing functions and procedures</a:t>
            </a:r>
          </a:p>
          <a:p>
            <a:pPr lvl="2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Procedure for X2, </a:t>
            </a:r>
            <a:r>
              <a:rPr lang="en-US" altLang="ko-KR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Xn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F1 and E1 interfaces (RAN3)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To specify </a:t>
            </a:r>
            <a:r>
              <a:rPr lang="en-US" altLang="ko-KR" dirty="0" smtClean="0">
                <a:solidFill>
                  <a:srgbClr val="FF0000"/>
                </a:solidFill>
              </a:rPr>
              <a:t>Mobility Robustness Optimization (RAN3, RAN2) </a:t>
            </a:r>
          </a:p>
          <a:p>
            <a:pPr lvl="2"/>
            <a:r>
              <a:rPr lang="en-GB" altLang="ko-KR" dirty="0" smtClean="0"/>
              <a:t>Intra-system </a:t>
            </a:r>
            <a:r>
              <a:rPr lang="en-GB" altLang="ko-KR" dirty="0"/>
              <a:t>Too Late/Early HO, Intra-system HO to Wrong Cell, Inter-system Unnecessary HO (RAN3, RAN2) </a:t>
            </a:r>
            <a:endParaRPr lang="en-US" altLang="ko-K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60363" lvl="1" indent="-360363">
              <a:spcBef>
                <a:spcPts val="600"/>
              </a:spcBef>
              <a:buFont typeface="Wingdings" pitchFamily="2" charset="2"/>
              <a:buChar char=""/>
            </a:pPr>
            <a:r>
              <a:rPr lang="en-US" altLang="ko-KR" sz="2800" b="1" dirty="0"/>
              <a:t>Other use cases should be postponed to </a:t>
            </a:r>
            <a:r>
              <a:rPr lang="en-US" altLang="ko-KR" sz="2800" b="1" dirty="0" smtClean="0"/>
              <a:t>Rel-17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ko-KR" altLang="en-US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Proposed WI scope </a:t>
            </a:r>
            <a:endParaRPr lang="ko-KR" altLang="en-US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529094"/>
      </p:ext>
    </p:extLst>
  </p:cSld>
  <p:clrMapOvr>
    <a:masterClrMapping/>
  </p:clrMapOvr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27606</TotalTime>
  <Words>741</Words>
  <Application>Microsoft Office PowerPoint</Application>
  <PresentationFormat>A4 용지(210x297mm)</PresentationFormat>
  <Paragraphs>90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8" baseType="lpstr">
      <vt:lpstr>LG스마트체2.0 Bold</vt:lpstr>
      <vt:lpstr>LG스마트체2.0 SemiBold</vt:lpstr>
      <vt:lpstr>굴림</vt:lpstr>
      <vt:lpstr>돋움</vt:lpstr>
      <vt:lpstr>맑은 고딕</vt:lpstr>
      <vt:lpstr>Arial</vt:lpstr>
      <vt:lpstr>Calibri</vt:lpstr>
      <vt:lpstr>Tahoma</vt:lpstr>
      <vt:lpstr>Wingdings</vt:lpstr>
      <vt:lpstr>2014_WTS_PPT양식_Beta_r1</vt:lpstr>
      <vt:lpstr>Proposed WI scope for RDCU (RAN-centric Data Collection and Utilization)</vt:lpstr>
      <vt:lpstr>Observations on TU allocation for RAN2 WI</vt:lpstr>
      <vt:lpstr>RDCU SI scope </vt:lpstr>
      <vt:lpstr>Outcome of the Study </vt:lpstr>
      <vt:lpstr>SI Progress: MDT use case</vt:lpstr>
      <vt:lpstr>SI Progress: MRO and MLB use cases</vt:lpstr>
      <vt:lpstr>SI Progress: Other use cases</vt:lpstr>
      <vt:lpstr>Proposed WI scope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RP-180829</dc:title>
  <dc:creator>user</dc:creator>
  <cp:lastModifiedBy>Gyeongcheol Lee</cp:lastModifiedBy>
  <cp:revision>591</cp:revision>
  <dcterms:created xsi:type="dcterms:W3CDTF">2014-06-23T02:51:18Z</dcterms:created>
  <dcterms:modified xsi:type="dcterms:W3CDTF">2019-05-24T03:55:07Z</dcterms:modified>
</cp:coreProperties>
</file>