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1" autoAdjust="0"/>
    <p:restoredTop sz="94660"/>
  </p:normalViewPr>
  <p:slideViewPr>
    <p:cSldViewPr snapToGrid="0">
      <p:cViewPr varScale="1">
        <p:scale>
          <a:sx n="89" d="100"/>
          <a:sy n="89" d="100"/>
        </p:scale>
        <p:origin x="23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606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537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987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234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931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305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990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13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08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916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487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FFAF6-A25A-49F7-8D67-A2E1CA3839BB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F4E25-D863-46A5-B457-08F95F3DA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60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7287" y="3217652"/>
            <a:ext cx="9144000" cy="1267095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WF on beam correspondence tolerance requirement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7287" y="4749351"/>
            <a:ext cx="9144000" cy="80606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Intel</a:t>
            </a:r>
            <a:endParaRPr lang="en-US" sz="28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4672" y="500333"/>
            <a:ext cx="11602528" cy="1440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600"/>
              </a:spcAft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3GPP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TSG-RAN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Meeting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#84                                                               RP-191028</a:t>
            </a:r>
          </a:p>
          <a:p>
            <a:pPr algn="l">
              <a:spcAft>
                <a:spcPts val="600"/>
              </a:spcAft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Newport Beach, CA USA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June 3rd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– 6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, 2019</a:t>
            </a:r>
          </a:p>
          <a:p>
            <a:pPr algn="l">
              <a:spcAft>
                <a:spcPts val="600"/>
              </a:spcAft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Item: 9.2.1</a:t>
            </a:r>
          </a:p>
          <a:p>
            <a:pPr algn="l">
              <a:spcAft>
                <a:spcPts val="600"/>
              </a:spcAft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Document for: Approval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63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Beam correspondence requirement with UL beam sweeping has been specified based on the assumption that # of SRS =8</a:t>
            </a:r>
          </a:p>
          <a:p>
            <a:r>
              <a:rPr lang="en-US" dirty="0" smtClean="0"/>
              <a:t>Beam correspondence tolerance </a:t>
            </a:r>
            <a:r>
              <a:rPr lang="en-US" dirty="0" smtClean="0"/>
              <a:t>requirements, i.e. </a:t>
            </a:r>
            <a:r>
              <a:rPr lang="en-US" dirty="0" smtClean="0"/>
              <a:t>value of Y,</a:t>
            </a:r>
            <a:r>
              <a:rPr lang="en-US" dirty="0" smtClean="0"/>
              <a:t> </a:t>
            </a:r>
            <a:r>
              <a:rPr lang="en-US" dirty="0" smtClean="0"/>
              <a:t>for PC3 were approved based on majority </a:t>
            </a:r>
            <a:r>
              <a:rPr lang="en-US" dirty="0" smtClean="0"/>
              <a:t>view </a:t>
            </a:r>
            <a:r>
              <a:rPr lang="en-US" dirty="0" smtClean="0"/>
              <a:t>in RAN4#91 [R4-1907611] </a:t>
            </a:r>
            <a:endParaRPr lang="en-US" dirty="0" smtClean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Intel and LGE expressed the technical concerns about agreed Y values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652320"/>
              </p:ext>
            </p:extLst>
          </p:nvPr>
        </p:nvGraphicFramePr>
        <p:xfrm>
          <a:off x="1223272" y="3758237"/>
          <a:ext cx="2911475" cy="1234440"/>
        </p:xfrm>
        <a:graphic>
          <a:graphicData uri="http://schemas.openxmlformats.org/drawingml/2006/table">
            <a:tbl>
              <a:tblPr firstRow="1" firstCol="1" bandRow="1"/>
              <a:tblGrid>
                <a:gridCol w="1141095"/>
                <a:gridCol w="177038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 ∆EIRP</a:t>
                      </a:r>
                      <a:r>
                        <a:rPr lang="en-US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at </a:t>
                      </a: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85</a:t>
                      </a: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%-tile ∆EIRP</a:t>
                      </a:r>
                      <a:r>
                        <a:rPr lang="en-US" sz="900" b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CDF (dB)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[3]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[3]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[3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.2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n261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[3]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Note: The requirements in this table are verified only under normal temperature conditions as defined in Annex E.2.1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04594" y="3346301"/>
            <a:ext cx="523642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6.6.4.2-1: UE beam correspondence tolerance for power class 3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521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Concerns about the Y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091" y="1509623"/>
            <a:ext cx="10881920" cy="4623757"/>
          </a:xfrm>
        </p:spPr>
        <p:txBody>
          <a:bodyPr>
            <a:normAutofit/>
          </a:bodyPr>
          <a:lstStyle/>
          <a:p>
            <a:r>
              <a:rPr lang="en-US" dirty="0" smtClean="0"/>
              <a:t>The following issues are identified that </a:t>
            </a:r>
          </a:p>
          <a:p>
            <a:pPr lvl="1"/>
            <a:r>
              <a:rPr lang="en-GB" dirty="0" smtClean="0"/>
              <a:t>In principle, RAN4 </a:t>
            </a:r>
            <a:r>
              <a:rPr lang="en-GB" dirty="0"/>
              <a:t>requirements should not restrict UE from achieving better performance.</a:t>
            </a:r>
          </a:p>
          <a:p>
            <a:pPr lvl="1"/>
            <a:r>
              <a:rPr lang="en-US" dirty="0" smtClean="0"/>
              <a:t>Y=3dB, which is so-called beam correspondence tolerance, </a:t>
            </a:r>
            <a:r>
              <a:rPr lang="en-US" dirty="0" smtClean="0"/>
              <a:t>can restrict some “good” UE from achieving larger EIRP gain with assistance of UL beam sweeping.</a:t>
            </a:r>
          </a:p>
          <a:p>
            <a:pPr lvl="2"/>
            <a:r>
              <a:rPr lang="en-US" dirty="0" smtClean="0"/>
              <a:t>E.g. if EIRP performance enhancement due to UL beam sweeping is more than 3dB, UE will fail the requirement and test</a:t>
            </a:r>
          </a:p>
          <a:p>
            <a:pPr lvl="2"/>
            <a:r>
              <a:rPr lang="en-US" dirty="0" smtClean="0"/>
              <a:t>As an example, </a:t>
            </a:r>
          </a:p>
          <a:p>
            <a:pPr lvl="3"/>
            <a:r>
              <a:rPr lang="en-GB" dirty="0" smtClean="0"/>
              <a:t>EIRP1 is close to beam correspondence minimum requirements, e.g. 1dB short of spherical coverage at 50%-tile for PC3</a:t>
            </a:r>
          </a:p>
          <a:p>
            <a:pPr lvl="3"/>
            <a:r>
              <a:rPr lang="en-GB" dirty="0" smtClean="0"/>
              <a:t>With UL sweeping assistance, EIRP2 can pass minimum peak EIRP and spherical requirements with large margin and but leads to Y’= 4dB at 85%-tile of CDF of EIRP2-EIRP1</a:t>
            </a:r>
          </a:p>
          <a:p>
            <a:pPr lvl="3"/>
            <a:r>
              <a:rPr lang="en-GB" dirty="0" smtClean="0"/>
              <a:t>These UEs fail beam correspondence tolerance test since Y’ = 4dB &gt;  Y= 3dB [3.2dB for n260] in current agreement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9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Concerns about the Y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3134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A set of figures to illustrate the issues</a:t>
            </a:r>
          </a:p>
          <a:p>
            <a:pPr lvl="1"/>
            <a:r>
              <a:rPr lang="en-US" sz="2000" dirty="0" smtClean="0"/>
              <a:t>EIRP1 is not too ‘bad’, but fails Y=3dB tolerance test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8698413" y="4829613"/>
            <a:ext cx="2806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Y’ = 4dB at 85% tile of CDF of delta EIRP = EIRP2 -EIRP1 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1283368" y="5711572"/>
            <a:ext cx="4066674" cy="154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1291389" y="3200251"/>
            <a:ext cx="0" cy="25267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 25"/>
          <p:cNvSpPr/>
          <p:nvPr/>
        </p:nvSpPr>
        <p:spPr>
          <a:xfrm>
            <a:off x="1459832" y="3517153"/>
            <a:ext cx="3737810" cy="2194419"/>
          </a:xfrm>
          <a:custGeom>
            <a:avLst/>
            <a:gdLst>
              <a:gd name="connsiteX0" fmla="*/ 0 w 3737810"/>
              <a:gd name="connsiteY0" fmla="*/ 2086163 h 2086746"/>
              <a:gd name="connsiteX1" fmla="*/ 617621 w 3737810"/>
              <a:gd name="connsiteY1" fmla="*/ 2062100 h 2086746"/>
              <a:gd name="connsiteX2" fmla="*/ 1050757 w 3737810"/>
              <a:gd name="connsiteY2" fmla="*/ 1925742 h 2086746"/>
              <a:gd name="connsiteX3" fmla="*/ 1499936 w 3737810"/>
              <a:gd name="connsiteY3" fmla="*/ 1524690 h 2086746"/>
              <a:gd name="connsiteX4" fmla="*/ 1844842 w 3737810"/>
              <a:gd name="connsiteY4" fmla="*/ 971237 h 2086746"/>
              <a:gd name="connsiteX5" fmla="*/ 2165684 w 3737810"/>
              <a:gd name="connsiteY5" fmla="*/ 449869 h 2086746"/>
              <a:gd name="connsiteX6" fmla="*/ 2687052 w 3737810"/>
              <a:gd name="connsiteY6" fmla="*/ 112985 h 2086746"/>
              <a:gd name="connsiteX7" fmla="*/ 3288631 w 3737810"/>
              <a:gd name="connsiteY7" fmla="*/ 16732 h 2086746"/>
              <a:gd name="connsiteX8" fmla="*/ 3737810 w 3737810"/>
              <a:gd name="connsiteY8" fmla="*/ 690 h 208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7810" h="2086746">
                <a:moveTo>
                  <a:pt x="0" y="2086163"/>
                </a:moveTo>
                <a:cubicBezTo>
                  <a:pt x="221247" y="2087500"/>
                  <a:pt x="442495" y="2088837"/>
                  <a:pt x="617621" y="2062100"/>
                </a:cubicBezTo>
                <a:cubicBezTo>
                  <a:pt x="792747" y="2035363"/>
                  <a:pt x="903704" y="2015310"/>
                  <a:pt x="1050757" y="1925742"/>
                </a:cubicBezTo>
                <a:cubicBezTo>
                  <a:pt x="1197810" y="1836174"/>
                  <a:pt x="1367589" y="1683774"/>
                  <a:pt x="1499936" y="1524690"/>
                </a:cubicBezTo>
                <a:cubicBezTo>
                  <a:pt x="1632283" y="1365606"/>
                  <a:pt x="1733884" y="1150374"/>
                  <a:pt x="1844842" y="971237"/>
                </a:cubicBezTo>
                <a:cubicBezTo>
                  <a:pt x="1955800" y="792100"/>
                  <a:pt x="2025316" y="592911"/>
                  <a:pt x="2165684" y="449869"/>
                </a:cubicBezTo>
                <a:cubicBezTo>
                  <a:pt x="2306052" y="306827"/>
                  <a:pt x="2499894" y="185174"/>
                  <a:pt x="2687052" y="112985"/>
                </a:cubicBezTo>
                <a:cubicBezTo>
                  <a:pt x="2874210" y="40796"/>
                  <a:pt x="3113505" y="35448"/>
                  <a:pt x="3288631" y="16732"/>
                </a:cubicBezTo>
                <a:cubicBezTo>
                  <a:pt x="3463757" y="-1984"/>
                  <a:pt x="3600783" y="-647"/>
                  <a:pt x="3737810" y="69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933073" y="2939068"/>
            <a:ext cx="3296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CDF  curves of EIRP1 and EIRP2</a:t>
            </a:r>
            <a:endParaRPr lang="en-US" dirty="0"/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1195137" y="4527809"/>
            <a:ext cx="882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1203159" y="3517153"/>
            <a:ext cx="882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379621" y="3517153"/>
            <a:ext cx="3665621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1331495" y="4527809"/>
            <a:ext cx="2703094" cy="393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68522" y="3331117"/>
            <a:ext cx="761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1.0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697834" y="4316955"/>
            <a:ext cx="761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0.5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705857" y="5475478"/>
            <a:ext cx="761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0.0</a:t>
            </a:r>
            <a:endParaRPr lang="en-US" dirty="0"/>
          </a:p>
        </p:txBody>
      </p:sp>
      <p:cxnSp>
        <p:nvCxnSpPr>
          <p:cNvPr id="42" name="Straight Connector 41"/>
          <p:cNvCxnSpPr/>
          <p:nvPr/>
        </p:nvCxnSpPr>
        <p:spPr>
          <a:xfrm>
            <a:off x="3521242" y="5553091"/>
            <a:ext cx="0" cy="14778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465094" y="5806126"/>
            <a:ext cx="29677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11.5dB</a:t>
            </a:r>
          </a:p>
          <a:p>
            <a:r>
              <a:rPr lang="en-US" dirty="0" smtClean="0"/>
              <a:t>The required Min EIRP at 50%-tile CDF for n257</a:t>
            </a:r>
            <a:endParaRPr lang="en-US" dirty="0"/>
          </a:p>
        </p:txBody>
      </p:sp>
      <p:cxnSp>
        <p:nvCxnSpPr>
          <p:cNvPr id="44" name="Straight Connector 43"/>
          <p:cNvCxnSpPr>
            <a:endCxn id="26" idx="4"/>
          </p:cNvCxnSpPr>
          <p:nvPr/>
        </p:nvCxnSpPr>
        <p:spPr>
          <a:xfrm flipV="1">
            <a:off x="3304674" y="4538504"/>
            <a:ext cx="0" cy="116237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574758" y="5806126"/>
            <a:ext cx="862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10.5dB</a:t>
            </a:r>
            <a:endParaRPr lang="en-US" dirty="0"/>
          </a:p>
        </p:txBody>
      </p:sp>
      <p:cxnSp>
        <p:nvCxnSpPr>
          <p:cNvPr id="49" name="Straight Arrow Connector 48"/>
          <p:cNvCxnSpPr/>
          <p:nvPr/>
        </p:nvCxnSpPr>
        <p:spPr>
          <a:xfrm flipV="1">
            <a:off x="3212431" y="5727031"/>
            <a:ext cx="74196" cy="1177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 flipV="1">
            <a:off x="3521242" y="5734387"/>
            <a:ext cx="240632" cy="1284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53"/>
          <p:cNvSpPr/>
          <p:nvPr/>
        </p:nvSpPr>
        <p:spPr>
          <a:xfrm>
            <a:off x="2045367" y="3532613"/>
            <a:ext cx="3737810" cy="2194419"/>
          </a:xfrm>
          <a:custGeom>
            <a:avLst/>
            <a:gdLst>
              <a:gd name="connsiteX0" fmla="*/ 0 w 3737810"/>
              <a:gd name="connsiteY0" fmla="*/ 2086163 h 2086746"/>
              <a:gd name="connsiteX1" fmla="*/ 617621 w 3737810"/>
              <a:gd name="connsiteY1" fmla="*/ 2062100 h 2086746"/>
              <a:gd name="connsiteX2" fmla="*/ 1050757 w 3737810"/>
              <a:gd name="connsiteY2" fmla="*/ 1925742 h 2086746"/>
              <a:gd name="connsiteX3" fmla="*/ 1499936 w 3737810"/>
              <a:gd name="connsiteY3" fmla="*/ 1524690 h 2086746"/>
              <a:gd name="connsiteX4" fmla="*/ 1844842 w 3737810"/>
              <a:gd name="connsiteY4" fmla="*/ 971237 h 2086746"/>
              <a:gd name="connsiteX5" fmla="*/ 2165684 w 3737810"/>
              <a:gd name="connsiteY5" fmla="*/ 449869 h 2086746"/>
              <a:gd name="connsiteX6" fmla="*/ 2687052 w 3737810"/>
              <a:gd name="connsiteY6" fmla="*/ 112985 h 2086746"/>
              <a:gd name="connsiteX7" fmla="*/ 3288631 w 3737810"/>
              <a:gd name="connsiteY7" fmla="*/ 16732 h 2086746"/>
              <a:gd name="connsiteX8" fmla="*/ 3737810 w 3737810"/>
              <a:gd name="connsiteY8" fmla="*/ 690 h 208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7810" h="2086746">
                <a:moveTo>
                  <a:pt x="0" y="2086163"/>
                </a:moveTo>
                <a:cubicBezTo>
                  <a:pt x="221247" y="2087500"/>
                  <a:pt x="442495" y="2088837"/>
                  <a:pt x="617621" y="2062100"/>
                </a:cubicBezTo>
                <a:cubicBezTo>
                  <a:pt x="792747" y="2035363"/>
                  <a:pt x="903704" y="2015310"/>
                  <a:pt x="1050757" y="1925742"/>
                </a:cubicBezTo>
                <a:cubicBezTo>
                  <a:pt x="1197810" y="1836174"/>
                  <a:pt x="1367589" y="1683774"/>
                  <a:pt x="1499936" y="1524690"/>
                </a:cubicBezTo>
                <a:cubicBezTo>
                  <a:pt x="1632283" y="1365606"/>
                  <a:pt x="1733884" y="1150374"/>
                  <a:pt x="1844842" y="971237"/>
                </a:cubicBezTo>
                <a:cubicBezTo>
                  <a:pt x="1955800" y="792100"/>
                  <a:pt x="2025316" y="592911"/>
                  <a:pt x="2165684" y="449869"/>
                </a:cubicBezTo>
                <a:cubicBezTo>
                  <a:pt x="2306052" y="306827"/>
                  <a:pt x="2499894" y="185174"/>
                  <a:pt x="2687052" y="112985"/>
                </a:cubicBezTo>
                <a:cubicBezTo>
                  <a:pt x="2874210" y="40796"/>
                  <a:pt x="3113505" y="35448"/>
                  <a:pt x="3288631" y="16732"/>
                </a:cubicBezTo>
                <a:cubicBezTo>
                  <a:pt x="3463757" y="-1984"/>
                  <a:pt x="3600783" y="-647"/>
                  <a:pt x="3737810" y="690"/>
                </a:cubicBezTo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3521242" y="4497774"/>
            <a:ext cx="0" cy="116237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3521242" y="4717166"/>
            <a:ext cx="36896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3882186" y="4497776"/>
            <a:ext cx="16044" cy="122152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534646" y="3791735"/>
            <a:ext cx="1223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EIRP1 CDF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4142869" y="3955629"/>
            <a:ext cx="1223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EIRP2 CDF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4142872" y="4629822"/>
            <a:ext cx="1357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Margin of EIRP2 @ 50%-tile</a:t>
            </a:r>
            <a:endParaRPr lang="en-US" dirty="0"/>
          </a:p>
        </p:txBody>
      </p:sp>
      <p:cxnSp>
        <p:nvCxnSpPr>
          <p:cNvPr id="71" name="Curved Connector 70"/>
          <p:cNvCxnSpPr/>
          <p:nvPr/>
        </p:nvCxnSpPr>
        <p:spPr>
          <a:xfrm rot="16200000" flipV="1">
            <a:off x="3684281" y="4735727"/>
            <a:ext cx="463993" cy="453184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V="1">
            <a:off x="7727277" y="5696113"/>
            <a:ext cx="4066674" cy="154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7735298" y="3184792"/>
            <a:ext cx="0" cy="25267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8288750" y="2702024"/>
            <a:ext cx="3296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CDF  curve of delta EIRP = EIRP2 - EIRP1 at top of 50% grids</a:t>
            </a:r>
            <a:endParaRPr 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7274089" y="3294504"/>
            <a:ext cx="761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1.0</a:t>
            </a:r>
            <a:endParaRPr lang="en-US" dirty="0"/>
          </a:p>
        </p:txBody>
      </p:sp>
      <p:sp>
        <p:nvSpPr>
          <p:cNvPr id="78" name="TextBox 77"/>
          <p:cNvSpPr txBox="1"/>
          <p:nvPr/>
        </p:nvSpPr>
        <p:spPr>
          <a:xfrm>
            <a:off x="7220953" y="3768740"/>
            <a:ext cx="761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0.85</a:t>
            </a:r>
            <a:endParaRPr lang="en-US" dirty="0"/>
          </a:p>
        </p:txBody>
      </p:sp>
      <p:sp>
        <p:nvSpPr>
          <p:cNvPr id="92" name="Freeform 91"/>
          <p:cNvSpPr/>
          <p:nvPr/>
        </p:nvSpPr>
        <p:spPr>
          <a:xfrm>
            <a:off x="7746330" y="3489272"/>
            <a:ext cx="2887579" cy="1195285"/>
          </a:xfrm>
          <a:custGeom>
            <a:avLst/>
            <a:gdLst>
              <a:gd name="connsiteX0" fmla="*/ 0 w 2887579"/>
              <a:gd name="connsiteY0" fmla="*/ 1195285 h 1195285"/>
              <a:gd name="connsiteX1" fmla="*/ 569495 w 2887579"/>
              <a:gd name="connsiteY1" fmla="*/ 689959 h 1195285"/>
              <a:gd name="connsiteX2" fmla="*/ 1323474 w 2887579"/>
              <a:gd name="connsiteY2" fmla="*/ 320990 h 1195285"/>
              <a:gd name="connsiteX3" fmla="*/ 2390274 w 2887579"/>
              <a:gd name="connsiteY3" fmla="*/ 48274 h 1195285"/>
              <a:gd name="connsiteX4" fmla="*/ 2887579 w 2887579"/>
              <a:gd name="connsiteY4" fmla="*/ 148 h 119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7579" h="1195285">
                <a:moveTo>
                  <a:pt x="0" y="1195285"/>
                </a:moveTo>
                <a:cubicBezTo>
                  <a:pt x="174458" y="1015480"/>
                  <a:pt x="348916" y="835675"/>
                  <a:pt x="569495" y="689959"/>
                </a:cubicBezTo>
                <a:cubicBezTo>
                  <a:pt x="790074" y="544243"/>
                  <a:pt x="1020011" y="427937"/>
                  <a:pt x="1323474" y="320990"/>
                </a:cubicBezTo>
                <a:cubicBezTo>
                  <a:pt x="1626937" y="214043"/>
                  <a:pt x="2129590" y="101748"/>
                  <a:pt x="2390274" y="48274"/>
                </a:cubicBezTo>
                <a:cubicBezTo>
                  <a:pt x="2650958" y="-5200"/>
                  <a:pt x="2887579" y="148"/>
                  <a:pt x="2887579" y="14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3" name="Straight Connector 92"/>
          <p:cNvCxnSpPr/>
          <p:nvPr/>
        </p:nvCxnSpPr>
        <p:spPr>
          <a:xfrm flipV="1">
            <a:off x="7779415" y="3982564"/>
            <a:ext cx="2703094" cy="393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flipH="1">
            <a:off x="7702214" y="3978475"/>
            <a:ext cx="882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flipH="1">
            <a:off x="7702214" y="3493204"/>
            <a:ext cx="882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7754351" y="3489272"/>
            <a:ext cx="3665621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H="1" flipV="1">
            <a:off x="8625635" y="4009491"/>
            <a:ext cx="16042" cy="169435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8393023" y="5733964"/>
            <a:ext cx="862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  <a:r>
              <a:rPr lang="en-US" dirty="0" smtClean="0"/>
              <a:t>dB</a:t>
            </a:r>
            <a:endParaRPr 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2379372" y="516259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 = 1dB</a:t>
            </a:r>
            <a:endParaRPr lang="en-US" dirty="0"/>
          </a:p>
        </p:txBody>
      </p:sp>
      <p:cxnSp>
        <p:nvCxnSpPr>
          <p:cNvPr id="102" name="Straight Arrow Connector 101"/>
          <p:cNvCxnSpPr/>
          <p:nvPr/>
        </p:nvCxnSpPr>
        <p:spPr>
          <a:xfrm>
            <a:off x="3286627" y="4962319"/>
            <a:ext cx="23461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urved Connector 106"/>
          <p:cNvCxnSpPr/>
          <p:nvPr/>
        </p:nvCxnSpPr>
        <p:spPr>
          <a:xfrm flipV="1">
            <a:off x="3146253" y="5023852"/>
            <a:ext cx="257681" cy="257141"/>
          </a:xfrm>
          <a:prstGeom prst="curvedConnector3">
            <a:avLst>
              <a:gd name="adj1" fmla="val 9357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27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beam correspondence tolerance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3312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Proposal:</a:t>
            </a:r>
          </a:p>
          <a:p>
            <a:r>
              <a:rPr lang="en-US" dirty="0" smtClean="0"/>
              <a:t>To solve concerns about the Y values</a:t>
            </a:r>
          </a:p>
          <a:p>
            <a:pPr lvl="1"/>
            <a:r>
              <a:rPr lang="en-US" dirty="0" smtClean="0"/>
              <a:t>Option 1: Add additional margin on Y value. Y = [4] dB for PC3</a:t>
            </a:r>
          </a:p>
          <a:p>
            <a:pPr lvl="1"/>
            <a:r>
              <a:rPr lang="en-US" dirty="0" smtClean="0"/>
              <a:t>Option 2: Keep existing agreement Y=[3]dB unchanged and introduce the following applicability rules.</a:t>
            </a:r>
          </a:p>
          <a:p>
            <a:pPr lvl="2"/>
            <a:r>
              <a:rPr lang="en-US" dirty="0"/>
              <a:t>EIRP2 should always meet the minimum EIRP requirement.</a:t>
            </a:r>
          </a:p>
          <a:p>
            <a:pPr lvl="2"/>
            <a:r>
              <a:rPr lang="en-US" dirty="0" smtClean="0"/>
              <a:t>For PC3, UE </a:t>
            </a:r>
            <a:r>
              <a:rPr lang="en-US" dirty="0"/>
              <a:t>can be exempt from </a:t>
            </a:r>
            <a:r>
              <a:rPr lang="en-US" dirty="0" smtClean="0"/>
              <a:t>the BC tolerance </a:t>
            </a:r>
            <a:r>
              <a:rPr lang="en-US" dirty="0"/>
              <a:t>requirement </a:t>
            </a:r>
            <a:r>
              <a:rPr lang="en-US" dirty="0" smtClean="0"/>
              <a:t>Y=3dB, </a:t>
            </a:r>
            <a:r>
              <a:rPr lang="en-US" dirty="0"/>
              <a:t>providing </a:t>
            </a:r>
            <a:r>
              <a:rPr lang="en-US" dirty="0" smtClean="0"/>
              <a:t>the delta </a:t>
            </a:r>
            <a:r>
              <a:rPr lang="en-US" dirty="0"/>
              <a:t>EIRP value between </a:t>
            </a:r>
            <a:r>
              <a:rPr lang="en-US" dirty="0" smtClean="0"/>
              <a:t>EIRP spherical requirement and  50-percentile of </a:t>
            </a:r>
            <a:r>
              <a:rPr lang="en-US" dirty="0"/>
              <a:t>CDF value of EIRP1 </a:t>
            </a:r>
            <a:r>
              <a:rPr lang="en-US" dirty="0" smtClean="0"/>
              <a:t>is within [2.5]</a:t>
            </a:r>
            <a:r>
              <a:rPr lang="en-US" dirty="0" err="1" smtClean="0"/>
              <a:t>dB.</a:t>
            </a:r>
            <a:endParaRPr lang="en-US" dirty="0" smtClean="0"/>
          </a:p>
          <a:p>
            <a:r>
              <a:rPr lang="en-US" dirty="0" smtClean="0"/>
              <a:t>Considering Rel-15 time limit, one of two options should be decided in RAN Plenary #84.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501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516</Words>
  <Application>Microsoft Office PowerPoint</Application>
  <PresentationFormat>Widescreen</PresentationFormat>
  <Paragraphs>63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Malgun Gothic</vt:lpstr>
      <vt:lpstr>Arial</vt:lpstr>
      <vt:lpstr>Calibri</vt:lpstr>
      <vt:lpstr>Calibri Light</vt:lpstr>
      <vt:lpstr>Times New Roman</vt:lpstr>
      <vt:lpstr>Office Theme</vt:lpstr>
      <vt:lpstr>WF on beam correspondence tolerance requirement</vt:lpstr>
      <vt:lpstr>Background </vt:lpstr>
      <vt:lpstr>Concerns about the Y values</vt:lpstr>
      <vt:lpstr>Concerns about the Y values</vt:lpstr>
      <vt:lpstr>Proposal for beam correspondence tolerance requirements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correspondence tolerance requirements</dc:title>
  <dc:creator>Intel</dc:creator>
  <cp:keywords>CTPClassification=CTP_NT</cp:keywords>
  <cp:lastModifiedBy>RAN4#89</cp:lastModifiedBy>
  <cp:revision>66</cp:revision>
  <dcterms:created xsi:type="dcterms:W3CDTF">2019-05-16T18:32:57Z</dcterms:created>
  <dcterms:modified xsi:type="dcterms:W3CDTF">2019-05-27T15:01:27Z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94106e13-29f7-46b2-b35f-f33b7c7e6c33</vt:lpwstr>
  </property>
  <property fmtid="{D5CDD505-2E9C-101B-9397-08002B2CF9AE}" pid="3" name="CTP_TimeStamp">
    <vt:lpwstr>2019-05-27 15:01:24Z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