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34"/>
  </p:notesMasterIdLst>
  <p:handoutMasterIdLst>
    <p:handoutMasterId r:id="rId35"/>
  </p:handoutMasterIdLst>
  <p:sldIdLst>
    <p:sldId id="322" r:id="rId3"/>
    <p:sldId id="418" r:id="rId4"/>
    <p:sldId id="419" r:id="rId5"/>
    <p:sldId id="420" r:id="rId6"/>
    <p:sldId id="406" r:id="rId7"/>
    <p:sldId id="407" r:id="rId8"/>
    <p:sldId id="445" r:id="rId9"/>
    <p:sldId id="377" r:id="rId10"/>
    <p:sldId id="449" r:id="rId11"/>
    <p:sldId id="439" r:id="rId12"/>
    <p:sldId id="444" r:id="rId13"/>
    <p:sldId id="441" r:id="rId14"/>
    <p:sldId id="452" r:id="rId15"/>
    <p:sldId id="453" r:id="rId16"/>
    <p:sldId id="421" r:id="rId17"/>
    <p:sldId id="422" r:id="rId18"/>
    <p:sldId id="450" r:id="rId19"/>
    <p:sldId id="451" r:id="rId20"/>
    <p:sldId id="455" r:id="rId21"/>
    <p:sldId id="456" r:id="rId22"/>
    <p:sldId id="457" r:id="rId23"/>
    <p:sldId id="458" r:id="rId24"/>
    <p:sldId id="425" r:id="rId25"/>
    <p:sldId id="448" r:id="rId26"/>
    <p:sldId id="426" r:id="rId27"/>
    <p:sldId id="427" r:id="rId28"/>
    <p:sldId id="428" r:id="rId29"/>
    <p:sldId id="429" r:id="rId30"/>
    <p:sldId id="430" r:id="rId31"/>
    <p:sldId id="432" r:id="rId32"/>
    <p:sldId id="352" r:id="rId33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9420" autoAdjust="0"/>
  </p:normalViewPr>
  <p:slideViewPr>
    <p:cSldViewPr>
      <p:cViewPr>
        <p:scale>
          <a:sx n="66" d="100"/>
          <a:sy n="66" d="100"/>
        </p:scale>
        <p:origin x="-2107" y="-52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5/27/2019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D127A-C063-4D02-8A4C-5E5E99E2120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96132-7430-4C93-B37D-4FE1F71F2BD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97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96132-7430-4C93-B37D-4FE1F71F2BD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126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1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1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aseline="0">
                <a:latin typeface="Calibri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aseline="0">
                <a:solidFill>
                  <a:srgbClr val="001236"/>
                </a:solidFill>
                <a:latin typeface="Calibri" pitchFamily="34" charset="0"/>
                <a:ea typeface="微软雅黑" pitchFamily="34" charset="-122"/>
              </a:defRPr>
            </a:lvl1pPr>
            <a:lvl2pPr>
              <a:defRPr sz="2000" baseline="0">
                <a:solidFill>
                  <a:srgbClr val="240967"/>
                </a:solidFill>
                <a:latin typeface="Calibri" pitchFamily="34" charset="0"/>
                <a:ea typeface="微软雅黑" pitchFamily="34" charset="-122"/>
              </a:defRPr>
            </a:lvl2pPr>
            <a:lvl3pPr>
              <a:defRPr sz="1800" baseline="0">
                <a:solidFill>
                  <a:srgbClr val="7030A0"/>
                </a:solidFill>
                <a:latin typeface="Calibri" pitchFamily="34" charset="0"/>
                <a:ea typeface="微软雅黑" pitchFamily="34" charset="-122"/>
              </a:defRPr>
            </a:lvl3pPr>
            <a:lvl4pPr>
              <a:defRPr sz="1600" baseline="0">
                <a:latin typeface="Calibri" pitchFamily="34" charset="0"/>
                <a:ea typeface="微软雅黑" pitchFamily="34" charset="-122"/>
              </a:defRPr>
            </a:lvl4pPr>
            <a:lvl5pPr>
              <a:defRPr sz="1600" baseline="0">
                <a:latin typeface="Calibri" pitchFamily="34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1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emf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emf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jpeg"/><Relationship Id="rId5" Type="http://schemas.openxmlformats.org/officeDocument/2006/relationships/image" Target="../media/image7.emf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71600" y="2247330"/>
            <a:ext cx="7412038" cy="1109662"/>
          </a:xfrm>
        </p:spPr>
        <p:txBody>
          <a:bodyPr rtlCol="0"/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CATT's view on NR evolution in Rel-17</a:t>
            </a:r>
            <a:endParaRPr lang="en-US" altLang="zh-CN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42875" y="4929188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9269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3GPP TSG RAN Meeting #84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					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RP-190969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Newport Beach, USA, June 3-6, 2019</a:t>
            </a:r>
            <a:endParaRPr lang="en-GB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+mj-lt"/>
                <a:cs typeface="Times New Roman" pitchFamily="18" charset="0"/>
              </a:rPr>
              <a:t>Motivations of NR 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Positioning 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Enhancements</a:t>
            </a:r>
            <a:endParaRPr lang="en-US" sz="3600" dirty="0">
              <a:latin typeface="+mj-lt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635896" y="1268760"/>
            <a:ext cx="4752528" cy="2376264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/>
              <a:t>5G </a:t>
            </a:r>
            <a:r>
              <a:rPr lang="en-US" sz="1400" b="1" dirty="0"/>
              <a:t>positioning </a:t>
            </a:r>
            <a:r>
              <a:rPr lang="en-GB" sz="1400" b="1" dirty="0"/>
              <a:t>performance requirements [</a:t>
            </a:r>
            <a:r>
              <a:rPr lang="en-GB" sz="1400" b="1" dirty="0" smtClean="0"/>
              <a:t>TS 22.261]</a:t>
            </a:r>
            <a:endParaRPr lang="en-US" sz="1400" b="1" dirty="0"/>
          </a:p>
          <a:p>
            <a:r>
              <a:rPr lang="en-US" sz="1400" b="1" dirty="0"/>
              <a:t>Absolute positioning </a:t>
            </a:r>
            <a:endParaRPr lang="en-US" sz="1400" b="1" dirty="0" smtClean="0"/>
          </a:p>
          <a:p>
            <a:pPr lvl="1"/>
            <a:r>
              <a:rPr lang="en-US" sz="1400" dirty="0" smtClean="0"/>
              <a:t>Horizontal</a:t>
            </a:r>
            <a:r>
              <a:rPr lang="en-US" sz="1400" dirty="0"/>
              <a:t>: accuracy 10m to 0.3m with 95% </a:t>
            </a:r>
            <a:r>
              <a:rPr lang="en-GB" sz="1400" dirty="0"/>
              <a:t>confidence and 95% </a:t>
            </a:r>
            <a:r>
              <a:rPr lang="en-US" sz="1400" dirty="0"/>
              <a:t>to 99.9% </a:t>
            </a:r>
            <a:r>
              <a:rPr lang="en-US" sz="1400" dirty="0" smtClean="0"/>
              <a:t>availability</a:t>
            </a:r>
            <a:r>
              <a:rPr lang="en-GB" sz="1400" dirty="0" smtClean="0"/>
              <a:t> </a:t>
            </a:r>
          </a:p>
          <a:p>
            <a:pPr lvl="1"/>
            <a:r>
              <a:rPr lang="en-US" sz="1400" dirty="0" smtClean="0"/>
              <a:t>Vertical</a:t>
            </a:r>
            <a:r>
              <a:rPr lang="en-US" sz="1400" dirty="0"/>
              <a:t>: 3m to 2m with 95% </a:t>
            </a:r>
            <a:r>
              <a:rPr lang="en-GB" sz="1400" dirty="0"/>
              <a:t>confidence and 95% </a:t>
            </a:r>
            <a:r>
              <a:rPr lang="en-US" sz="1400" dirty="0"/>
              <a:t>to 99.9% </a:t>
            </a:r>
            <a:r>
              <a:rPr lang="en-US" sz="1400" dirty="0" smtClean="0"/>
              <a:t>availability</a:t>
            </a:r>
            <a:endParaRPr lang="en-GB" sz="1400" dirty="0" smtClean="0"/>
          </a:p>
          <a:p>
            <a:r>
              <a:rPr lang="en-US" sz="1400" dirty="0" smtClean="0"/>
              <a:t>Relative </a:t>
            </a:r>
            <a:r>
              <a:rPr lang="en-US" sz="1400" dirty="0"/>
              <a:t>positioning </a:t>
            </a:r>
          </a:p>
          <a:p>
            <a:pPr lvl="1"/>
            <a:r>
              <a:rPr lang="en-US" sz="1400" dirty="0" smtClean="0"/>
              <a:t>Horizontal</a:t>
            </a:r>
            <a:r>
              <a:rPr lang="en-US" sz="1400" dirty="0"/>
              <a:t>: 0.2m with 95% </a:t>
            </a:r>
            <a:r>
              <a:rPr lang="en-GB" sz="1400" dirty="0"/>
              <a:t>confidence and </a:t>
            </a:r>
            <a:r>
              <a:rPr lang="en-US" sz="1400" dirty="0"/>
              <a:t>99% </a:t>
            </a:r>
            <a:r>
              <a:rPr lang="en-GB" sz="1400" dirty="0" smtClean="0"/>
              <a:t>confidence</a:t>
            </a:r>
            <a:r>
              <a:rPr lang="en-US" sz="1400" dirty="0" smtClean="0"/>
              <a:t>Vertical</a:t>
            </a:r>
            <a:r>
              <a:rPr lang="en-US" sz="1400" dirty="0"/>
              <a:t>: 0.2m with 95% </a:t>
            </a:r>
            <a:r>
              <a:rPr lang="en-GB" sz="1400" dirty="0"/>
              <a:t>confidence and </a:t>
            </a:r>
            <a:r>
              <a:rPr lang="en-US" sz="1400" dirty="0"/>
              <a:t>99% </a:t>
            </a:r>
            <a:r>
              <a:rPr lang="en-GB" sz="1400" dirty="0" smtClean="0"/>
              <a:t>confidence</a:t>
            </a:r>
          </a:p>
          <a:p>
            <a:r>
              <a:rPr lang="en-US" sz="1400" dirty="0" smtClean="0"/>
              <a:t>Time latency (time to first fix): from seconds to milliseconds</a:t>
            </a:r>
            <a:endParaRPr lang="en-US" sz="1400" dirty="0"/>
          </a:p>
        </p:txBody>
      </p:sp>
      <p:sp>
        <p:nvSpPr>
          <p:cNvPr id="8" name="Rounded Rectangle 7"/>
          <p:cNvSpPr/>
          <p:nvPr/>
        </p:nvSpPr>
        <p:spPr>
          <a:xfrm>
            <a:off x="3652664" y="4869160"/>
            <a:ext cx="4752528" cy="1512168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GB" sz="1400" b="1" dirty="0" smtClean="0"/>
              <a:t>Target Rel-16 </a:t>
            </a:r>
            <a:r>
              <a:rPr lang="en-US" sz="1400" b="1" dirty="0" smtClean="0"/>
              <a:t>positioning </a:t>
            </a:r>
            <a:r>
              <a:rPr lang="en-GB" sz="1400" b="1" dirty="0" smtClean="0"/>
              <a:t>performance [TR 38.855]</a:t>
            </a:r>
            <a:endParaRPr lang="en-US" sz="1400" b="1" dirty="0"/>
          </a:p>
          <a:p>
            <a:pPr marL="285750" lvl="1" indent="-285750">
              <a:buFont typeface="Arial" pitchFamily="34" charset="0"/>
              <a:buChar char="•"/>
            </a:pPr>
            <a:r>
              <a:rPr lang="en-US" sz="1400" dirty="0" smtClean="0"/>
              <a:t>Horizontal </a:t>
            </a:r>
            <a:r>
              <a:rPr lang="en-US" sz="1400" dirty="0"/>
              <a:t>positioning error &lt; 3m (80%) (indoor ) and &lt; 10m (80%) (</a:t>
            </a:r>
            <a:r>
              <a:rPr lang="en-US" sz="1400" dirty="0" smtClean="0"/>
              <a:t>outdoor)</a:t>
            </a:r>
          </a:p>
          <a:p>
            <a:pPr marL="285750" lvl="1" indent="-285750">
              <a:buFont typeface="Arial" pitchFamily="34" charset="0"/>
              <a:buChar char="•"/>
            </a:pPr>
            <a:r>
              <a:rPr lang="en-US" sz="1400" dirty="0" smtClean="0"/>
              <a:t>Vertical </a:t>
            </a:r>
            <a:r>
              <a:rPr lang="en-US" sz="1400" dirty="0"/>
              <a:t>positioning error &lt; 3m (80) (indoor) and error &lt; 3m (80) (outdoor</a:t>
            </a:r>
            <a:r>
              <a:rPr lang="en-US" sz="1400" dirty="0" smtClean="0"/>
              <a:t>)</a:t>
            </a:r>
          </a:p>
          <a:p>
            <a:pPr marL="285750" lvl="1" indent="-285750">
              <a:buFont typeface="Arial" pitchFamily="34" charset="0"/>
              <a:buChar char="•"/>
            </a:pPr>
            <a:r>
              <a:rPr lang="en-US" sz="1400" dirty="0"/>
              <a:t>Time latency (time to first fix</a:t>
            </a:r>
            <a:r>
              <a:rPr lang="en-US" sz="1400" dirty="0" smtClean="0"/>
              <a:t>) &lt; 1 second</a:t>
            </a:r>
            <a:endParaRPr lang="en-US" sz="1400" dirty="0"/>
          </a:p>
        </p:txBody>
      </p:sp>
      <p:cxnSp>
        <p:nvCxnSpPr>
          <p:cNvPr id="13" name="Straight Arrow Connector 12"/>
          <p:cNvCxnSpPr>
            <a:stCxn id="8" idx="0"/>
            <a:endCxn id="7" idx="2"/>
          </p:cNvCxnSpPr>
          <p:nvPr/>
        </p:nvCxnSpPr>
        <p:spPr>
          <a:xfrm flipH="1" flipV="1">
            <a:off x="6012160" y="3645024"/>
            <a:ext cx="16768" cy="1224136"/>
          </a:xfrm>
          <a:prstGeom prst="straightConnector1">
            <a:avLst/>
          </a:prstGeom>
          <a:ln w="254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2818656" cy="5184576"/>
          </a:xfrm>
        </p:spPr>
        <p:txBody>
          <a:bodyPr>
            <a:normAutofit fontScale="92500" lnSpcReduction="10000"/>
          </a:bodyPr>
          <a:lstStyle/>
          <a:p>
            <a:r>
              <a:rPr lang="en-GB" sz="1800" dirty="0" smtClean="0">
                <a:latin typeface="+mn-lt"/>
                <a:cs typeface="Times New Roman" pitchFamily="18" charset="0"/>
              </a:rPr>
              <a:t>There is a huge </a:t>
            </a:r>
            <a:r>
              <a:rPr lang="en-GB" sz="1800" dirty="0">
                <a:latin typeface="+mn-lt"/>
                <a:cs typeface="Times New Roman" pitchFamily="18" charset="0"/>
              </a:rPr>
              <a:t>gap between </a:t>
            </a:r>
            <a:r>
              <a:rPr lang="en-GB" sz="1800" dirty="0" smtClean="0">
                <a:latin typeface="+mn-lt"/>
                <a:cs typeface="Times New Roman" pitchFamily="18" charset="0"/>
              </a:rPr>
              <a:t>the target positioning </a:t>
            </a:r>
            <a:r>
              <a:rPr lang="en-GB" sz="1800" dirty="0">
                <a:latin typeface="+mn-lt"/>
                <a:cs typeface="Times New Roman" pitchFamily="18" charset="0"/>
              </a:rPr>
              <a:t>performance </a:t>
            </a:r>
            <a:r>
              <a:rPr lang="en-GB" sz="1800" dirty="0" smtClean="0">
                <a:latin typeface="+mn-lt"/>
                <a:cs typeface="Times New Roman" pitchFamily="18" charset="0"/>
              </a:rPr>
              <a:t>in Rel-16 and the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5G </a:t>
            </a:r>
            <a:r>
              <a:rPr lang="en-US" sz="1800" dirty="0">
                <a:latin typeface="+mn-lt"/>
                <a:cs typeface="Times New Roman" pitchFamily="18" charset="0"/>
              </a:rPr>
              <a:t>positioning performance requirements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defined in TS 22.261 in </a:t>
            </a:r>
            <a:r>
              <a:rPr lang="en-US" sz="1800" dirty="0">
                <a:latin typeface="+mn-lt"/>
                <a:cs typeface="Times New Roman" pitchFamily="18" charset="0"/>
              </a:rPr>
              <a:t>terms of positioning accuracy, availability and </a:t>
            </a:r>
            <a:r>
              <a:rPr lang="en-GB" sz="1800" dirty="0">
                <a:latin typeface="+mn-lt"/>
                <a:cs typeface="Times New Roman" pitchFamily="18" charset="0"/>
              </a:rPr>
              <a:t>confidence level, etc</a:t>
            </a:r>
            <a:r>
              <a:rPr lang="en-GB" sz="1800" dirty="0" smtClean="0">
                <a:latin typeface="+mn-lt"/>
                <a:cs typeface="Times New Roman" pitchFamily="18" charset="0"/>
              </a:rPr>
              <a:t>.</a:t>
            </a:r>
          </a:p>
          <a:p>
            <a:r>
              <a:rPr lang="en-US" sz="1800" dirty="0" smtClean="0">
                <a:latin typeface="+mn-lt"/>
                <a:cs typeface="Times New Roman" pitchFamily="18" charset="0"/>
              </a:rPr>
              <a:t>Many </a:t>
            </a:r>
            <a:r>
              <a:rPr lang="en-US" sz="1800" dirty="0">
                <a:latin typeface="+mn-lt"/>
                <a:cs typeface="Times New Roman" pitchFamily="18" charset="0"/>
              </a:rPr>
              <a:t>promising techniques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for </a:t>
            </a:r>
            <a:r>
              <a:rPr lang="en-US" sz="1800" dirty="0">
                <a:latin typeface="+mn-lt"/>
                <a:cs typeface="Times New Roman" pitchFamily="18" charset="0"/>
              </a:rPr>
              <a:t>positioning enhancements were proposed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during </a:t>
            </a:r>
            <a:r>
              <a:rPr lang="en-US" sz="1800" dirty="0">
                <a:latin typeface="+mn-lt"/>
                <a:cs typeface="Times New Roman" pitchFamily="18" charset="0"/>
              </a:rPr>
              <a:t>Rel-16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NR </a:t>
            </a:r>
            <a:r>
              <a:rPr lang="en-US" sz="1800" dirty="0">
                <a:latin typeface="+mn-lt"/>
                <a:cs typeface="Times New Roman" pitchFamily="18" charset="0"/>
              </a:rPr>
              <a:t>Positioning </a:t>
            </a:r>
            <a:r>
              <a:rPr lang="en-US" sz="1800" dirty="0" smtClean="0">
                <a:latin typeface="+mn-lt"/>
                <a:cs typeface="Times New Roman" pitchFamily="18" charset="0"/>
              </a:rPr>
              <a:t>SI [TR 38.855]. These </a:t>
            </a:r>
            <a:r>
              <a:rPr lang="en-US" sz="1800" dirty="0">
                <a:latin typeface="+mn-lt"/>
                <a:cs typeface="Times New Roman" pitchFamily="18" charset="0"/>
              </a:rPr>
              <a:t>technologies were not fully discussed due to the tight time schedule of the SI.</a:t>
            </a:r>
          </a:p>
          <a:p>
            <a:endParaRPr lang="en-GB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028928" y="4171728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Huge </a:t>
            </a:r>
            <a:r>
              <a:rPr lang="en-GB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gap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16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+mn-lt"/>
                <a:cs typeface="Times New Roman" pitchFamily="18" charset="0"/>
              </a:rPr>
              <a:t>Rel-17 WI: NR Positioning </a:t>
            </a:r>
            <a:r>
              <a:rPr lang="en-US" altLang="zh-CN" dirty="0" smtClean="0">
                <a:latin typeface="+mn-lt"/>
                <a:cs typeface="Times New Roman" pitchFamily="18" charset="0"/>
              </a:rPr>
              <a:t>Enhancements</a:t>
            </a:r>
            <a:endParaRPr lang="en-US" dirty="0"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Identify the </a:t>
            </a:r>
            <a:r>
              <a:rPr lang="en-US" dirty="0"/>
              <a:t>target </a:t>
            </a:r>
            <a:r>
              <a:rPr lang="en-US" dirty="0" smtClean="0"/>
              <a:t>commercial </a:t>
            </a:r>
            <a:r>
              <a:rPr lang="en-US" dirty="0"/>
              <a:t>performance requirements </a:t>
            </a:r>
            <a:r>
              <a:rPr lang="en-US" dirty="0" smtClean="0"/>
              <a:t>of NR positioning based on the </a:t>
            </a:r>
            <a:r>
              <a:rPr lang="en-US" dirty="0" smtClean="0">
                <a:latin typeface="+mj-lt"/>
              </a:rPr>
              <a:t>performance </a:t>
            </a:r>
            <a:r>
              <a:rPr lang="en-US" dirty="0">
                <a:latin typeface="+mj-lt"/>
              </a:rPr>
              <a:t>requirements </a:t>
            </a:r>
            <a:r>
              <a:rPr lang="en-US" dirty="0" smtClean="0">
                <a:latin typeface="+mj-lt"/>
              </a:rPr>
              <a:t>defined </a:t>
            </a:r>
            <a:r>
              <a:rPr lang="en-US" dirty="0">
                <a:latin typeface="+mj-lt"/>
              </a:rPr>
              <a:t>in TS </a:t>
            </a:r>
            <a:r>
              <a:rPr lang="en-US" dirty="0" smtClean="0">
                <a:latin typeface="+mj-lt"/>
              </a:rPr>
              <a:t>22.261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Identify the commercial deployment scenarios (extending from Indoor office, </a:t>
            </a:r>
            <a:r>
              <a:rPr lang="en-US" altLang="zh-CN" dirty="0" err="1" smtClean="0"/>
              <a:t>UMi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UMa</a:t>
            </a:r>
            <a:r>
              <a:rPr lang="en-US" altLang="zh-CN" dirty="0" smtClean="0"/>
              <a:t>) [RAN1] 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>
                <a:latin typeface="+mj-lt"/>
              </a:rPr>
              <a:t>Study and specify the enhanced positioning techniques in RRC_CONNECT, RRC_IDE/INACTIVE states </a:t>
            </a:r>
            <a:r>
              <a:rPr lang="en-US" altLang="zh-CN" dirty="0" smtClean="0"/>
              <a:t>[RAN1] </a:t>
            </a:r>
            <a:endParaRPr lang="en-US" dirty="0"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+mj-lt"/>
              </a:rPr>
              <a:t>RAT-dependent </a:t>
            </a:r>
            <a:r>
              <a:rPr lang="en-US" dirty="0">
                <a:latin typeface="+mj-lt"/>
              </a:rPr>
              <a:t>positioning </a:t>
            </a:r>
            <a:r>
              <a:rPr lang="en-US" dirty="0" smtClean="0">
                <a:latin typeface="+mj-lt"/>
              </a:rPr>
              <a:t>techniques with high precision  </a:t>
            </a:r>
            <a:r>
              <a:rPr lang="en-US" dirty="0">
                <a:latin typeface="+mj-lt"/>
              </a:rPr>
              <a:t>(e.g., NR carrier phase based positioning, multipath mitigation </a:t>
            </a:r>
            <a:r>
              <a:rPr lang="en-US" dirty="0" smtClean="0">
                <a:latin typeface="+mj-lt"/>
              </a:rPr>
              <a:t>techniques.)</a:t>
            </a:r>
          </a:p>
          <a:p>
            <a:pPr lvl="2">
              <a:lnSpc>
                <a:spcPct val="120000"/>
              </a:lnSpc>
            </a:pPr>
            <a:r>
              <a:rPr lang="en-US" dirty="0" smtClean="0">
                <a:latin typeface="+mj-lt"/>
              </a:rPr>
              <a:t>RS and procedure for the enhanced positioning techniques</a:t>
            </a:r>
          </a:p>
          <a:p>
            <a:pPr lvl="2">
              <a:lnSpc>
                <a:spcPct val="120000"/>
              </a:lnSpc>
            </a:pPr>
            <a:r>
              <a:rPr lang="en-US" dirty="0" smtClean="0">
                <a:latin typeface="+mj-lt"/>
              </a:rPr>
              <a:t>Optimization of resource for positioning </a:t>
            </a:r>
            <a:endParaRPr lang="en-US" dirty="0"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en-US" dirty="0">
                <a:latin typeface="+mj-lt"/>
              </a:rPr>
              <a:t>Novel positioning techniques (e.g., Corporative positioning)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+mj-lt"/>
              </a:rPr>
              <a:t>Tracking </a:t>
            </a:r>
            <a:r>
              <a:rPr lang="en-US" dirty="0">
                <a:latin typeface="+mj-lt"/>
              </a:rPr>
              <a:t>application (hybrid within RAT-dependent and hybrid with </a:t>
            </a:r>
            <a:r>
              <a:rPr lang="en-US" dirty="0" smtClean="0">
                <a:latin typeface="+mj-lt"/>
              </a:rPr>
              <a:t>RAT-independent)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Specify the functional interfaces, signaling and procedures including UE reporting for the enhanced positioning techniques [RAN2, RAN3]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Define corresponding core and performance requirements, as well as test cases for NR positioning enhancements [RAN4]</a:t>
            </a:r>
          </a:p>
          <a:p>
            <a:pPr>
              <a:lnSpc>
                <a:spcPct val="120000"/>
              </a:lnSpc>
            </a:pP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3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dirty="0" smtClean="0">
                <a:latin typeface="+mj-lt"/>
                <a:cs typeface="Arial" pitchFamily="34" charset="0"/>
              </a:rPr>
              <a:t>Motivation of Precise Network Synchronization</a:t>
            </a:r>
            <a:endParaRPr lang="en-US" sz="3600" dirty="0">
              <a:latin typeface="+mj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200" dirty="0" smtClean="0">
                <a:latin typeface="+mj-lt"/>
              </a:rPr>
              <a:t>Precise frequency, time and phase synchronization among TRPs for UE positioning and multi-TRP coherent communication</a:t>
            </a:r>
            <a:endParaRPr lang="en-US" sz="1900" dirty="0">
              <a:latin typeface="+mj-lt"/>
            </a:endParaRPr>
          </a:p>
          <a:p>
            <a:r>
              <a:rPr lang="en-US" sz="2200" dirty="0" smtClean="0">
                <a:latin typeface="+mj-lt"/>
              </a:rPr>
              <a:t>Network </a:t>
            </a:r>
            <a:r>
              <a:rPr lang="en-US" sz="2200" dirty="0" smtClean="0">
                <a:latin typeface="+mj-lt"/>
                <a:cs typeface="Arial" pitchFamily="34" charset="0"/>
              </a:rPr>
              <a:t>s</a:t>
            </a:r>
            <a:r>
              <a:rPr lang="en-US" altLang="zh-CN" sz="2200" dirty="0" smtClean="0">
                <a:latin typeface="+mj-lt"/>
                <a:cs typeface="Arial" pitchFamily="34" charset="0"/>
              </a:rPr>
              <a:t>ynchronization requirements</a:t>
            </a:r>
          </a:p>
          <a:p>
            <a:pPr lvl="1"/>
            <a:r>
              <a:rPr lang="en-US" dirty="0">
                <a:latin typeface="+mj-lt"/>
              </a:rPr>
              <a:t>For </a:t>
            </a:r>
            <a:r>
              <a:rPr lang="en-US" dirty="0" smtClean="0">
                <a:latin typeface="+mj-lt"/>
              </a:rPr>
              <a:t>data communication</a:t>
            </a:r>
          </a:p>
          <a:p>
            <a:pPr lvl="2"/>
            <a:r>
              <a:rPr lang="en-US" dirty="0" smtClean="0">
                <a:latin typeface="+mj-lt"/>
              </a:rPr>
              <a:t>Frequency </a:t>
            </a:r>
            <a:r>
              <a:rPr lang="en-US" altLang="zh-CN" dirty="0" smtClean="0">
                <a:latin typeface="+mj-lt"/>
                <a:cs typeface="Arial" pitchFamily="34" charset="0"/>
              </a:rPr>
              <a:t>synchronization accuracy within </a:t>
            </a:r>
            <a:r>
              <a:rPr lang="en-GB" dirty="0" smtClean="0">
                <a:latin typeface="+mj-lt"/>
              </a:rPr>
              <a:t>± (</a:t>
            </a:r>
            <a:r>
              <a:rPr lang="en-US" dirty="0" smtClean="0">
                <a:latin typeface="+mj-lt"/>
                <a:sym typeface="Symbol"/>
              </a:rPr>
              <a:t>0.05  ~</a:t>
            </a:r>
            <a:r>
              <a:rPr lang="en-GB" dirty="0" smtClean="0">
                <a:latin typeface="+mj-lt"/>
              </a:rPr>
              <a:t> 0.1)</a:t>
            </a:r>
            <a:r>
              <a:rPr lang="en-US" dirty="0" smtClean="0">
                <a:latin typeface="+mj-lt"/>
                <a:sym typeface="Symbol"/>
              </a:rPr>
              <a:t> </a:t>
            </a:r>
            <a:r>
              <a:rPr lang="en-US" dirty="0" err="1" smtClean="0">
                <a:latin typeface="+mj-lt"/>
                <a:sym typeface="Symbol"/>
              </a:rPr>
              <a:t>ppm</a:t>
            </a:r>
            <a:endParaRPr lang="en-US" dirty="0" smtClean="0">
              <a:latin typeface="+mj-lt"/>
              <a:sym typeface="Symbol"/>
            </a:endParaRPr>
          </a:p>
          <a:p>
            <a:pPr lvl="2"/>
            <a:r>
              <a:rPr lang="en-US" dirty="0" smtClean="0">
                <a:latin typeface="+mj-lt"/>
                <a:sym typeface="Symbol"/>
              </a:rPr>
              <a:t>Absolute time </a:t>
            </a:r>
            <a:r>
              <a:rPr lang="en-US" altLang="zh-CN" dirty="0">
                <a:latin typeface="+mj-lt"/>
                <a:cs typeface="Arial" pitchFamily="34" charset="0"/>
              </a:rPr>
              <a:t>synchronization accuracy </a:t>
            </a:r>
            <a:r>
              <a:rPr lang="en-US" altLang="zh-CN" dirty="0" smtClean="0">
                <a:latin typeface="+mj-lt"/>
                <a:cs typeface="Arial" pitchFamily="34" charset="0"/>
              </a:rPr>
              <a:t>within 3 </a:t>
            </a:r>
            <a:r>
              <a:rPr lang="en-GB" dirty="0" smtClean="0">
                <a:latin typeface="+mj-lt"/>
              </a:rPr>
              <a:t>µs</a:t>
            </a:r>
            <a:r>
              <a:rPr lang="en-US" dirty="0">
                <a:latin typeface="+mj-lt"/>
                <a:sym typeface="Symbol"/>
              </a:rPr>
              <a:t> </a:t>
            </a:r>
            <a:r>
              <a:rPr lang="en-US" altLang="zh-CN" dirty="0">
                <a:latin typeface="+mj-lt"/>
                <a:cs typeface="Arial" pitchFamily="34" charset="0"/>
              </a:rPr>
              <a:t>for TDD </a:t>
            </a:r>
            <a:r>
              <a:rPr lang="en-US" altLang="zh-CN" dirty="0" smtClean="0">
                <a:latin typeface="+mj-lt"/>
                <a:cs typeface="Arial" pitchFamily="34" charset="0"/>
              </a:rPr>
              <a:t>cells</a:t>
            </a:r>
          </a:p>
          <a:p>
            <a:pPr lvl="1"/>
            <a:r>
              <a:rPr lang="en-US" dirty="0" smtClean="0">
                <a:latin typeface="+mj-lt"/>
                <a:cs typeface="Arial" pitchFamily="34" charset="0"/>
                <a:sym typeface="Symbol"/>
              </a:rPr>
              <a:t>For multi-TRP coherent communication – precise frequency, time, and phase synchronization </a:t>
            </a:r>
            <a:r>
              <a:rPr lang="en-US" dirty="0" smtClean="0">
                <a:latin typeface="+mj-lt"/>
                <a:sym typeface="Symbol"/>
              </a:rPr>
              <a:t> in the range of ns to tens of ns.  </a:t>
            </a:r>
          </a:p>
          <a:p>
            <a:pPr lvl="1"/>
            <a:r>
              <a:rPr lang="en-US" sz="1900" dirty="0" smtClean="0">
                <a:latin typeface="+mj-lt"/>
              </a:rPr>
              <a:t>For NR positioning</a:t>
            </a:r>
          </a:p>
          <a:p>
            <a:pPr lvl="2"/>
            <a:r>
              <a:rPr lang="en-US" sz="1500" dirty="0" smtClean="0">
                <a:latin typeface="+mj-lt"/>
              </a:rPr>
              <a:t>The time/phase </a:t>
            </a:r>
            <a:r>
              <a:rPr lang="en-US" altLang="zh-CN" sz="1600" dirty="0">
                <a:latin typeface="+mj-lt"/>
                <a:cs typeface="Arial" pitchFamily="34" charset="0"/>
              </a:rPr>
              <a:t>synchronization </a:t>
            </a:r>
            <a:r>
              <a:rPr lang="en-US" altLang="zh-CN" sz="1600" dirty="0" smtClean="0">
                <a:latin typeface="+mj-lt"/>
                <a:cs typeface="Arial" pitchFamily="34" charset="0"/>
              </a:rPr>
              <a:t>should be around 1 </a:t>
            </a:r>
            <a:r>
              <a:rPr lang="en-US" sz="1500" dirty="0" smtClean="0">
                <a:latin typeface="+mj-lt"/>
              </a:rPr>
              <a:t>ns (which is 0.3 meter in positioning)  </a:t>
            </a:r>
            <a:endParaRPr lang="en-US" sz="1500" dirty="0">
              <a:latin typeface="+mj-lt"/>
            </a:endParaRPr>
          </a:p>
          <a:p>
            <a:r>
              <a:rPr lang="en-US" altLang="zh-CN" dirty="0" smtClean="0"/>
              <a:t>Wireless network frequency/time/phase synchronization techniques</a:t>
            </a:r>
          </a:p>
          <a:p>
            <a:pPr lvl="1"/>
            <a:r>
              <a:rPr lang="en-US" altLang="zh-CN" dirty="0" smtClean="0"/>
              <a:t>GNSS (Global Navigation Satellite System)</a:t>
            </a:r>
          </a:p>
          <a:p>
            <a:pPr lvl="1"/>
            <a:r>
              <a:rPr lang="en-US" altLang="zh-CN" dirty="0" smtClean="0"/>
              <a:t>IEEE1588 PTP (Precision Time Protocol) </a:t>
            </a:r>
          </a:p>
          <a:p>
            <a:pPr lvl="1"/>
            <a:r>
              <a:rPr lang="en-US" altLang="zh-CN" dirty="0" err="1" smtClean="0"/>
              <a:t>SyncE</a:t>
            </a:r>
            <a:r>
              <a:rPr lang="en-US" altLang="zh-CN" dirty="0" smtClean="0"/>
              <a:t> (Synchronous Ethernet)</a:t>
            </a:r>
          </a:p>
          <a:p>
            <a:pPr lvl="1"/>
            <a:r>
              <a:rPr lang="en-US" altLang="zh-CN" dirty="0" smtClean="0"/>
              <a:t>NTP (Network Timing Protocol) </a:t>
            </a:r>
          </a:p>
          <a:p>
            <a:pPr lvl="1"/>
            <a:r>
              <a:rPr lang="en-US" altLang="zh-CN" dirty="0" smtClean="0"/>
              <a:t>RIBS (Radio Interface Based Synchronization)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12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Network </a:t>
            </a:r>
            <a:r>
              <a:rPr lang="en-US" altLang="zh-CN" sz="3000" dirty="0">
                <a:latin typeface="Arial" pitchFamily="34" charset="0"/>
                <a:cs typeface="Arial" pitchFamily="34" charset="0"/>
              </a:rPr>
              <a:t>Synchronization </a:t>
            </a:r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based on NR Signals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17646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Precise network synchronization based on </a:t>
            </a:r>
            <a:r>
              <a:rPr lang="en-US" altLang="zh-CN" dirty="0">
                <a:latin typeface="+mj-lt"/>
                <a:cs typeface="Times New Roman" pitchFamily="18" charset="0"/>
              </a:rPr>
              <a:t>NR reference </a:t>
            </a:r>
            <a:r>
              <a:rPr lang="en-US" altLang="zh-CN" dirty="0" smtClean="0">
                <a:latin typeface="+mj-lt"/>
                <a:cs typeface="Times New Roman" pitchFamily="18" charset="0"/>
              </a:rPr>
              <a:t>signals were proposed recently for supporting NR positioning</a:t>
            </a:r>
          </a:p>
          <a:p>
            <a:pPr lvl="1"/>
            <a:r>
              <a:rPr lang="en-US" sz="1200" dirty="0" smtClean="0">
                <a:latin typeface="+mj-lt"/>
              </a:rPr>
              <a:t>Example 1: </a:t>
            </a:r>
            <a:r>
              <a:rPr lang="en-US" sz="1200" dirty="0" smtClean="0"/>
              <a:t>One cell transmits the </a:t>
            </a:r>
            <a:r>
              <a:rPr lang="en-US" sz="1200" dirty="0"/>
              <a:t>NR reference signals </a:t>
            </a:r>
            <a:r>
              <a:rPr lang="en-US" sz="1200" dirty="0" smtClean="0"/>
              <a:t>(e.g., PRS</a:t>
            </a:r>
            <a:r>
              <a:rPr lang="en-US" sz="1200" dirty="0"/>
              <a:t>) </a:t>
            </a:r>
            <a:r>
              <a:rPr lang="en-US" sz="1200" dirty="0" smtClean="0"/>
              <a:t> periodically </a:t>
            </a:r>
            <a:r>
              <a:rPr lang="en-US" sz="1200" dirty="0"/>
              <a:t>for </a:t>
            </a:r>
            <a:r>
              <a:rPr lang="en-US" sz="1200" dirty="0" smtClean="0"/>
              <a:t>time synchronization. A neighboring cell estimates the </a:t>
            </a:r>
            <a:r>
              <a:rPr lang="en-US" sz="1200" dirty="0"/>
              <a:t>time </a:t>
            </a:r>
            <a:r>
              <a:rPr lang="en-US" sz="1200" dirty="0" smtClean="0"/>
              <a:t>offsets between the cells</a:t>
            </a:r>
          </a:p>
          <a:p>
            <a:pPr lvl="1"/>
            <a:r>
              <a:rPr lang="en-US" sz="1600" dirty="0" smtClean="0"/>
              <a:t>Example 2: On top of transmitting PRS, Cell 1 also transmits continuously </a:t>
            </a:r>
            <a:r>
              <a:rPr lang="en-US" sz="1600" dirty="0"/>
              <a:t>the carrier reference signals (C-PRS</a:t>
            </a:r>
            <a:r>
              <a:rPr lang="en-US" sz="1600" dirty="0" smtClean="0"/>
              <a:t>). Cell 2 monitors PRS and C-PRS for precise synchronization</a:t>
            </a:r>
          </a:p>
          <a:p>
            <a:r>
              <a:rPr lang="en-US" dirty="0" smtClean="0"/>
              <a:t>The </a:t>
            </a:r>
            <a:r>
              <a:rPr lang="en-US" altLang="zh-CN" dirty="0">
                <a:cs typeface="Times New Roman" pitchFamily="18" charset="0"/>
              </a:rPr>
              <a:t>technique </a:t>
            </a:r>
            <a:r>
              <a:rPr lang="en-US" dirty="0" smtClean="0"/>
              <a:t>can be used to </a:t>
            </a:r>
            <a:r>
              <a:rPr lang="en-US" dirty="0"/>
              <a:t>whole </a:t>
            </a:r>
            <a:r>
              <a:rPr lang="en-US" dirty="0" smtClean="0"/>
              <a:t>network </a:t>
            </a:r>
            <a:r>
              <a:rPr lang="en-US" dirty="0"/>
              <a:t>synchronization </a:t>
            </a:r>
            <a:r>
              <a:rPr lang="en-US" dirty="0" smtClean="0"/>
              <a:t>where multiple cells monitor the PRS and C-PRS from </a:t>
            </a:r>
            <a:r>
              <a:rPr lang="en-US" dirty="0"/>
              <a:t>multiple </a:t>
            </a:r>
            <a:r>
              <a:rPr lang="en-US" dirty="0" smtClean="0"/>
              <a:t>other cells,</a:t>
            </a:r>
            <a:r>
              <a:rPr lang="en-US" altLang="zh-CN" dirty="0" smtClean="0"/>
              <a:t> </a:t>
            </a:r>
            <a:r>
              <a:rPr lang="en-US" altLang="zh-CN" dirty="0" smtClean="0">
                <a:cs typeface="Times New Roman" pitchFamily="18" charset="0"/>
              </a:rPr>
              <a:t>supporting the </a:t>
            </a:r>
            <a:r>
              <a:rPr lang="en-US" altLang="zh-CN" dirty="0">
                <a:cs typeface="Times New Roman" pitchFamily="18" charset="0"/>
              </a:rPr>
              <a:t>network synchronization </a:t>
            </a:r>
            <a:r>
              <a:rPr lang="en-US" altLang="zh-CN" dirty="0" smtClean="0">
                <a:cs typeface="Times New Roman" pitchFamily="18" charset="0"/>
              </a:rPr>
              <a:t>for both wireless data communication and positioning.</a:t>
            </a:r>
            <a:endParaRPr lang="en-US" sz="1200" dirty="0" smtClean="0"/>
          </a:p>
          <a:p>
            <a:pPr lvl="1"/>
            <a:endParaRPr lang="en-US" sz="1200" dirty="0"/>
          </a:p>
          <a:p>
            <a:pPr lvl="1"/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97152"/>
            <a:ext cx="3011026" cy="1488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0205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CN" sz="3600" smtClean="0">
                <a:latin typeface="+mn-lt"/>
                <a:cs typeface="Times New Roman" pitchFamily="18" charset="0"/>
              </a:rPr>
              <a:t>Rel-17 WI</a:t>
            </a:r>
            <a:r>
              <a:rPr lang="en-US" altLang="zh-CN" sz="3600" dirty="0" smtClean="0">
                <a:latin typeface="+mn-lt"/>
                <a:cs typeface="Times New Roman" pitchFamily="18" charset="0"/>
              </a:rPr>
              <a:t>: NR Network Synchronization</a:t>
            </a:r>
            <a:endParaRPr lang="en-US" sz="3600" dirty="0"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Autofit/>
          </a:bodyPr>
          <a:lstStyle/>
          <a:p>
            <a:r>
              <a:rPr lang="en-US" sz="1800" dirty="0" smtClean="0"/>
              <a:t>WI Objectives </a:t>
            </a:r>
          </a:p>
          <a:p>
            <a:pPr lvl="1"/>
            <a:r>
              <a:rPr lang="en-US" sz="1600" dirty="0" smtClean="0">
                <a:latin typeface="+mj-lt"/>
              </a:rPr>
              <a:t>Explore the methods of supporting precise frequency, time, and </a:t>
            </a:r>
            <a:r>
              <a:rPr lang="en-US" sz="1600" dirty="0">
                <a:latin typeface="+mj-lt"/>
              </a:rPr>
              <a:t>phase </a:t>
            </a:r>
            <a:r>
              <a:rPr lang="en-US" sz="1600" dirty="0" smtClean="0">
                <a:latin typeface="+mj-lt"/>
              </a:rPr>
              <a:t>synchronization for NR data communication and NR positioning based on </a:t>
            </a:r>
            <a:r>
              <a:rPr lang="en-US" sz="1600" dirty="0" smtClean="0"/>
              <a:t>NR </a:t>
            </a:r>
            <a:r>
              <a:rPr lang="en-US" sz="1600" dirty="0"/>
              <a:t>radio network reference signals [RAN1</a:t>
            </a:r>
            <a:r>
              <a:rPr lang="en-US" sz="1600" dirty="0" smtClean="0"/>
              <a:t>]</a:t>
            </a:r>
          </a:p>
          <a:p>
            <a:pPr lvl="1"/>
            <a:r>
              <a:rPr lang="en-US" sz="1600" dirty="0" smtClean="0"/>
              <a:t>Identify the environments </a:t>
            </a:r>
            <a:r>
              <a:rPr lang="en-US" sz="1600" dirty="0"/>
              <a:t>where the </a:t>
            </a:r>
            <a:r>
              <a:rPr lang="en-US" sz="1600" dirty="0" smtClean="0"/>
              <a:t>network synchronization based </a:t>
            </a:r>
            <a:r>
              <a:rPr lang="en-US" sz="1600" dirty="0"/>
              <a:t>on NR </a:t>
            </a:r>
            <a:r>
              <a:rPr lang="en-US" sz="1600" dirty="0" smtClean="0"/>
              <a:t>signals may work properly, </a:t>
            </a:r>
            <a:r>
              <a:rPr lang="en-US" sz="1600" dirty="0"/>
              <a:t>and/or more cost-effectively </a:t>
            </a:r>
            <a:r>
              <a:rPr lang="en-US" sz="1600" dirty="0" smtClean="0"/>
              <a:t>than GNSS-based and </a:t>
            </a:r>
            <a:r>
              <a:rPr lang="en-US" sz="1600" dirty="0"/>
              <a:t>IEEE 1588 PTP based </a:t>
            </a:r>
            <a:r>
              <a:rPr lang="en-US" sz="1600" dirty="0" smtClean="0"/>
              <a:t>techniques [RAN1]</a:t>
            </a:r>
            <a:endParaRPr lang="en-US" sz="1600" dirty="0"/>
          </a:p>
          <a:p>
            <a:pPr lvl="1"/>
            <a:r>
              <a:rPr lang="en-US" sz="1600" dirty="0" smtClean="0"/>
              <a:t>Investigate and develop the NR reference </a:t>
            </a:r>
            <a:r>
              <a:rPr lang="en-US" sz="1600" dirty="0"/>
              <a:t>signals </a:t>
            </a:r>
            <a:r>
              <a:rPr lang="en-US" sz="1600" dirty="0" smtClean="0"/>
              <a:t>and the </a:t>
            </a:r>
            <a:r>
              <a:rPr lang="en-US" sz="1600" dirty="0"/>
              <a:t>methods </a:t>
            </a:r>
            <a:r>
              <a:rPr lang="en-US" sz="1600" dirty="0" smtClean="0"/>
              <a:t>for precise </a:t>
            </a:r>
            <a:r>
              <a:rPr lang="en-US" sz="1600" dirty="0"/>
              <a:t>frequency, time, and phase </a:t>
            </a:r>
            <a:r>
              <a:rPr lang="en-US" sz="1600" dirty="0" smtClean="0"/>
              <a:t>synchronization for the Identified environments [RAN1]</a:t>
            </a:r>
          </a:p>
          <a:p>
            <a:pPr lvl="1"/>
            <a:r>
              <a:rPr lang="en-US" sz="1600" dirty="0" smtClean="0"/>
              <a:t>Investigate </a:t>
            </a:r>
            <a:r>
              <a:rPr lang="en-US" sz="1600" dirty="0"/>
              <a:t>and develop </a:t>
            </a:r>
            <a:r>
              <a:rPr lang="en-US" sz="1600" dirty="0" smtClean="0"/>
              <a:t>high-layer architecture, protocols, messages, and configuration for supporting the synchronization approaches based on NR signals [RAN3, RAN2]</a:t>
            </a:r>
            <a:endParaRPr lang="en-US" sz="1600" dirty="0"/>
          </a:p>
          <a:p>
            <a:pPr lvl="1"/>
            <a:r>
              <a:rPr lang="en-US" sz="1600" dirty="0"/>
              <a:t>Investigate </a:t>
            </a:r>
            <a:r>
              <a:rPr lang="en-US" sz="1600" dirty="0" smtClean="0"/>
              <a:t>potential and benefits of the integration </a:t>
            </a:r>
            <a:r>
              <a:rPr lang="en-US" sz="1600" dirty="0"/>
              <a:t>of </a:t>
            </a:r>
            <a:r>
              <a:rPr lang="en-US" sz="1600" dirty="0" smtClean="0"/>
              <a:t>NR-based and existing synchronization </a:t>
            </a:r>
            <a:r>
              <a:rPr lang="en-US" sz="1600" dirty="0"/>
              <a:t>approaches </a:t>
            </a:r>
            <a:r>
              <a:rPr lang="en-US" sz="1600" dirty="0" smtClean="0"/>
              <a:t>for supporting </a:t>
            </a:r>
            <a:r>
              <a:rPr lang="en-US" sz="1600" dirty="0"/>
              <a:t>precise frequency, time, and phase </a:t>
            </a:r>
            <a:r>
              <a:rPr lang="en-US" sz="1600" dirty="0" smtClean="0"/>
              <a:t>synchronization for whole NR networks [RAN3, RAN1, RAN2]</a:t>
            </a:r>
          </a:p>
          <a:p>
            <a:pPr lvl="1"/>
            <a:r>
              <a:rPr lang="en-US" sz="1600" dirty="0" smtClean="0"/>
              <a:t>Define </a:t>
            </a:r>
            <a:r>
              <a:rPr lang="en-US" sz="1600" dirty="0"/>
              <a:t>the </a:t>
            </a:r>
            <a:r>
              <a:rPr lang="en-US" sz="1600" dirty="0" smtClean="0"/>
              <a:t>core and performance requirements, and test cases for </a:t>
            </a:r>
            <a:r>
              <a:rPr lang="en-US" sz="1600" dirty="0"/>
              <a:t>precise frequency, time, and phase synchronization for NR networks based on NR radio network reference signals [RAN4]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endParaRPr lang="en-US" sz="2000" dirty="0">
              <a:latin typeface="+mj-lt"/>
            </a:endParaRPr>
          </a:p>
          <a:p>
            <a:pPr lvl="1"/>
            <a:endParaRPr lang="en-US" sz="20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09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of Rel-17 NR V2X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Target use case of Rel-16 NR V2X, advanced V2X service, including vehicles platooning, extended sensors, advanced driving and remote driving.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Rel-16  NR V2X WI could not specify all the aspects identified by NR V2X SI due to the limited time of NR V2X SI/WI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Rel-16 NR V2X focuses on the design aspects of FR1</a:t>
            </a:r>
          </a:p>
          <a:p>
            <a:pPr lvl="2">
              <a:lnSpc>
                <a:spcPct val="120000"/>
              </a:lnSpc>
            </a:pPr>
            <a:r>
              <a:rPr lang="en-US" altLang="zh-CN" dirty="0" smtClean="0"/>
              <a:t>Features specific to FR2 could be addressed in Rel-17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Rel-16 NR V2X focuses on the design aspects of NR sidelink, some Uu enhancements would be left for future release, e.g., broadcast/multicast. </a:t>
            </a:r>
          </a:p>
          <a:p>
            <a:pPr lvl="2">
              <a:lnSpc>
                <a:spcPct val="120000"/>
              </a:lnSpc>
            </a:pPr>
            <a:r>
              <a:rPr lang="en-US" altLang="zh-CN" sz="1700" dirty="0" smtClean="0"/>
              <a:t>V2X broadcast and group cast are the main use cases of  </a:t>
            </a:r>
            <a:r>
              <a:rPr lang="en-US" altLang="zh-CN" sz="1700" dirty="0" err="1" smtClean="0"/>
              <a:t>Uu</a:t>
            </a:r>
            <a:r>
              <a:rPr lang="en-US" altLang="zh-CN" sz="1700" dirty="0" smtClean="0"/>
              <a:t> broadcast/multicast 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Rel-16  NR V2X study does not address the coverage issues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Range extension of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control V2X applications and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V2X applications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825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Rel-17 NR V2X WI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5760640" cy="316835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NR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broadcast and multicast transmission for the support of advanced V2X services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Sidelink multi-carrier operation 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Aggregation of  SL communication in ITS  and commercial carriers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UE-to-NW and UE-to-UE relay operation, including 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Relay UE discovery and selection procedure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Relay UE </a:t>
            </a:r>
            <a:r>
              <a:rPr lang="en-US" altLang="zh-CN" dirty="0" smtClean="0"/>
              <a:t>coordinated </a:t>
            </a:r>
            <a:r>
              <a:rPr lang="en-US" altLang="zh-CN" dirty="0"/>
              <a:t>transmission mechanism to improve link reliability </a:t>
            </a:r>
          </a:p>
          <a:p>
            <a:pPr>
              <a:lnSpc>
                <a:spcPct val="110000"/>
              </a:lnSpc>
            </a:pPr>
            <a:r>
              <a:rPr lang="en-US" altLang="zh-CN" dirty="0" err="1" smtClean="0"/>
              <a:t>Sidelink</a:t>
            </a:r>
            <a:r>
              <a:rPr lang="en-US" altLang="zh-CN" dirty="0" smtClean="0"/>
              <a:t> enhancement  for V2P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Enhancement of resource allocation and sensing/collision avoidance mechanism for Pedestrian-UE 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Power saving techniques for V2P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Enhancement on multiple antenna techniques</a:t>
            </a:r>
          </a:p>
          <a:p>
            <a:pPr>
              <a:lnSpc>
                <a:spcPct val="120000"/>
              </a:lnSpc>
            </a:pPr>
            <a:endParaRPr lang="zh-CN" altLang="en-US" sz="2100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460432" y="6356350"/>
            <a:ext cx="442392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674280"/>
              </p:ext>
            </p:extLst>
          </p:nvPr>
        </p:nvGraphicFramePr>
        <p:xfrm>
          <a:off x="4355976" y="5157192"/>
          <a:ext cx="4605083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" name="Visio" r:id="rId4" imgW="3004982" imgH="802243" progId="Visio.Drawing.11">
                  <p:embed/>
                </p:oleObj>
              </mc:Choice>
              <mc:Fallback>
                <p:oleObj name="Visio" r:id="rId4" imgW="3004982" imgH="802243" progId="Visio.Drawing.11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5157192"/>
                        <a:ext cx="4605083" cy="12241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372802"/>
              </p:ext>
            </p:extLst>
          </p:nvPr>
        </p:nvGraphicFramePr>
        <p:xfrm>
          <a:off x="683568" y="4610168"/>
          <a:ext cx="3096344" cy="1771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name="Visio" r:id="rId6" imgW="2316480" imgH="1319435" progId="Visio.Drawing.11">
                  <p:embed/>
                </p:oleObj>
              </mc:Choice>
              <mc:Fallback>
                <p:oleObj name="Visio" r:id="rId6" imgW="2316480" imgH="1319435" progId="Visio.Drawing.11">
                  <p:embed/>
                  <p:pic>
                    <p:nvPicPr>
                      <p:cNvPr id="0" name="Picture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610168"/>
                        <a:ext cx="3096344" cy="1771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965954"/>
              </p:ext>
            </p:extLst>
          </p:nvPr>
        </p:nvGraphicFramePr>
        <p:xfrm>
          <a:off x="6012160" y="1988840"/>
          <a:ext cx="2878138" cy="303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name="Visio" r:id="rId8" imgW="2230974" imgH="2354361" progId="Visio.Drawing.11">
                  <p:embed/>
                </p:oleObj>
              </mc:Choice>
              <mc:Fallback>
                <p:oleObj name="Visio" r:id="rId8" imgW="2230974" imgH="2354361" progId="Visio.Drawing.11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1988840"/>
                        <a:ext cx="2878138" cy="3036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98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Motivation of NR sidelink for D2D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03244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000" dirty="0" smtClean="0"/>
              <a:t>SA2 requirements of sidelink enhancement for D2D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TS22.278 defined requirements on discovery </a:t>
            </a:r>
            <a:r>
              <a:rPr lang="en-US" altLang="zh-CN" sz="1800" dirty="0"/>
              <a:t>for both commercial and </a:t>
            </a:r>
            <a:r>
              <a:rPr lang="en-US" altLang="zh-CN" sz="1800" dirty="0" smtClean="0"/>
              <a:t>PS</a:t>
            </a:r>
            <a:endParaRPr lang="en-US" altLang="zh-CN" sz="1800" dirty="0"/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Discovery </a:t>
            </a:r>
            <a:r>
              <a:rPr lang="en-US" altLang="zh-CN" sz="1600" dirty="0"/>
              <a:t>procedure and related messages are up to upper </a:t>
            </a:r>
            <a:r>
              <a:rPr lang="en-US" altLang="zh-CN" sz="1600" dirty="0" smtClean="0"/>
              <a:t>layers in NR V2X</a:t>
            </a:r>
            <a:endParaRPr lang="en-US" altLang="zh-CN" sz="1600" dirty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/>
              <a:t>TS22.261 </a:t>
            </a:r>
            <a:r>
              <a:rPr lang="en-US" altLang="zh-CN" sz="1800" dirty="0" smtClean="0"/>
              <a:t>defines requirement on support of UE-to-Network </a:t>
            </a:r>
            <a:r>
              <a:rPr lang="en-US" altLang="zh-CN" sz="1800" dirty="0"/>
              <a:t>relay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GB" altLang="zh-CN" sz="1600" dirty="0" smtClean="0"/>
              <a:t>UE </a:t>
            </a:r>
            <a:r>
              <a:rPr lang="en-GB" altLang="zh-CN" sz="1600" dirty="0"/>
              <a:t>relaying </a:t>
            </a:r>
            <a:r>
              <a:rPr lang="en-GB" altLang="zh-CN" sz="1600" dirty="0" smtClean="0"/>
              <a:t>resource (pool) configuration is </a:t>
            </a:r>
            <a:r>
              <a:rPr lang="en-GB" altLang="zh-CN" sz="1600" dirty="0"/>
              <a:t>not supported in </a:t>
            </a:r>
            <a:r>
              <a:rPr lang="en-GB" altLang="zh-CN" sz="1600" dirty="0" smtClean="0"/>
              <a:t>Rel-16 V2X work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altLang="zh-CN" sz="2000" dirty="0" smtClean="0"/>
              <a:t>Sidelink Enhancement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Evaluation of deployment scenarios of D2D for public safety and commercial services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Indoor scenarios with large penetration loss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Outdoor scenarios with extended coverage</a:t>
            </a:r>
            <a:endParaRPr lang="zh-CN" altLang="zh-CN" sz="1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Sidelink enhancement in support of D2D communication –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Coverage extension – PSSCH beamforming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Higher data rate -  multi-antenna operation and carrier aggregation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D2D </a:t>
            </a:r>
            <a:r>
              <a:rPr lang="en-GB" altLang="zh-CN" sz="1800" dirty="0" smtClean="0"/>
              <a:t>proximity </a:t>
            </a:r>
            <a:r>
              <a:rPr lang="en-US" altLang="zh-CN" sz="1800" dirty="0" smtClean="0"/>
              <a:t>discovery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D2D discovery in support of applications (e.g., social media)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D2D discovery to assist direct communication – network-to-UE and UE-to-UE relay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Multi-carrier discovery – NR and LTE discovery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dirty="0" smtClean="0"/>
              <a:t>Device power saving 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None/>
            </a:pPr>
            <a:endParaRPr lang="en-US" altLang="zh-CN" sz="22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/>
          </a:p>
          <a:p>
            <a:pPr lvl="1">
              <a:lnSpc>
                <a:spcPct val="110000"/>
              </a:lnSpc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zh-CN" altLang="zh-CN" sz="2000" b="1" dirty="0"/>
          </a:p>
        </p:txBody>
      </p:sp>
      <p:pic>
        <p:nvPicPr>
          <p:cNvPr id="9" name="Picture 2" descr="Image result for basestation 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32240" y="5057643"/>
            <a:ext cx="630957" cy="630957"/>
          </a:xfrm>
          <a:prstGeom prst="rect">
            <a:avLst/>
          </a:prstGeom>
          <a:noFill/>
        </p:spPr>
      </p:pic>
      <p:pic>
        <p:nvPicPr>
          <p:cNvPr id="10" name="Picture 2" descr="Image result for basestation imag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55776" y="5157192"/>
            <a:ext cx="414933" cy="414933"/>
          </a:xfrm>
          <a:prstGeom prst="rect">
            <a:avLst/>
          </a:prstGeom>
          <a:noFill/>
        </p:spPr>
      </p:pic>
      <p:pic>
        <p:nvPicPr>
          <p:cNvPr id="11" name="Picture 6" descr="Image result for cellular phone imag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5669806"/>
            <a:ext cx="504056" cy="808768"/>
          </a:xfrm>
          <a:prstGeom prst="rect">
            <a:avLst/>
          </a:prstGeom>
          <a:noFill/>
        </p:spPr>
      </p:pic>
      <p:cxnSp>
        <p:nvCxnSpPr>
          <p:cNvPr id="12" name="Straight Arrow Connector 23"/>
          <p:cNvCxnSpPr>
            <a:stCxn id="10" idx="1"/>
          </p:cNvCxnSpPr>
          <p:nvPr/>
        </p:nvCxnSpPr>
        <p:spPr>
          <a:xfrm>
            <a:off x="2970709" y="5364659"/>
            <a:ext cx="894934" cy="519802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6" descr="Image result for cellular phone imag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5669806"/>
            <a:ext cx="504056" cy="808768"/>
          </a:xfrm>
          <a:prstGeom prst="rect">
            <a:avLst/>
          </a:prstGeom>
          <a:noFill/>
        </p:spPr>
      </p:pic>
      <p:cxnSp>
        <p:nvCxnSpPr>
          <p:cNvPr id="14" name="Straight Arrow Connector 23"/>
          <p:cNvCxnSpPr/>
          <p:nvPr/>
        </p:nvCxnSpPr>
        <p:spPr>
          <a:xfrm>
            <a:off x="4427984" y="5885830"/>
            <a:ext cx="792088" cy="1226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23"/>
          <p:cNvCxnSpPr/>
          <p:nvPr/>
        </p:nvCxnSpPr>
        <p:spPr>
          <a:xfrm flipV="1">
            <a:off x="5724128" y="5250019"/>
            <a:ext cx="975929" cy="563803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3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Objectives of NR Support of D2D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91264" cy="504056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altLang="zh-CN" sz="2000" dirty="0" smtClean="0"/>
              <a:t>Objectives of NR support of D2D</a:t>
            </a:r>
            <a:endParaRPr lang="en-US" altLang="zh-CN" sz="1800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Evaluation of deployment scenarios of D2D for public safety and commercial  services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Indoor scenarios with large penetration loss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Outdoor scenarios with extended coverage</a:t>
            </a:r>
            <a:endParaRPr lang="zh-CN" altLang="zh-CN" sz="1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Extend </a:t>
            </a:r>
            <a:r>
              <a:rPr lang="en-US" altLang="zh-CN" sz="1800" dirty="0"/>
              <a:t>the V2X </a:t>
            </a:r>
            <a:r>
              <a:rPr lang="en-US" altLang="zh-CN" sz="1800" dirty="0" smtClean="0"/>
              <a:t>SL framework to support D2D </a:t>
            </a:r>
            <a:r>
              <a:rPr lang="en-US" altLang="zh-CN" sz="1800" dirty="0"/>
              <a:t>services for </a:t>
            </a:r>
            <a:r>
              <a:rPr lang="en-US" altLang="zh-CN" sz="1800" dirty="0" smtClean="0"/>
              <a:t>PS </a:t>
            </a:r>
            <a:r>
              <a:rPr lang="en-US" altLang="zh-CN" sz="1800" dirty="0"/>
              <a:t>and </a:t>
            </a:r>
            <a:r>
              <a:rPr lang="en-US" altLang="zh-CN" sz="1800" dirty="0" smtClean="0"/>
              <a:t>commercial use cases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Optimization of NR resource utilization through direct communication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Study the sidelink enhancement in support of coverage extension of D2D direct communication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UE-to-network relay -</a:t>
            </a:r>
            <a:endParaRPr lang="en-US" altLang="zh-CN" sz="1600" dirty="0"/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zh-CN" sz="1400" dirty="0" smtClean="0"/>
              <a:t>Multiple </a:t>
            </a:r>
            <a:r>
              <a:rPr lang="en-US" altLang="zh-CN" sz="1400" dirty="0"/>
              <a:t>connectivity of UE-to-Network </a:t>
            </a:r>
            <a:r>
              <a:rPr lang="en-US" altLang="zh-CN" sz="1400" dirty="0" smtClean="0"/>
              <a:t>relay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UE-to-UE relay 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 smtClean="0"/>
              <a:t>Sidelink beamforming and beam management for FR1 and FR2</a:t>
            </a:r>
            <a:endParaRPr lang="zh-CN" altLang="zh-CN" dirty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Study the enhancements of sidelink MIMO schemes for high data rate D2D direct communication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sz="1800" dirty="0" smtClean="0"/>
              <a:t>Study D2D </a:t>
            </a:r>
            <a:r>
              <a:rPr lang="en-GB" altLang="zh-CN" sz="1800" dirty="0"/>
              <a:t>proximity </a:t>
            </a:r>
            <a:r>
              <a:rPr lang="en-US" altLang="zh-CN" sz="1800" dirty="0" smtClean="0"/>
              <a:t>discovery</a:t>
            </a:r>
            <a:endParaRPr lang="en-US" altLang="zh-CN" sz="1800" dirty="0"/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/>
              <a:t>Study NR </a:t>
            </a:r>
            <a:r>
              <a:rPr lang="en-GB" altLang="zh-CN" sz="1600" dirty="0"/>
              <a:t>sidelink physical layer </a:t>
            </a:r>
            <a:r>
              <a:rPr lang="en-GB" altLang="zh-CN" sz="1600" dirty="0" smtClean="0"/>
              <a:t>structures, procedure(s), and L2/L3 protocols </a:t>
            </a:r>
            <a:r>
              <a:rPr lang="en-GB" altLang="zh-CN" sz="1600" dirty="0"/>
              <a:t>for D2D proximity </a:t>
            </a:r>
            <a:r>
              <a:rPr lang="en-GB" altLang="zh-CN" sz="1600" dirty="0" smtClean="0"/>
              <a:t>discovery in single and multi-carrier 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GB" altLang="zh-CN" sz="1600" dirty="0" smtClean="0"/>
              <a:t>Study the interaction between NR D2D discovery and LTE D2D discovery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GB" altLang="zh-CN" sz="1600" dirty="0" smtClean="0"/>
              <a:t>Study the D2D proximity discovery in assistance of UE-to-network relay and UE-to-UE relay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GB" altLang="zh-CN" dirty="0" smtClean="0"/>
              <a:t>Study the device power saving  techniques for D2D discovery and directly communication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endParaRPr lang="en-GB" altLang="zh-CN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endParaRPr lang="en-US" altLang="zh-CN" dirty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/>
          </a:p>
          <a:p>
            <a:pPr lvl="1">
              <a:lnSpc>
                <a:spcPct val="110000"/>
              </a:lnSpc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sz="1800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5803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on Uplink MIMO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UL MIMO performance is lagging behind DL</a:t>
            </a:r>
          </a:p>
          <a:p>
            <a:pPr lvl="1"/>
            <a:r>
              <a:rPr lang="en-US" dirty="0" smtClean="0"/>
              <a:t>NR UL MIMO features inherit that of LTE</a:t>
            </a:r>
          </a:p>
          <a:p>
            <a:pPr lvl="1"/>
            <a:r>
              <a:rPr lang="en-US" dirty="0" smtClean="0"/>
              <a:t>No major UL enhancement and the system has been stagnant over several releases (LTE and NR)</a:t>
            </a:r>
          </a:p>
          <a:p>
            <a:pPr lvl="1"/>
            <a:r>
              <a:rPr lang="en-US" dirty="0" smtClean="0"/>
              <a:t>Limited UL coverage and lower throughput compared to DL,  potential performance bottleneck</a:t>
            </a:r>
          </a:p>
          <a:p>
            <a:endParaRPr lang="en-US" dirty="0" smtClean="0"/>
          </a:p>
          <a:p>
            <a:r>
              <a:rPr lang="en-US" dirty="0" smtClean="0"/>
              <a:t>UL MIMO enhancement motivated by </a:t>
            </a:r>
          </a:p>
          <a:p>
            <a:pPr lvl="1"/>
            <a:r>
              <a:rPr lang="en-US" dirty="0" smtClean="0"/>
              <a:t>New deployment scenarios</a:t>
            </a:r>
          </a:p>
          <a:p>
            <a:pPr lvl="1"/>
            <a:r>
              <a:rPr lang="en-US" dirty="0" smtClean="0"/>
              <a:t>New use cases</a:t>
            </a:r>
          </a:p>
          <a:p>
            <a:pPr lvl="1"/>
            <a:r>
              <a:rPr lang="en-US" dirty="0" smtClean="0"/>
              <a:t>New carrier frequency</a:t>
            </a:r>
          </a:p>
          <a:p>
            <a:pPr lvl="1"/>
            <a:r>
              <a:rPr lang="en-US" dirty="0" smtClean="0"/>
              <a:t>New system bandwidth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450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Vision of 5G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5G is expected to change every aspects of modern society</a:t>
            </a:r>
          </a:p>
          <a:p>
            <a:pPr lvl="1"/>
            <a:r>
              <a:rPr lang="en-US" altLang="zh-CN" dirty="0" smtClean="0"/>
              <a:t>Smart city, education, health, industry, transportation, environment, entertainment, finance, agricultures…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18" name="组合 20"/>
          <p:cNvGrpSpPr/>
          <p:nvPr/>
        </p:nvGrpSpPr>
        <p:grpSpPr>
          <a:xfrm>
            <a:off x="827584" y="2420887"/>
            <a:ext cx="7920880" cy="4104457"/>
            <a:chOff x="899592" y="2348880"/>
            <a:chExt cx="7920880" cy="4104457"/>
          </a:xfrm>
        </p:grpSpPr>
        <p:pic>
          <p:nvPicPr>
            <p:cNvPr id="5" name="图片 4" descr="MacintoshFD:Users:liuyuchao:Desktop:5G愿景.pn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348880"/>
              <a:ext cx="7632848" cy="41044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652120" y="2599021"/>
              <a:ext cx="792087" cy="2539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/>
                <a:t>Agriculture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64289" y="3686835"/>
              <a:ext cx="648072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/>
                <a:t>Health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028384" y="4046875"/>
              <a:ext cx="792088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Education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740352" y="5013176"/>
              <a:ext cx="1061104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Transportation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79248" y="5631051"/>
              <a:ext cx="809077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Finance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39952" y="6093297"/>
              <a:ext cx="1169117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Environment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23728" y="3563724"/>
              <a:ext cx="1169117" cy="2462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Wearable devices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98827" y="3038763"/>
              <a:ext cx="737069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Home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67944" y="3800654"/>
              <a:ext cx="648072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AR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7984" y="4406915"/>
              <a:ext cx="648072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VR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81078" y="4941169"/>
              <a:ext cx="1135138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Entertainment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99792" y="5631050"/>
              <a:ext cx="1135138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Cloud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70835" y="4046875"/>
              <a:ext cx="1025101" cy="2462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Mobile device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743908" y="2527012"/>
              <a:ext cx="792087" cy="2539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 smtClean="0"/>
                <a:t>Industry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8282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Deployment Scenarios for </a:t>
            </a:r>
            <a:r>
              <a:rPr lang="en-US" dirty="0" err="1" smtClean="0"/>
              <a:t>feMIMO</a:t>
            </a:r>
            <a:r>
              <a:rPr lang="en-US" dirty="0" smtClean="0"/>
              <a:t> (1)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u="sng" dirty="0" smtClean="0"/>
              <a:t>Beyond </a:t>
            </a:r>
            <a:r>
              <a:rPr lang="en-US" sz="1800" u="sng" dirty="0"/>
              <a:t>52.6GHz</a:t>
            </a:r>
            <a:r>
              <a:rPr lang="en-US" sz="1800" dirty="0"/>
              <a:t>: </a:t>
            </a:r>
          </a:p>
          <a:p>
            <a:pPr lvl="1"/>
            <a:r>
              <a:rPr lang="en-US" dirty="0" smtClean="0"/>
              <a:t>Higher dimension digital MIMO precoding due to reduced wavelength and more compact array</a:t>
            </a:r>
          </a:p>
          <a:p>
            <a:pPr lvl="1"/>
            <a:r>
              <a:rPr lang="en-US" dirty="0" smtClean="0"/>
              <a:t>Advanced analog beamforming with greater number of beams, coverage, flexibility, and overhead reduction</a:t>
            </a:r>
          </a:p>
          <a:p>
            <a:r>
              <a:rPr lang="en-US" sz="1800" u="sng" dirty="0" smtClean="0"/>
              <a:t>Ultra-high-density scenario </a:t>
            </a:r>
            <a:endParaRPr lang="en-US" sz="1800" dirty="0"/>
          </a:p>
          <a:p>
            <a:pPr lvl="1"/>
            <a:r>
              <a:rPr lang="en-US" dirty="0" smtClean="0"/>
              <a:t>Very high user density and low mobility</a:t>
            </a:r>
          </a:p>
          <a:p>
            <a:pPr lvl="1"/>
            <a:r>
              <a:rPr lang="en-US" dirty="0" smtClean="0"/>
              <a:t>Very high UL data rate requirement due to </a:t>
            </a:r>
            <a:r>
              <a:rPr lang="en-US" sz="1800" dirty="0" smtClean="0"/>
              <a:t>e.g.  </a:t>
            </a:r>
            <a:r>
              <a:rPr lang="en-US" sz="1800" dirty="0"/>
              <a:t>video surveillance, </a:t>
            </a:r>
            <a:r>
              <a:rPr lang="en-US" sz="1800" dirty="0" smtClean="0"/>
              <a:t>uploading</a:t>
            </a:r>
            <a:r>
              <a:rPr lang="en-US" dirty="0" smtClean="0"/>
              <a:t>, AR/VR, wireless data center access etc. </a:t>
            </a:r>
            <a:r>
              <a:rPr lang="en-US" sz="1800" dirty="0" smtClean="0"/>
              <a:t> </a:t>
            </a:r>
          </a:p>
          <a:p>
            <a:r>
              <a:rPr lang="en-US" sz="1800" u="sng" dirty="0" smtClean="0"/>
              <a:t>IAB</a:t>
            </a:r>
            <a:r>
              <a:rPr lang="en-US" sz="1800" u="sng" dirty="0"/>
              <a:t>: </a:t>
            </a:r>
          </a:p>
          <a:p>
            <a:pPr lvl="1"/>
            <a:r>
              <a:rPr lang="en-US" dirty="0"/>
              <a:t>Higher-order </a:t>
            </a:r>
            <a:r>
              <a:rPr lang="en-US" dirty="0" smtClean="0"/>
              <a:t>MIMO (e.g. beyond 4Tx) to achieve high data rate</a:t>
            </a:r>
          </a:p>
          <a:p>
            <a:r>
              <a:rPr lang="en-US" sz="1800" u="sng" dirty="0" smtClean="0"/>
              <a:t>V2X</a:t>
            </a:r>
            <a:r>
              <a:rPr lang="en-US" sz="1800" dirty="0"/>
              <a:t>: </a:t>
            </a:r>
          </a:p>
          <a:p>
            <a:pPr lvl="1"/>
            <a:r>
              <a:rPr lang="en-US" dirty="0" smtClean="0"/>
              <a:t>Multi-beam related enhancements in FR2 e.g</a:t>
            </a:r>
            <a:r>
              <a:rPr lang="en-US" dirty="0"/>
              <a:t>. </a:t>
            </a:r>
            <a:r>
              <a:rPr lang="en-US" dirty="0" smtClean="0"/>
              <a:t>panel TX identification and selection, fast RX panel/RSU selection and switching, </a:t>
            </a:r>
            <a:endParaRPr lang="en-US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340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Deployment Scenarios for </a:t>
            </a:r>
            <a:r>
              <a:rPr lang="en-US" dirty="0" err="1" smtClean="0"/>
              <a:t>feMIMO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800" u="sng" dirty="0" smtClean="0"/>
              <a:t>Multi-panel UE</a:t>
            </a:r>
          </a:p>
          <a:p>
            <a:pPr lvl="1"/>
            <a:r>
              <a:rPr lang="en-US" dirty="0" smtClean="0"/>
              <a:t>NR currently only supports single panel transmission,  to a single TRP</a:t>
            </a:r>
          </a:p>
          <a:p>
            <a:pPr lvl="1"/>
            <a:r>
              <a:rPr lang="en-US" dirty="0" smtClean="0"/>
              <a:t>Enhancement on multi-panel joint transmission, potentially to  one or different TRP, are promising for spectral efficiency and link robustness</a:t>
            </a:r>
          </a:p>
          <a:p>
            <a:r>
              <a:rPr lang="en-US" sz="1800" u="sng" dirty="0" smtClean="0"/>
              <a:t>Indoor deployment</a:t>
            </a:r>
          </a:p>
          <a:p>
            <a:pPr lvl="1"/>
            <a:r>
              <a:rPr lang="en-US" dirty="0" smtClean="0"/>
              <a:t>High frequency selectivity due to lack of LOS </a:t>
            </a:r>
          </a:p>
          <a:p>
            <a:pPr lvl="1"/>
            <a:r>
              <a:rPr lang="en-US" dirty="0" smtClean="0"/>
              <a:t>Frequency-selective precoding enabled by much wider bandwidth than LTE</a:t>
            </a:r>
          </a:p>
          <a:p>
            <a:r>
              <a:rPr lang="en-US" sz="1800" u="sng" dirty="0" smtClean="0"/>
              <a:t>AI </a:t>
            </a:r>
            <a:r>
              <a:rPr lang="en-US" sz="1800" u="sng" dirty="0"/>
              <a:t>&amp; ML</a:t>
            </a:r>
          </a:p>
          <a:p>
            <a:pPr lvl="1"/>
            <a:r>
              <a:rPr lang="en-US" dirty="0"/>
              <a:t>Network operation is becoming too complicated as the number of configuration parameters keep increasing; </a:t>
            </a:r>
          </a:p>
          <a:p>
            <a:pPr lvl="1"/>
            <a:r>
              <a:rPr lang="en-US" dirty="0"/>
              <a:t>RAN-side overhead causing severe congestion/latency/interference</a:t>
            </a:r>
          </a:p>
          <a:p>
            <a:pPr lvl="1"/>
            <a:r>
              <a:rPr lang="en-US" dirty="0"/>
              <a:t>A decentralized network topology,  toward self-learning, prediction, and adaptation toward better energy-efficiency, overhead reduction, faster and more agile beam management 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210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Enhancement Areas on Uplink MIMO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UL frequency selective precoding </a:t>
            </a:r>
          </a:p>
          <a:p>
            <a:pPr lvl="1"/>
            <a:r>
              <a:rPr lang="en-US" sz="1600" dirty="0" smtClean="0"/>
              <a:t>Closed-loop based or reciprocity based</a:t>
            </a:r>
          </a:p>
          <a:p>
            <a:r>
              <a:rPr lang="en-US" sz="2000" dirty="0" smtClean="0"/>
              <a:t>Higher-order </a:t>
            </a:r>
            <a:r>
              <a:rPr lang="en-US" sz="2000" dirty="0"/>
              <a:t>UL-MIMO beyond 4Tx </a:t>
            </a:r>
            <a:endParaRPr lang="en-US" sz="2000" dirty="0" smtClean="0"/>
          </a:p>
          <a:p>
            <a:pPr lvl="1"/>
            <a:r>
              <a:rPr lang="en-US" sz="1600" dirty="0" smtClean="0"/>
              <a:t>(</a:t>
            </a:r>
            <a:r>
              <a:rPr lang="en-US" sz="1600" dirty="0"/>
              <a:t>e.g. V2X UE/RSU, IAB, beyond 52.6GHz), including SRS and PUSCH enhancements</a:t>
            </a:r>
          </a:p>
          <a:p>
            <a:r>
              <a:rPr lang="en-US" sz="2000" dirty="0"/>
              <a:t>Higher-order </a:t>
            </a:r>
            <a:r>
              <a:rPr lang="en-US" sz="2000" dirty="0" smtClean="0"/>
              <a:t>MU-MIMO  </a:t>
            </a:r>
          </a:p>
          <a:p>
            <a:pPr lvl="1"/>
            <a:r>
              <a:rPr lang="en-US" sz="1600" dirty="0" smtClean="0"/>
              <a:t>Targeting </a:t>
            </a:r>
            <a:r>
              <a:rPr lang="en-US" sz="1600" dirty="0"/>
              <a:t>ultra-density indoor deployment </a:t>
            </a:r>
          </a:p>
          <a:p>
            <a:r>
              <a:rPr lang="en-US" sz="2000" dirty="0" smtClean="0"/>
              <a:t>Beam management enhancements with multi-panel TX and multi-panel/TRP RX</a:t>
            </a:r>
          </a:p>
          <a:p>
            <a:pPr lvl="1"/>
            <a:r>
              <a:rPr lang="en-US" sz="1600" dirty="0" smtClean="0"/>
              <a:t>Targeting </a:t>
            </a:r>
            <a:r>
              <a:rPr lang="en-US" sz="1600" dirty="0"/>
              <a:t>FR2 considering multi-panel, multi-site and multi-RSU scenario</a:t>
            </a:r>
          </a:p>
          <a:p>
            <a:pPr lvl="1"/>
            <a:r>
              <a:rPr lang="en-US" sz="1600" dirty="0" smtClean="0"/>
              <a:t>Fast TX panel </a:t>
            </a:r>
            <a:r>
              <a:rPr lang="en-US" sz="1600" dirty="0"/>
              <a:t>identification, switching, coordination, including possibly multi-panel </a:t>
            </a:r>
            <a:r>
              <a:rPr lang="en-US" sz="1600" dirty="0" smtClean="0"/>
              <a:t>coherent joint transmission </a:t>
            </a:r>
            <a:endParaRPr lang="en-US" sz="1600" dirty="0"/>
          </a:p>
          <a:p>
            <a:pPr lvl="1"/>
            <a:r>
              <a:rPr lang="en-US" sz="1600" dirty="0" smtClean="0"/>
              <a:t>Fast Rx panel/TRP selection and switching at network side (e.g. V2X RSU selection)</a:t>
            </a:r>
          </a:p>
          <a:p>
            <a:r>
              <a:rPr lang="en-US" sz="2000" dirty="0" smtClean="0"/>
              <a:t>Study and evaluate decentralized </a:t>
            </a:r>
            <a:r>
              <a:rPr lang="en-US" sz="2000" dirty="0"/>
              <a:t>network topology, protocol and interfaces that enable self-learning, prediction and adaptation based on </a:t>
            </a:r>
            <a:r>
              <a:rPr lang="en-US" sz="2000" dirty="0" smtClean="0"/>
              <a:t>AI/ML</a:t>
            </a:r>
          </a:p>
          <a:p>
            <a:pPr lvl="1"/>
            <a:r>
              <a:rPr lang="en-US" sz="1600" dirty="0" smtClean="0"/>
              <a:t>Targeting overhead reduction (e.g. RS overhead, CSI/beam management overhead) as a first stage</a:t>
            </a:r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342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Study on Higher frequency band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Study  the enhancement of NR </a:t>
            </a:r>
            <a:r>
              <a:rPr lang="en-US" altLang="zh-CN" sz="2000" dirty="0" err="1" smtClean="0"/>
              <a:t>Uu</a:t>
            </a:r>
            <a:r>
              <a:rPr lang="en-US" altLang="zh-CN" sz="2000" dirty="0" smtClean="0"/>
              <a:t> interface in support of frequency band beyond 52.6GHz in Rel-17 timeframe</a:t>
            </a:r>
          </a:p>
          <a:p>
            <a:pPr lvl="1"/>
            <a:r>
              <a:rPr lang="en-US" altLang="zh-CN" sz="1800" dirty="0" smtClean="0"/>
              <a:t>Basic waveform and numerology</a:t>
            </a:r>
          </a:p>
          <a:p>
            <a:pPr lvl="1"/>
            <a:r>
              <a:rPr lang="en-US" altLang="zh-CN" sz="1800" dirty="0" smtClean="0"/>
              <a:t>Uplink and downlink channel structure</a:t>
            </a:r>
          </a:p>
          <a:p>
            <a:pPr lvl="1"/>
            <a:r>
              <a:rPr lang="en-US" altLang="zh-CN" sz="1800" dirty="0" smtClean="0"/>
              <a:t>Beam management (in MIMO work item)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79512" y="4149080"/>
            <a:ext cx="8496944" cy="648072"/>
            <a:chOff x="646408" y="4077072"/>
            <a:chExt cx="5722865" cy="648072"/>
          </a:xfrm>
        </p:grpSpPr>
        <p:sp>
          <p:nvSpPr>
            <p:cNvPr id="18" name="矩形 17"/>
            <p:cNvSpPr/>
            <p:nvPr/>
          </p:nvSpPr>
          <p:spPr>
            <a:xfrm>
              <a:off x="1043042" y="4077072"/>
              <a:ext cx="4929597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73056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9732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6408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12611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199287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085963" y="4077072"/>
              <a:ext cx="56662" cy="64807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269690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802653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91979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969551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839398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876144" y="4077072"/>
              <a:ext cx="0" cy="648072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940152" y="508518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4">
                    <a:lumMod val="75000"/>
                  </a:schemeClr>
                </a:solidFill>
              </a:rPr>
              <a:t>52.6GHz</a:t>
            </a:r>
            <a:endParaRPr lang="zh-CN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80312" y="5085184"/>
            <a:ext cx="92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4">
                    <a:lumMod val="75000"/>
                  </a:schemeClr>
                </a:solidFill>
              </a:rPr>
              <a:t>100GHz</a:t>
            </a:r>
            <a:endParaRPr lang="zh-CN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6404995" y="5013176"/>
            <a:ext cx="14301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57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Motivations </a:t>
            </a:r>
            <a:r>
              <a:rPr lang="en-US" dirty="0"/>
              <a:t>for NR </a:t>
            </a:r>
            <a:r>
              <a:rPr lang="en-US" dirty="0" smtClean="0"/>
              <a:t>Compression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Motivation</a:t>
            </a:r>
          </a:p>
          <a:p>
            <a:pPr lvl="1"/>
            <a:r>
              <a:rPr lang="en-GB" dirty="0" smtClean="0"/>
              <a:t>Harmonization between E-UTRA and 5GS</a:t>
            </a:r>
            <a:endParaRPr lang="en-US" dirty="0" smtClean="0"/>
          </a:p>
          <a:p>
            <a:pPr lvl="1"/>
            <a:r>
              <a:rPr lang="en-GB" dirty="0" smtClean="0"/>
              <a:t>UDC support of </a:t>
            </a:r>
            <a:r>
              <a:rPr lang="en-GB" dirty="0"/>
              <a:t>“Option 3” (ENDC</a:t>
            </a:r>
            <a:r>
              <a:rPr lang="en-GB" dirty="0" smtClean="0"/>
              <a:t>) </a:t>
            </a:r>
            <a:endParaRPr lang="en-US" dirty="0"/>
          </a:p>
          <a:p>
            <a:pPr lvl="1"/>
            <a:r>
              <a:rPr lang="en-GB" dirty="0" smtClean="0"/>
              <a:t>Mobility performance</a:t>
            </a:r>
            <a:endParaRPr lang="en-US" dirty="0" smtClean="0"/>
          </a:p>
          <a:p>
            <a:pPr lvl="1"/>
            <a:r>
              <a:rPr lang="en-GB" dirty="0" smtClean="0"/>
              <a:t>Voice </a:t>
            </a:r>
            <a:r>
              <a:rPr lang="en-GB" dirty="0"/>
              <a:t>performance with NR (Options 3/2/4/7)</a:t>
            </a:r>
            <a:endParaRPr lang="en-US" dirty="0"/>
          </a:p>
          <a:p>
            <a:pPr lvl="2"/>
            <a:r>
              <a:rPr lang="en-GB" dirty="0" smtClean="0"/>
              <a:t>UDC </a:t>
            </a:r>
            <a:r>
              <a:rPr lang="en-GB" dirty="0"/>
              <a:t>can improve the voice robustness for NR e.g. with Option 2. </a:t>
            </a:r>
            <a:r>
              <a:rPr lang="en-GB" dirty="0" smtClean="0"/>
              <a:t>.</a:t>
            </a:r>
            <a:endParaRPr lang="en-US" dirty="0"/>
          </a:p>
          <a:p>
            <a:pPr lvl="1"/>
            <a:r>
              <a:rPr lang="en-GB" dirty="0" smtClean="0"/>
              <a:t>Low-hanging fruit - </a:t>
            </a:r>
            <a:r>
              <a:rPr lang="en-GB" dirty="0"/>
              <a:t>minimal additions to </a:t>
            </a:r>
            <a:r>
              <a:rPr lang="en-US" dirty="0" smtClean="0"/>
              <a:t>NR UP.</a:t>
            </a:r>
          </a:p>
          <a:p>
            <a:pPr lvl="1"/>
            <a:r>
              <a:rPr lang="en-US" altLang="zh-CN" dirty="0" smtClean="0"/>
              <a:t>Power Saving  with UDC</a:t>
            </a:r>
          </a:p>
          <a:p>
            <a:pPr lvl="1"/>
            <a:r>
              <a:rPr lang="en-US" altLang="zh-CN" dirty="0" err="1" smtClean="0"/>
              <a:t>IIoT</a:t>
            </a:r>
            <a:r>
              <a:rPr lang="en-US" altLang="zh-CN" dirty="0" smtClean="0"/>
              <a:t> packets effective transmission</a:t>
            </a:r>
          </a:p>
          <a:p>
            <a:pPr lvl="1"/>
            <a:r>
              <a:rPr lang="en-US" altLang="zh-CN" dirty="0" smtClean="0"/>
              <a:t>Large size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compression</a:t>
            </a:r>
            <a:endParaRPr lang="en-US" altLang="zh-CN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21098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Compression Work in Rel-17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NR UDC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 smtClean="0"/>
              <a:t>RLC-AM data compression if not supported in Rel-16: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Adopt DEFLATE based algorithm at least;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Specify corresponding </a:t>
            </a:r>
            <a:r>
              <a:rPr lang="en-US" dirty="0" err="1" smtClean="0"/>
              <a:t>signalling</a:t>
            </a:r>
            <a:r>
              <a:rPr lang="en-US" dirty="0" smtClean="0"/>
              <a:t> and procedures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 smtClean="0"/>
              <a:t>RLC-UM data compression (may study first):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E.g.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data;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Adopt DEFLATED based algorithm;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Specify corresponding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and procedures</a:t>
            </a:r>
            <a:endParaRPr lang="en-US" altLang="zh-CN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NR </a:t>
            </a:r>
            <a:r>
              <a:rPr lang="en-US" dirty="0" err="1" smtClean="0"/>
              <a:t>signalling</a:t>
            </a:r>
            <a:r>
              <a:rPr lang="en-US" dirty="0" smtClean="0"/>
              <a:t> size optimization aspect (may study first)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 smtClean="0"/>
              <a:t>UE capability compression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PDCP layer vs. </a:t>
            </a:r>
            <a:r>
              <a:rPr lang="en-US" altLang="zh-CN" dirty="0"/>
              <a:t>A</a:t>
            </a:r>
            <a:r>
              <a:rPr lang="en-US" altLang="zh-CN" dirty="0" smtClean="0"/>
              <a:t> new layer between RRC and PDCP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Combination with UE capability ID based and/or segmentation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Specify corresponding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and procedure if needed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endParaRPr lang="en-GB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C2A2429A-3693-4BBD-9ED6-295096074116}" type="slidenum">
              <a:rPr lang="zh-CN" altLang="en-US" smtClean="0"/>
              <a:pPr>
                <a:defRPr/>
              </a:pPr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9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of Enhancement of </a:t>
            </a:r>
            <a:r>
              <a:rPr lang="en-US" altLang="zh-CN" dirty="0" err="1"/>
              <a:t>IIoT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Rel-16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Status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Rel-16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SI had </a:t>
            </a:r>
            <a:r>
              <a:rPr lang="en-US" altLang="zh-CN" dirty="0"/>
              <a:t>been completed</a:t>
            </a:r>
            <a:endParaRPr lang="en-US" altLang="zh-CN" dirty="0" smtClean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Rel-16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WI is planned to be completed in March 2020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TSN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Time synchronization with TSN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r>
              <a:rPr lang="en-US" altLang="zh-CN" dirty="0" err="1" smtClean="0"/>
              <a:t>QoS</a:t>
            </a:r>
            <a:r>
              <a:rPr lang="en-US" altLang="zh-CN" dirty="0" smtClean="0"/>
              <a:t> enhancement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Ethernet header compression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Intra-UE </a:t>
            </a:r>
            <a:r>
              <a:rPr lang="en-GB" altLang="zh-CN" dirty="0" smtClean="0"/>
              <a:t>prioritization/multiplexing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PDCP duplication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dirty="0"/>
              <a:t>Higher-layer </a:t>
            </a:r>
            <a:r>
              <a:rPr lang="en-US" altLang="zh-CN" dirty="0" smtClean="0"/>
              <a:t>multi-connectivity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900" dirty="0" smtClean="0"/>
              <a:t>Motivation of </a:t>
            </a:r>
            <a:r>
              <a:rPr lang="en-US" altLang="zh-CN" sz="2900" dirty="0" err="1" smtClean="0"/>
              <a:t>IIoT</a:t>
            </a:r>
            <a:r>
              <a:rPr lang="en-US" altLang="zh-CN" sz="2900" dirty="0" smtClean="0"/>
              <a:t> enhancement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 smtClean="0"/>
              <a:t>Support diverse services with different configurations: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Data rate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Higher protocol configuration (such as non-IP packets)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Data characteristics – periodic data (especially non-deterministic which is low priority in R16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)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 smtClean="0"/>
              <a:t>Fast data transmission in any UE states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 smtClean="0"/>
              <a:t>Support distributed network deployment in workshop efficiently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 smtClean="0"/>
              <a:t>Further non-public network support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805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Rel-17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589240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900" dirty="0" smtClean="0"/>
              <a:t>Objectives</a:t>
            </a:r>
            <a:endParaRPr lang="en-US" altLang="zh-CN" sz="2900" dirty="0"/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/>
              <a:t>Flexible L2 protocol </a:t>
            </a:r>
            <a:r>
              <a:rPr lang="en-US" altLang="zh-CN" sz="2600" dirty="0" smtClean="0"/>
              <a:t>structure, such as MAC </a:t>
            </a:r>
            <a:r>
              <a:rPr lang="en-US" altLang="zh-CN" sz="2600" dirty="0"/>
              <a:t>only or RLC+MAC only for special service data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/>
              <a:t>Small data transmission </a:t>
            </a:r>
            <a:endParaRPr lang="en-US" altLang="zh-CN" sz="1800" dirty="0"/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sz="2600" dirty="0"/>
              <a:t>Distributed network deployment </a:t>
            </a:r>
            <a:endParaRPr lang="en-US" altLang="zh-CN" sz="2600" dirty="0" smtClean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800" dirty="0" smtClean="0"/>
              <a:t>Study real factory deployment scenarios for </a:t>
            </a:r>
            <a:r>
              <a:rPr lang="en-US" altLang="zh-CN" sz="1800" dirty="0" err="1" smtClean="0"/>
              <a:t>IIoT</a:t>
            </a:r>
            <a:endParaRPr lang="en-US" altLang="zh-CN" sz="1800" dirty="0" smtClean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800" dirty="0" smtClean="0"/>
              <a:t>Study and specify the network deployment and distributed control</a:t>
            </a:r>
          </a:p>
          <a:p>
            <a:pPr lvl="3">
              <a:lnSpc>
                <a:spcPct val="140000"/>
              </a:lnSpc>
              <a:spcBef>
                <a:spcPts val="0"/>
              </a:spcBef>
            </a:pPr>
            <a:r>
              <a:rPr lang="en-US" altLang="zh-CN" sz="1600" dirty="0" smtClean="0"/>
              <a:t>E2E</a:t>
            </a:r>
          </a:p>
          <a:p>
            <a:pPr lvl="3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M</a:t>
            </a:r>
            <a:r>
              <a:rPr lang="en-US" altLang="zh-CN" sz="1600" dirty="0" smtClean="0"/>
              <a:t>ulti-hop control nodes</a:t>
            </a:r>
          </a:p>
          <a:p>
            <a:pPr lvl="3">
              <a:lnSpc>
                <a:spcPct val="140000"/>
              </a:lnSpc>
              <a:spcBef>
                <a:spcPts val="0"/>
              </a:spcBef>
            </a:pPr>
            <a:r>
              <a:rPr lang="en-US" altLang="zh-CN" dirty="0" smtClean="0"/>
              <a:t>C</a:t>
            </a:r>
            <a:r>
              <a:rPr lang="en-US" altLang="zh-CN" sz="1600" dirty="0" smtClean="0"/>
              <a:t>entralized control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353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of big data collection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157592" cy="554461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GB" altLang="zh-CN" dirty="0" smtClean="0"/>
              <a:t>Status of Rel-16  big data collection</a:t>
            </a:r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GB" altLang="zh-CN" dirty="0" smtClean="0"/>
              <a:t>RAN3 </a:t>
            </a:r>
            <a:r>
              <a:rPr lang="en-GB" altLang="zh-CN" dirty="0"/>
              <a:t>prioritizes work on SON, including:</a:t>
            </a:r>
            <a:endParaRPr lang="zh-CN" altLang="zh-CN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PCI </a:t>
            </a:r>
            <a:r>
              <a:rPr lang="en-GB" altLang="zh-CN" sz="1600" dirty="0"/>
              <a:t>confusion handling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Mobility </a:t>
            </a:r>
            <a:r>
              <a:rPr lang="en-GB" altLang="zh-CN" sz="1600" dirty="0"/>
              <a:t>Robustness Optimization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RACH </a:t>
            </a:r>
            <a:r>
              <a:rPr lang="en-GB" altLang="zh-CN" sz="1600" dirty="0"/>
              <a:t>Optimization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Load </a:t>
            </a:r>
            <a:r>
              <a:rPr lang="en-GB" altLang="zh-CN" sz="1600" dirty="0"/>
              <a:t>Balancing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Capacity </a:t>
            </a:r>
            <a:r>
              <a:rPr lang="en-GB" altLang="zh-CN" sz="1600" dirty="0"/>
              <a:t>and Coverage Optimization</a:t>
            </a:r>
            <a:endParaRPr lang="zh-CN" altLang="zh-CN" sz="1600" dirty="0"/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GB" altLang="zh-CN" sz="1600" dirty="0" smtClean="0"/>
              <a:t>Energy </a:t>
            </a:r>
            <a:r>
              <a:rPr lang="en-GB" altLang="zh-CN" sz="1600" dirty="0"/>
              <a:t>Efficiency</a:t>
            </a:r>
            <a:endParaRPr lang="zh-CN" altLang="zh-CN" sz="1600" dirty="0"/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GB" altLang="zh-CN" dirty="0"/>
              <a:t>RAN2 prioritizes work on MDT, including log MDT and immediate MDT.</a:t>
            </a:r>
            <a:endParaRPr lang="en-US" altLang="zh-CN" dirty="0"/>
          </a:p>
          <a:p>
            <a:pPr lvl="1">
              <a:lnSpc>
                <a:spcPct val="140000"/>
              </a:lnSpc>
              <a:spcBef>
                <a:spcPts val="0"/>
              </a:spcBef>
            </a:pPr>
            <a:r>
              <a:rPr lang="en-US" altLang="zh-CN" dirty="0"/>
              <a:t>For L2 measurement, the following would be discussed: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600" dirty="0" smtClean="0"/>
              <a:t>SA2 </a:t>
            </a:r>
            <a:r>
              <a:rPr lang="en-US" altLang="zh-CN" sz="1600" dirty="0" err="1"/>
              <a:t>QoS</a:t>
            </a:r>
            <a:r>
              <a:rPr lang="en-US" altLang="zh-CN" sz="1600" dirty="0"/>
              <a:t> monitoring solution 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600" dirty="0" smtClean="0"/>
              <a:t>SA5 </a:t>
            </a:r>
            <a:r>
              <a:rPr lang="en-US" altLang="zh-CN" sz="1600" dirty="0"/>
              <a:t>defined measurements</a:t>
            </a:r>
          </a:p>
          <a:p>
            <a:pPr lvl="2">
              <a:lnSpc>
                <a:spcPct val="140000"/>
              </a:lnSpc>
              <a:spcBef>
                <a:spcPts val="0"/>
              </a:spcBef>
            </a:pPr>
            <a:r>
              <a:rPr lang="en-US" altLang="zh-CN" sz="1600" dirty="0" smtClean="0"/>
              <a:t>Active </a:t>
            </a:r>
            <a:r>
              <a:rPr lang="en-US" altLang="zh-CN" sz="1600" dirty="0"/>
              <a:t>Antenna System </a:t>
            </a:r>
            <a:r>
              <a:rPr lang="en-US" altLang="zh-CN" sz="1600" dirty="0" smtClean="0"/>
              <a:t>optimization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200" dirty="0" smtClean="0"/>
              <a:t>Motivation: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/>
              <a:t>Further improve user experience and optimize radio resource allocation.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 smtClean="0"/>
              <a:t>Customize the configuration for the UE among the same/different vendors in RAN.</a:t>
            </a:r>
            <a:endParaRPr lang="en-US" altLang="zh-CN" sz="2100" dirty="0" smtClean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/>
              <a:t>Support </a:t>
            </a:r>
            <a:r>
              <a:rPr lang="en-GB" altLang="zh-CN" sz="2100" dirty="0" smtClean="0"/>
              <a:t>load balance and/or network energy saving.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 smtClean="0"/>
              <a:t>Optimize V2X operation</a:t>
            </a:r>
            <a:r>
              <a:rPr lang="en-US" altLang="zh-CN" sz="2100" dirty="0" smtClean="0"/>
              <a:t>    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36010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Rel-17 Enhancement of big data collection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200" dirty="0" smtClean="0"/>
              <a:t>Objective</a:t>
            </a:r>
            <a:r>
              <a:rPr lang="en-US" altLang="zh-CN" sz="2200" dirty="0"/>
              <a:t>: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/>
              <a:t>UE behaviour prediction. 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/>
              <a:t>Edge computing optimization including service aware RAN optimization and RAN information exposure.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/>
              <a:t>Per-UE Local RRM Policy Information Storage and Retrieval.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/>
              <a:t>V2X related information/measurements</a:t>
            </a:r>
            <a:r>
              <a:rPr lang="en-GB" altLang="zh-CN" sz="2100" dirty="0" smtClean="0"/>
              <a:t> collection</a:t>
            </a:r>
          </a:p>
          <a:p>
            <a:pPr lvl="1"/>
            <a:r>
              <a:rPr lang="en-GB" sz="2100" dirty="0" err="1"/>
              <a:t>QoE</a:t>
            </a:r>
            <a:r>
              <a:rPr lang="en-GB" sz="2100" dirty="0"/>
              <a:t> management and measurements collection</a:t>
            </a:r>
            <a:endParaRPr lang="en-GB" altLang="zh-CN" sz="2100" dirty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GB" altLang="zh-CN" sz="2200" dirty="0"/>
              <a:t>Timeline: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2100" dirty="0" smtClean="0"/>
              <a:t>Study first and follow with the specification work in Rel-17</a:t>
            </a:r>
            <a:endParaRPr lang="zh-CN" altLang="zh-CN" sz="2100" dirty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2133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latin typeface="+mj-lt"/>
              </a:rPr>
              <a:t>Target scenarios and use cases of Rel-15/16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276945" y="3861048"/>
            <a:ext cx="1718356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 algn="ctr" defTabSz="4572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URLLC/</a:t>
            </a:r>
            <a:r>
              <a:rPr lang="en-US" altLang="zh-CN" sz="1600" b="1" dirty="0" err="1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eURLLC</a:t>
            </a:r>
            <a:endParaRPr lang="en-US" altLang="zh-CN" sz="1600" b="1" dirty="0" smtClean="0">
              <a:solidFill>
                <a:schemeClr val="accent1">
                  <a:lumMod val="75000"/>
                </a:schemeClr>
              </a:solidFill>
              <a:ea typeface="ヒラギノ角ゴ Pro W3"/>
              <a:cs typeface="ヒラギノ角ゴ Pro W3"/>
            </a:endParaRPr>
          </a:p>
          <a:p>
            <a:pPr marL="285750" indent="-285750" defTabSz="4572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V2X</a:t>
            </a:r>
            <a:endParaRPr lang="zh-CN" altLang="en-US" sz="1600" b="1" dirty="0">
              <a:solidFill>
                <a:schemeClr val="accent1">
                  <a:lumMod val="75000"/>
                </a:schemeClr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9781" y="2282620"/>
            <a:ext cx="216024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9153" y="2275764"/>
            <a:ext cx="2165091" cy="1508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12"/>
          <p:cNvGrpSpPr/>
          <p:nvPr/>
        </p:nvGrpSpPr>
        <p:grpSpPr>
          <a:xfrm>
            <a:off x="7236296" y="4414520"/>
            <a:ext cx="1728192" cy="1410473"/>
            <a:chOff x="395536" y="4437112"/>
            <a:chExt cx="2592288" cy="1959153"/>
          </a:xfrm>
        </p:grpSpPr>
        <p:pic>
          <p:nvPicPr>
            <p:cNvPr id="11" name="Picture 6" descr="http://img3.imgtn.bdimg.com/it/u=1194318157,3377012250&amp;fm=21&amp;gp=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1600" y="4437112"/>
              <a:ext cx="2016224" cy="1508740"/>
            </a:xfrm>
            <a:prstGeom prst="rect">
              <a:avLst/>
            </a:prstGeom>
            <a:noFill/>
          </p:spPr>
        </p:pic>
        <p:pic>
          <p:nvPicPr>
            <p:cNvPr id="12" name="图片 11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5536" y="5085184"/>
              <a:ext cx="1944216" cy="1311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Box 12"/>
          <p:cNvSpPr txBox="1"/>
          <p:nvPr/>
        </p:nvSpPr>
        <p:spPr>
          <a:xfrm>
            <a:off x="179512" y="1549776"/>
            <a:ext cx="354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b="1" dirty="0" smtClean="0">
                <a:solidFill>
                  <a:srgbClr val="3333FF"/>
                </a:solidFill>
              </a:rPr>
              <a:t>ITU-R </a:t>
            </a:r>
            <a:endParaRPr lang="zh-CN" altLang="en-US" sz="1800" b="1" dirty="0">
              <a:solidFill>
                <a:srgbClr val="3333FF"/>
              </a:solidFill>
            </a:endParaRPr>
          </a:p>
        </p:txBody>
      </p:sp>
      <p:sp>
        <p:nvSpPr>
          <p:cNvPr id="14" name="Isosceles Triangle 64"/>
          <p:cNvSpPr/>
          <p:nvPr/>
        </p:nvSpPr>
        <p:spPr bwMode="auto">
          <a:xfrm>
            <a:off x="882637" y="2223815"/>
            <a:ext cx="2143958" cy="2705152"/>
          </a:xfrm>
          <a:prstGeom prst="triangl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endParaRPr kumimoji="0" lang="en-US" altLang="ko-KR" sz="400">
              <a:solidFill>
                <a:srgbClr val="12419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251520" y="1918500"/>
            <a:ext cx="345318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latinLnBrk="0">
              <a:lnSpc>
                <a:spcPct val="90000"/>
              </a:lnSpc>
              <a:defRPr/>
            </a:pPr>
            <a:r>
              <a:rPr kumimoji="0" lang="en-US" altLang="ko-KR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Enhanced Mobile Broadband</a:t>
            </a: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9952" y="4937452"/>
            <a:ext cx="2171715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latinLnBrk="0">
              <a:lnSpc>
                <a:spcPct val="90000"/>
              </a:lnSpc>
              <a:tabLst>
                <a:tab pos="719138" algn="r"/>
                <a:tab pos="762000" algn="l"/>
              </a:tabLst>
              <a:defRPr/>
            </a:pPr>
            <a:r>
              <a:rPr kumimoji="0" lang="en-US" altLang="ko-KR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Massive Machine Type </a:t>
            </a:r>
          </a:p>
          <a:p>
            <a:pPr algn="ctr" defTabSz="457200" latinLnBrk="0">
              <a:lnSpc>
                <a:spcPct val="90000"/>
              </a:lnSpc>
              <a:tabLst>
                <a:tab pos="719138" algn="r"/>
                <a:tab pos="762000" algn="l"/>
              </a:tabLst>
              <a:defRPr/>
            </a:pPr>
            <a:r>
              <a:rPr kumimoji="0" lang="en-US" altLang="ko-KR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Communications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2195736" y="4942397"/>
            <a:ext cx="2369592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latinLnBrk="0">
              <a:lnSpc>
                <a:spcPct val="90000"/>
              </a:lnSpc>
              <a:tabLst>
                <a:tab pos="719138" algn="r"/>
                <a:tab pos="762000" algn="l"/>
              </a:tabLst>
              <a:defRPr/>
            </a:pPr>
            <a:r>
              <a:rPr kumimoji="0" lang="en-US" altLang="ko-KR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Ultra-reliable and Low Latency Communications</a:t>
            </a:r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1954842" y="2702064"/>
            <a:ext cx="195501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algn="ctr"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3D video, UHD screens</a:t>
            </a: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165444" y="4125516"/>
            <a:ext cx="76571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Smart City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706130" y="3560162"/>
            <a:ext cx="143382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Industry automation</a:t>
            </a:r>
          </a:p>
        </p:txBody>
      </p:sp>
      <p:sp>
        <p:nvSpPr>
          <p:cNvPr id="21" name="TextBox 21"/>
          <p:cNvSpPr txBox="1">
            <a:spLocks noChangeArrowheads="1"/>
          </p:cNvSpPr>
          <p:nvPr/>
        </p:nvSpPr>
        <p:spPr bwMode="auto">
          <a:xfrm>
            <a:off x="51595" y="2429385"/>
            <a:ext cx="155400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Gigabytes in a second</a:t>
            </a: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2917045" y="4286240"/>
            <a:ext cx="149687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Self Driving Car</a:t>
            </a:r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2590598" y="3324482"/>
            <a:ext cx="182331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Augmented reality</a:t>
            </a: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-14068" y="3162582"/>
            <a:ext cx="14003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algn="r"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Smart Home/Building</a:t>
            </a:r>
          </a:p>
        </p:txBody>
      </p:sp>
      <p:sp>
        <p:nvSpPr>
          <p:cNvPr id="25" name="TextBox 26"/>
          <p:cNvSpPr txBox="1">
            <a:spLocks noChangeArrowheads="1"/>
          </p:cNvSpPr>
          <p:nvPr/>
        </p:nvSpPr>
        <p:spPr bwMode="auto">
          <a:xfrm>
            <a:off x="2471490" y="3045389"/>
            <a:ext cx="187041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latinLnBrk="0"/>
            <a:r>
              <a:rPr kumimoji="0" lang="en-GB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Work and play in the cloud</a:t>
            </a:r>
            <a:endParaRPr kumimoji="0" lang="en-US" altLang="ko-KR" sz="900" b="1" dirty="0">
              <a:solidFill>
                <a:srgbClr val="68717A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751565" y="3824102"/>
            <a:ext cx="56600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Voice</a:t>
            </a:r>
          </a:p>
        </p:txBody>
      </p:sp>
      <p:grpSp>
        <p:nvGrpSpPr>
          <p:cNvPr id="5" name="Gruppieren 24"/>
          <p:cNvGrpSpPr>
            <a:grpSpLocks noChangeAspect="1"/>
          </p:cNvGrpSpPr>
          <p:nvPr/>
        </p:nvGrpSpPr>
        <p:grpSpPr bwMode="auto">
          <a:xfrm>
            <a:off x="2432521" y="4054233"/>
            <a:ext cx="135284" cy="233182"/>
            <a:chOff x="8242350" y="447514"/>
            <a:chExt cx="390924" cy="390924"/>
          </a:xfrm>
        </p:grpSpPr>
        <p:sp>
          <p:nvSpPr>
            <p:cNvPr id="28" name="Rechteck 258"/>
            <p:cNvSpPr>
              <a:spLocks noChangeArrowheads="1"/>
            </p:cNvSpPr>
            <p:nvPr/>
          </p:nvSpPr>
          <p:spPr bwMode="auto">
            <a:xfrm>
              <a:off x="8242365" y="447514"/>
              <a:ext cx="390924" cy="390922"/>
            </a:xfrm>
            <a:prstGeom prst="rect">
              <a:avLst/>
            </a:prstGeom>
            <a:solidFill>
              <a:srgbClr val="00C9FF"/>
            </a:solidFill>
            <a:ln w="9525" algn="ctr">
              <a:noFill/>
              <a:miter lim="800000"/>
              <a:headEnd/>
              <a:tailEnd/>
            </a:ln>
          </p:spPr>
          <p:txBody>
            <a:bodyPr tIns="90000" bIns="90000" anchor="ctr"/>
            <a:lstStyle/>
            <a:p>
              <a:pPr algn="ctr" latinLnBrk="0"/>
              <a:endParaRPr kumimoji="0" lang="en-US" altLang="ko-KR" sz="1100">
                <a:solidFill>
                  <a:srgbClr val="FFFFFF"/>
                </a:solidFill>
                <a:ea typeface="ヒラギノ角ゴ Pro W3"/>
                <a:cs typeface="ヒラギノ角ゴ Pro W3"/>
              </a:endParaRPr>
            </a:p>
          </p:txBody>
        </p:sp>
        <p:sp>
          <p:nvSpPr>
            <p:cNvPr id="29" name="Pfeil nach links und rechts 3"/>
            <p:cNvSpPr>
              <a:spLocks/>
            </p:cNvSpPr>
            <p:nvPr/>
          </p:nvSpPr>
          <p:spPr bwMode="auto">
            <a:xfrm>
              <a:off x="8278453" y="483324"/>
              <a:ext cx="318755" cy="319305"/>
            </a:xfrm>
            <a:custGeom>
              <a:avLst/>
              <a:gdLst>
                <a:gd name="T0" fmla="*/ 159377 w 409075"/>
                <a:gd name="T1" fmla="*/ 183956 h 411266"/>
                <a:gd name="T2" fmla="*/ 209870 w 409075"/>
                <a:gd name="T3" fmla="*/ 234266 h 411266"/>
                <a:gd name="T4" fmla="*/ 172155 w 409075"/>
                <a:gd name="T5" fmla="*/ 234266 h 411266"/>
                <a:gd name="T6" fmla="*/ 172155 w 409075"/>
                <a:gd name="T7" fmla="*/ 316734 h 411266"/>
                <a:gd name="T8" fmla="*/ 159377 w 409075"/>
                <a:gd name="T9" fmla="*/ 319305 h 411266"/>
                <a:gd name="T10" fmla="*/ 146600 w 409075"/>
                <a:gd name="T11" fmla="*/ 316734 h 411266"/>
                <a:gd name="T12" fmla="*/ 146600 w 409075"/>
                <a:gd name="T13" fmla="*/ 234266 h 411266"/>
                <a:gd name="T14" fmla="*/ 108884 w 409075"/>
                <a:gd name="T15" fmla="*/ 234266 h 411266"/>
                <a:gd name="T16" fmla="*/ 159377 w 409075"/>
                <a:gd name="T17" fmla="*/ 183956 h 411266"/>
                <a:gd name="T18" fmla="*/ 268262 w 409075"/>
                <a:gd name="T19" fmla="*/ 105264 h 411266"/>
                <a:gd name="T20" fmla="*/ 318755 w 409075"/>
                <a:gd name="T21" fmla="*/ 155575 h 411266"/>
                <a:gd name="T22" fmla="*/ 268262 w 409075"/>
                <a:gd name="T23" fmla="*/ 205885 h 411266"/>
                <a:gd name="T24" fmla="*/ 268262 w 409075"/>
                <a:gd name="T25" fmla="*/ 168306 h 411266"/>
                <a:gd name="T26" fmla="*/ 164426 w 409075"/>
                <a:gd name="T27" fmla="*/ 168306 h 411266"/>
                <a:gd name="T28" fmla="*/ 164426 w 409075"/>
                <a:gd name="T29" fmla="*/ 142844 h 411266"/>
                <a:gd name="T30" fmla="*/ 268262 w 409075"/>
                <a:gd name="T31" fmla="*/ 142844 h 411266"/>
                <a:gd name="T32" fmla="*/ 268262 w 409075"/>
                <a:gd name="T33" fmla="*/ 105264 h 411266"/>
                <a:gd name="T34" fmla="*/ 50493 w 409075"/>
                <a:gd name="T35" fmla="*/ 105264 h 411266"/>
                <a:gd name="T36" fmla="*/ 50493 w 409075"/>
                <a:gd name="T37" fmla="*/ 142844 h 411266"/>
                <a:gd name="T38" fmla="*/ 154329 w 409075"/>
                <a:gd name="T39" fmla="*/ 142844 h 411266"/>
                <a:gd name="T40" fmla="*/ 154329 w 409075"/>
                <a:gd name="T41" fmla="*/ 168306 h 411266"/>
                <a:gd name="T42" fmla="*/ 50493 w 409075"/>
                <a:gd name="T43" fmla="*/ 168306 h 411266"/>
                <a:gd name="T44" fmla="*/ 50493 w 409075"/>
                <a:gd name="T45" fmla="*/ 205885 h 411266"/>
                <a:gd name="T46" fmla="*/ 0 w 409075"/>
                <a:gd name="T47" fmla="*/ 155575 h 411266"/>
                <a:gd name="T48" fmla="*/ 50493 w 409075"/>
                <a:gd name="T49" fmla="*/ 105264 h 411266"/>
                <a:gd name="T50" fmla="*/ 159379 w 409075"/>
                <a:gd name="T51" fmla="*/ 0 h 411266"/>
                <a:gd name="T52" fmla="*/ 172156 w 409075"/>
                <a:gd name="T53" fmla="*/ 2571 h 411266"/>
                <a:gd name="T54" fmla="*/ 172156 w 409075"/>
                <a:gd name="T55" fmla="*/ 85039 h 411266"/>
                <a:gd name="T56" fmla="*/ 209871 w 409075"/>
                <a:gd name="T57" fmla="*/ 85039 h 411266"/>
                <a:gd name="T58" fmla="*/ 159379 w 409075"/>
                <a:gd name="T59" fmla="*/ 135349 h 411266"/>
                <a:gd name="T60" fmla="*/ 108886 w 409075"/>
                <a:gd name="T61" fmla="*/ 85039 h 411266"/>
                <a:gd name="T62" fmla="*/ 146601 w 409075"/>
                <a:gd name="T63" fmla="*/ 85039 h 411266"/>
                <a:gd name="T64" fmla="*/ 146601 w 409075"/>
                <a:gd name="T65" fmla="*/ 2571 h 411266"/>
                <a:gd name="T66" fmla="*/ 159379 w 409075"/>
                <a:gd name="T67" fmla="*/ 0 h 41126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9075"/>
                <a:gd name="T103" fmla="*/ 0 h 411266"/>
                <a:gd name="T104" fmla="*/ 409075 w 409075"/>
                <a:gd name="T105" fmla="*/ 411266 h 41126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9075" h="411266">
                  <a:moveTo>
                    <a:pt x="204537" y="236936"/>
                  </a:moveTo>
                  <a:lnTo>
                    <a:pt x="269337" y="301736"/>
                  </a:lnTo>
                  <a:lnTo>
                    <a:pt x="220935" y="301736"/>
                  </a:lnTo>
                  <a:lnTo>
                    <a:pt x="220935" y="407955"/>
                  </a:lnTo>
                  <a:cubicBezTo>
                    <a:pt x="215672" y="411037"/>
                    <a:pt x="210131" y="411266"/>
                    <a:pt x="204537" y="411266"/>
                  </a:cubicBezTo>
                  <a:lnTo>
                    <a:pt x="188139" y="407955"/>
                  </a:lnTo>
                  <a:lnTo>
                    <a:pt x="188139" y="301736"/>
                  </a:lnTo>
                  <a:lnTo>
                    <a:pt x="139737" y="301736"/>
                  </a:lnTo>
                  <a:lnTo>
                    <a:pt x="204537" y="236936"/>
                  </a:lnTo>
                  <a:close/>
                  <a:moveTo>
                    <a:pt x="344275" y="135581"/>
                  </a:moveTo>
                  <a:lnTo>
                    <a:pt x="409075" y="200381"/>
                  </a:lnTo>
                  <a:lnTo>
                    <a:pt x="344275" y="265181"/>
                  </a:lnTo>
                  <a:lnTo>
                    <a:pt x="344275" y="216779"/>
                  </a:lnTo>
                  <a:lnTo>
                    <a:pt x="211017" y="216779"/>
                  </a:lnTo>
                  <a:lnTo>
                    <a:pt x="211017" y="183983"/>
                  </a:lnTo>
                  <a:lnTo>
                    <a:pt x="344275" y="183983"/>
                  </a:lnTo>
                  <a:lnTo>
                    <a:pt x="344275" y="135581"/>
                  </a:lnTo>
                  <a:close/>
                  <a:moveTo>
                    <a:pt x="64800" y="135581"/>
                  </a:moveTo>
                  <a:lnTo>
                    <a:pt x="64800" y="183983"/>
                  </a:lnTo>
                  <a:lnTo>
                    <a:pt x="198058" y="183983"/>
                  </a:lnTo>
                  <a:lnTo>
                    <a:pt x="198058" y="216779"/>
                  </a:lnTo>
                  <a:lnTo>
                    <a:pt x="64800" y="216779"/>
                  </a:lnTo>
                  <a:lnTo>
                    <a:pt x="64800" y="265181"/>
                  </a:lnTo>
                  <a:lnTo>
                    <a:pt x="0" y="200381"/>
                  </a:lnTo>
                  <a:lnTo>
                    <a:pt x="64800" y="135581"/>
                  </a:lnTo>
                  <a:close/>
                  <a:moveTo>
                    <a:pt x="204539" y="0"/>
                  </a:moveTo>
                  <a:cubicBezTo>
                    <a:pt x="210133" y="0"/>
                    <a:pt x="215674" y="229"/>
                    <a:pt x="220937" y="3311"/>
                  </a:cubicBezTo>
                  <a:lnTo>
                    <a:pt x="220937" y="109530"/>
                  </a:lnTo>
                  <a:lnTo>
                    <a:pt x="269339" y="109530"/>
                  </a:lnTo>
                  <a:lnTo>
                    <a:pt x="204539" y="174330"/>
                  </a:lnTo>
                  <a:lnTo>
                    <a:pt x="139739" y="109530"/>
                  </a:lnTo>
                  <a:lnTo>
                    <a:pt x="188141" y="109530"/>
                  </a:lnTo>
                  <a:lnTo>
                    <a:pt x="188141" y="3311"/>
                  </a:lnTo>
                  <a:lnTo>
                    <a:pt x="204539" y="0"/>
                  </a:lnTo>
                  <a:close/>
                </a:path>
              </a:pathLst>
            </a:custGeom>
            <a:solidFill>
              <a:srgbClr val="124191"/>
            </a:solidFill>
            <a:ln w="3016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800"/>
            </a:p>
          </p:txBody>
        </p:sp>
      </p:grp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809700" y="3825189"/>
            <a:ext cx="182024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0" rIns="18000" bIns="0">
            <a:spAutoFit/>
          </a:bodyPr>
          <a:lstStyle/>
          <a:p>
            <a:pPr defTabSz="457200" latinLnBrk="0"/>
            <a:r>
              <a:rPr kumimoji="0" lang="en-US" altLang="ko-KR" sz="900" b="1" dirty="0">
                <a:solidFill>
                  <a:srgbClr val="68717A"/>
                </a:solidFill>
                <a:ea typeface="ヒラギノ角ゴ Pro W3"/>
                <a:cs typeface="ヒラギノ角ゴ Pro W3"/>
              </a:rPr>
              <a:t>Mission critical  </a:t>
            </a:r>
            <a:r>
              <a:rPr kumimoji="0" lang="en-US" altLang="ko-KR" sz="900" b="1" dirty="0" smtClean="0">
                <a:solidFill>
                  <a:srgbClr val="68717A"/>
                </a:solidFill>
                <a:ea typeface="ヒラギノ角ゴ Pro W3"/>
                <a:cs typeface="ヒラギノ角ゴ Pro W3"/>
              </a:rPr>
              <a:t>application</a:t>
            </a:r>
            <a:endParaRPr kumimoji="0" lang="en-US" altLang="ko-KR" sz="900" b="1" dirty="0">
              <a:solidFill>
                <a:srgbClr val="68717A"/>
              </a:solidFill>
              <a:ea typeface="ヒラギノ角ゴ Pro W3"/>
              <a:cs typeface="ヒラギノ角ゴ Pro W3"/>
            </a:endParaRPr>
          </a:p>
        </p:txBody>
      </p:sp>
      <p:cxnSp>
        <p:nvCxnSpPr>
          <p:cNvPr id="31" name="Gewinkelte Verbindung 3"/>
          <p:cNvCxnSpPr>
            <a:cxnSpLocks noChangeShapeType="1"/>
            <a:stCxn id="19" idx="3"/>
            <a:endCxn id="50" idx="2"/>
          </p:cNvCxnSpPr>
          <p:nvPr/>
        </p:nvCxnSpPr>
        <p:spPr bwMode="auto">
          <a:xfrm>
            <a:off x="931163" y="4194766"/>
            <a:ext cx="222042" cy="288981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2" name="Gewinkelte Verbindung 73"/>
          <p:cNvCxnSpPr>
            <a:cxnSpLocks noChangeShapeType="1"/>
            <a:stCxn id="24" idx="3"/>
            <a:endCxn id="78" idx="2"/>
          </p:cNvCxnSpPr>
          <p:nvPr/>
        </p:nvCxnSpPr>
        <p:spPr bwMode="auto">
          <a:xfrm>
            <a:off x="1386276" y="3301082"/>
            <a:ext cx="136754" cy="229397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3" name="Gewinkelte Verbindung 74"/>
          <p:cNvCxnSpPr>
            <a:cxnSpLocks noChangeShapeType="1"/>
          </p:cNvCxnSpPr>
          <p:nvPr/>
        </p:nvCxnSpPr>
        <p:spPr bwMode="auto">
          <a:xfrm rot="5400000" flipH="1" flipV="1">
            <a:off x="2047476" y="2927475"/>
            <a:ext cx="340711" cy="136755"/>
          </a:xfrm>
          <a:prstGeom prst="bentConnector2">
            <a:avLst/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4" name="Gewinkelte Verbindung 75"/>
          <p:cNvCxnSpPr>
            <a:cxnSpLocks noChangeShapeType="1"/>
            <a:endCxn id="25" idx="1"/>
          </p:cNvCxnSpPr>
          <p:nvPr/>
        </p:nvCxnSpPr>
        <p:spPr bwMode="auto">
          <a:xfrm rot="5400000" flipH="1" flipV="1">
            <a:off x="2236761" y="3153796"/>
            <a:ext cx="273885" cy="195573"/>
          </a:xfrm>
          <a:prstGeom prst="bentConnector2">
            <a:avLst/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5" name="Gewinkelte Verbindung 76"/>
          <p:cNvCxnSpPr>
            <a:cxnSpLocks noChangeShapeType="1"/>
            <a:endCxn id="23" idx="1"/>
          </p:cNvCxnSpPr>
          <p:nvPr/>
        </p:nvCxnSpPr>
        <p:spPr bwMode="auto">
          <a:xfrm rot="5400000" flipH="1" flipV="1">
            <a:off x="2348457" y="3452065"/>
            <a:ext cx="300473" cy="183809"/>
          </a:xfrm>
          <a:prstGeom prst="bentConnector2">
            <a:avLst/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6" name="Gewinkelte Verbindung 77"/>
          <p:cNvCxnSpPr>
            <a:cxnSpLocks noChangeShapeType="1"/>
          </p:cNvCxnSpPr>
          <p:nvPr/>
        </p:nvCxnSpPr>
        <p:spPr bwMode="auto">
          <a:xfrm>
            <a:off x="1585526" y="2531905"/>
            <a:ext cx="303654" cy="137734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7" name="Gewinkelte Verbindung 80"/>
          <p:cNvCxnSpPr>
            <a:cxnSpLocks noChangeShapeType="1"/>
            <a:stCxn id="28" idx="3"/>
          </p:cNvCxnSpPr>
          <p:nvPr/>
        </p:nvCxnSpPr>
        <p:spPr bwMode="auto">
          <a:xfrm flipV="1">
            <a:off x="2567806" y="3660361"/>
            <a:ext cx="124256" cy="509859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8" name="Gewinkelte Verbindung 83"/>
          <p:cNvCxnSpPr>
            <a:cxnSpLocks noChangeShapeType="1"/>
          </p:cNvCxnSpPr>
          <p:nvPr/>
        </p:nvCxnSpPr>
        <p:spPr bwMode="auto">
          <a:xfrm rot="5400000" flipH="1" flipV="1">
            <a:off x="2639021" y="4478982"/>
            <a:ext cx="398705" cy="157341"/>
          </a:xfrm>
          <a:prstGeom prst="bentConnector2">
            <a:avLst/>
          </a:prstGeom>
          <a:noFill/>
          <a:ln w="19050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39" name="Gewinkelte Verbindung 86"/>
          <p:cNvCxnSpPr>
            <a:cxnSpLocks noChangeShapeType="1"/>
          </p:cNvCxnSpPr>
          <p:nvPr/>
        </p:nvCxnSpPr>
        <p:spPr bwMode="auto">
          <a:xfrm rot="10800000">
            <a:off x="1185555" y="3976908"/>
            <a:ext cx="837438" cy="0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cxnSp>
        <p:nvCxnSpPr>
          <p:cNvPr id="40" name="Gewinkelte Verbindung 97"/>
          <p:cNvCxnSpPr>
            <a:cxnSpLocks noChangeShapeType="1"/>
            <a:endCxn id="30" idx="1"/>
          </p:cNvCxnSpPr>
          <p:nvPr/>
        </p:nvCxnSpPr>
        <p:spPr bwMode="auto">
          <a:xfrm rot="5400000" flipH="1" flipV="1">
            <a:off x="2158551" y="4029451"/>
            <a:ext cx="786161" cy="516138"/>
          </a:xfrm>
          <a:prstGeom prst="bentConnector2">
            <a:avLst/>
          </a:prstGeom>
          <a:noFill/>
          <a:ln w="22225" algn="ctr">
            <a:solidFill>
              <a:srgbClr val="68717A"/>
            </a:solidFill>
            <a:miter lim="800000"/>
            <a:headEnd/>
            <a:tailEnd/>
          </a:ln>
        </p:spPr>
      </p:cxnSp>
      <p:grpSp>
        <p:nvGrpSpPr>
          <p:cNvPr id="6" name="Gruppieren 6"/>
          <p:cNvGrpSpPr>
            <a:grpSpLocks/>
          </p:cNvGrpSpPr>
          <p:nvPr/>
        </p:nvGrpSpPr>
        <p:grpSpPr bwMode="auto">
          <a:xfrm>
            <a:off x="2692061" y="4616044"/>
            <a:ext cx="135284" cy="233182"/>
            <a:chOff x="5706897" y="3059154"/>
            <a:chExt cx="206890" cy="206890"/>
          </a:xfrm>
        </p:grpSpPr>
        <p:sp>
          <p:nvSpPr>
            <p:cNvPr id="42" name="Rechteck 116"/>
            <p:cNvSpPr>
              <a:spLocks noChangeAspect="1"/>
            </p:cNvSpPr>
            <p:nvPr/>
          </p:nvSpPr>
          <p:spPr bwMode="auto">
            <a:xfrm>
              <a:off x="5706390" y="3059156"/>
              <a:ext cx="206890" cy="206889"/>
            </a:xfrm>
            <a:prstGeom prst="rect">
              <a:avLst/>
            </a:prstGeom>
            <a:solidFill>
              <a:srgbClr val="00C9FF"/>
            </a:solidFill>
            <a:ln w="9525" algn="ctr">
              <a:noFill/>
              <a:miter lim="800000"/>
              <a:headEnd/>
              <a:tailEnd/>
            </a:ln>
          </p:spPr>
          <p:txBody>
            <a:bodyPr tIns="90000" bIns="90000" anchor="ctr"/>
            <a:lstStyle/>
            <a:p>
              <a:pPr algn="ctr" latinLnBrk="0"/>
              <a:endParaRPr kumimoji="0" lang="en-US" altLang="ko-KR" sz="1100">
                <a:solidFill>
                  <a:srgbClr val="FFFFFF"/>
                </a:solidFill>
                <a:ea typeface="ヒラギノ角ゴ Pro W3"/>
                <a:cs typeface="ヒラギノ角ゴ Pro W3"/>
              </a:endParaRPr>
            </a:p>
          </p:txBody>
        </p:sp>
        <p:grpSp>
          <p:nvGrpSpPr>
            <p:cNvPr id="10" name="Group 138"/>
            <p:cNvGrpSpPr>
              <a:grpSpLocks noChangeAspect="1"/>
            </p:cNvGrpSpPr>
            <p:nvPr/>
          </p:nvGrpSpPr>
          <p:grpSpPr>
            <a:xfrm>
              <a:off x="5727846" y="3132834"/>
              <a:ext cx="164990" cy="59532"/>
              <a:chOff x="-722313" y="2895600"/>
              <a:chExt cx="9010651" cy="3251201"/>
            </a:xfrm>
            <a:solidFill>
              <a:srgbClr val="124191"/>
            </a:solidFill>
          </p:grpSpPr>
          <p:sp>
            <p:nvSpPr>
              <p:cNvPr id="44" name="Freeform 140"/>
              <p:cNvSpPr>
                <a:spLocks noEditPoints="1"/>
              </p:cNvSpPr>
              <p:nvPr/>
            </p:nvSpPr>
            <p:spPr bwMode="auto">
              <a:xfrm>
                <a:off x="65087" y="4583113"/>
                <a:ext cx="1563688" cy="1563688"/>
              </a:xfrm>
              <a:custGeom>
                <a:avLst/>
                <a:gdLst>
                  <a:gd name="T0" fmla="*/ 70 w 139"/>
                  <a:gd name="T1" fmla="*/ 139 h 139"/>
                  <a:gd name="T2" fmla="*/ 0 w 139"/>
                  <a:gd name="T3" fmla="*/ 70 h 139"/>
                  <a:gd name="T4" fmla="*/ 70 w 139"/>
                  <a:gd name="T5" fmla="*/ 0 h 139"/>
                  <a:gd name="T6" fmla="*/ 139 w 139"/>
                  <a:gd name="T7" fmla="*/ 70 h 139"/>
                  <a:gd name="T8" fmla="*/ 70 w 139"/>
                  <a:gd name="T9" fmla="*/ 139 h 139"/>
                  <a:gd name="T10" fmla="*/ 70 w 139"/>
                  <a:gd name="T11" fmla="*/ 30 h 139"/>
                  <a:gd name="T12" fmla="*/ 30 w 139"/>
                  <a:gd name="T13" fmla="*/ 70 h 139"/>
                  <a:gd name="T14" fmla="*/ 70 w 139"/>
                  <a:gd name="T15" fmla="*/ 109 h 139"/>
                  <a:gd name="T16" fmla="*/ 109 w 139"/>
                  <a:gd name="T17" fmla="*/ 70 h 139"/>
                  <a:gd name="T18" fmla="*/ 70 w 139"/>
                  <a:gd name="T19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39">
                    <a:moveTo>
                      <a:pt x="70" y="139"/>
                    </a:move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  <a:moveTo>
                      <a:pt x="70" y="30"/>
                    </a:moveTo>
                    <a:cubicBezTo>
                      <a:pt x="48" y="30"/>
                      <a:pt x="30" y="48"/>
                      <a:pt x="30" y="70"/>
                    </a:cubicBezTo>
                    <a:cubicBezTo>
                      <a:pt x="30" y="91"/>
                      <a:pt x="48" y="109"/>
                      <a:pt x="70" y="109"/>
                    </a:cubicBezTo>
                    <a:cubicBezTo>
                      <a:pt x="91" y="109"/>
                      <a:pt x="109" y="91"/>
                      <a:pt x="109" y="70"/>
                    </a:cubicBezTo>
                    <a:cubicBezTo>
                      <a:pt x="109" y="48"/>
                      <a:pt x="91" y="30"/>
                      <a:pt x="7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5" name="Freeform 141"/>
              <p:cNvSpPr>
                <a:spLocks noEditPoints="1"/>
              </p:cNvSpPr>
              <p:nvPr/>
            </p:nvSpPr>
            <p:spPr bwMode="auto">
              <a:xfrm>
                <a:off x="5229225" y="4583113"/>
                <a:ext cx="1563688" cy="1563688"/>
              </a:xfrm>
              <a:custGeom>
                <a:avLst/>
                <a:gdLst>
                  <a:gd name="T0" fmla="*/ 69 w 139"/>
                  <a:gd name="T1" fmla="*/ 139 h 139"/>
                  <a:gd name="T2" fmla="*/ 0 w 139"/>
                  <a:gd name="T3" fmla="*/ 70 h 139"/>
                  <a:gd name="T4" fmla="*/ 69 w 139"/>
                  <a:gd name="T5" fmla="*/ 0 h 139"/>
                  <a:gd name="T6" fmla="*/ 139 w 139"/>
                  <a:gd name="T7" fmla="*/ 70 h 139"/>
                  <a:gd name="T8" fmla="*/ 69 w 139"/>
                  <a:gd name="T9" fmla="*/ 139 h 139"/>
                  <a:gd name="T10" fmla="*/ 69 w 139"/>
                  <a:gd name="T11" fmla="*/ 30 h 139"/>
                  <a:gd name="T12" fmla="*/ 30 w 139"/>
                  <a:gd name="T13" fmla="*/ 70 h 139"/>
                  <a:gd name="T14" fmla="*/ 69 w 139"/>
                  <a:gd name="T15" fmla="*/ 109 h 139"/>
                  <a:gd name="T16" fmla="*/ 109 w 139"/>
                  <a:gd name="T17" fmla="*/ 70 h 139"/>
                  <a:gd name="T18" fmla="*/ 69 w 139"/>
                  <a:gd name="T19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39">
                    <a:moveTo>
                      <a:pt x="69" y="139"/>
                    </a:move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69" y="139"/>
                    </a:cubicBezTo>
                    <a:close/>
                    <a:moveTo>
                      <a:pt x="69" y="30"/>
                    </a:moveTo>
                    <a:cubicBezTo>
                      <a:pt x="47" y="30"/>
                      <a:pt x="30" y="48"/>
                      <a:pt x="30" y="70"/>
                    </a:cubicBezTo>
                    <a:cubicBezTo>
                      <a:pt x="30" y="91"/>
                      <a:pt x="47" y="109"/>
                      <a:pt x="69" y="109"/>
                    </a:cubicBezTo>
                    <a:cubicBezTo>
                      <a:pt x="91" y="109"/>
                      <a:pt x="109" y="91"/>
                      <a:pt x="109" y="70"/>
                    </a:cubicBezTo>
                    <a:cubicBezTo>
                      <a:pt x="109" y="48"/>
                      <a:pt x="91" y="30"/>
                      <a:pt x="6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6" name="Freeform 142"/>
              <p:cNvSpPr>
                <a:spLocks/>
              </p:cNvSpPr>
              <p:nvPr/>
            </p:nvSpPr>
            <p:spPr bwMode="auto">
              <a:xfrm>
                <a:off x="1290637" y="5202238"/>
                <a:ext cx="4275138" cy="325438"/>
              </a:xfrm>
              <a:custGeom>
                <a:avLst/>
                <a:gdLst>
                  <a:gd name="T0" fmla="*/ 365 w 380"/>
                  <a:gd name="T1" fmla="*/ 29 h 29"/>
                  <a:gd name="T2" fmla="*/ 15 w 380"/>
                  <a:gd name="T3" fmla="*/ 29 h 29"/>
                  <a:gd name="T4" fmla="*/ 0 w 380"/>
                  <a:gd name="T5" fmla="*/ 15 h 29"/>
                  <a:gd name="T6" fmla="*/ 15 w 380"/>
                  <a:gd name="T7" fmla="*/ 0 h 29"/>
                  <a:gd name="T8" fmla="*/ 365 w 380"/>
                  <a:gd name="T9" fmla="*/ 0 h 29"/>
                  <a:gd name="T10" fmla="*/ 380 w 380"/>
                  <a:gd name="T11" fmla="*/ 15 h 29"/>
                  <a:gd name="T12" fmla="*/ 365 w 380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29">
                    <a:moveTo>
                      <a:pt x="365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73" y="0"/>
                      <a:pt x="380" y="6"/>
                      <a:pt x="380" y="15"/>
                    </a:cubicBezTo>
                    <a:cubicBezTo>
                      <a:pt x="380" y="23"/>
                      <a:pt x="373" y="29"/>
                      <a:pt x="36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7" name="Freeform 143"/>
              <p:cNvSpPr>
                <a:spLocks/>
              </p:cNvSpPr>
              <p:nvPr/>
            </p:nvSpPr>
            <p:spPr bwMode="auto">
              <a:xfrm>
                <a:off x="965200" y="3817938"/>
                <a:ext cx="4916488" cy="338138"/>
              </a:xfrm>
              <a:custGeom>
                <a:avLst/>
                <a:gdLst>
                  <a:gd name="T0" fmla="*/ 422 w 437"/>
                  <a:gd name="T1" fmla="*/ 30 h 30"/>
                  <a:gd name="T2" fmla="*/ 15 w 437"/>
                  <a:gd name="T3" fmla="*/ 30 h 30"/>
                  <a:gd name="T4" fmla="*/ 0 w 437"/>
                  <a:gd name="T5" fmla="*/ 15 h 30"/>
                  <a:gd name="T6" fmla="*/ 15 w 437"/>
                  <a:gd name="T7" fmla="*/ 0 h 30"/>
                  <a:gd name="T8" fmla="*/ 422 w 437"/>
                  <a:gd name="T9" fmla="*/ 0 h 30"/>
                  <a:gd name="T10" fmla="*/ 437 w 437"/>
                  <a:gd name="T11" fmla="*/ 15 h 30"/>
                  <a:gd name="T12" fmla="*/ 422 w 437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7" h="30">
                    <a:moveTo>
                      <a:pt x="422" y="30"/>
                    </a:moveTo>
                    <a:cubicBezTo>
                      <a:pt x="15" y="30"/>
                      <a:pt x="15" y="30"/>
                      <a:pt x="15" y="30"/>
                    </a:cubicBezTo>
                    <a:cubicBezTo>
                      <a:pt x="6" y="30"/>
                      <a:pt x="0" y="23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0" y="0"/>
                      <a:pt x="437" y="7"/>
                      <a:pt x="437" y="15"/>
                    </a:cubicBezTo>
                    <a:cubicBezTo>
                      <a:pt x="437" y="23"/>
                      <a:pt x="430" y="30"/>
                      <a:pt x="42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8" name="Freeform 144"/>
              <p:cNvSpPr>
                <a:spLocks/>
              </p:cNvSpPr>
              <p:nvPr/>
            </p:nvSpPr>
            <p:spPr bwMode="auto">
              <a:xfrm>
                <a:off x="3406775" y="2895600"/>
                <a:ext cx="336550" cy="1214438"/>
              </a:xfrm>
              <a:custGeom>
                <a:avLst/>
                <a:gdLst>
                  <a:gd name="T0" fmla="*/ 15 w 30"/>
                  <a:gd name="T1" fmla="*/ 108 h 108"/>
                  <a:gd name="T2" fmla="*/ 0 w 30"/>
                  <a:gd name="T3" fmla="*/ 94 h 108"/>
                  <a:gd name="T4" fmla="*/ 0 w 30"/>
                  <a:gd name="T5" fmla="*/ 15 h 108"/>
                  <a:gd name="T6" fmla="*/ 15 w 30"/>
                  <a:gd name="T7" fmla="*/ 0 h 108"/>
                  <a:gd name="T8" fmla="*/ 30 w 30"/>
                  <a:gd name="T9" fmla="*/ 15 h 108"/>
                  <a:gd name="T10" fmla="*/ 30 w 30"/>
                  <a:gd name="T11" fmla="*/ 94 h 108"/>
                  <a:gd name="T12" fmla="*/ 15 w 30"/>
                  <a:gd name="T13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8">
                    <a:moveTo>
                      <a:pt x="15" y="108"/>
                    </a:moveTo>
                    <a:cubicBezTo>
                      <a:pt x="7" y="108"/>
                      <a:pt x="0" y="102"/>
                      <a:pt x="0" y="9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30" y="7"/>
                      <a:pt x="30" y="15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2"/>
                      <a:pt x="23" y="108"/>
                      <a:pt x="15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49" name="Freeform 145"/>
              <p:cNvSpPr>
                <a:spLocks/>
              </p:cNvSpPr>
              <p:nvPr/>
            </p:nvSpPr>
            <p:spPr bwMode="auto">
              <a:xfrm>
                <a:off x="-722313" y="2895600"/>
                <a:ext cx="9010651" cy="2609850"/>
              </a:xfrm>
              <a:custGeom>
                <a:avLst/>
                <a:gdLst>
                  <a:gd name="T0" fmla="*/ 786 w 801"/>
                  <a:gd name="T1" fmla="*/ 232 h 232"/>
                  <a:gd name="T2" fmla="*/ 653 w 801"/>
                  <a:gd name="T3" fmla="*/ 232 h 232"/>
                  <a:gd name="T4" fmla="*/ 638 w 801"/>
                  <a:gd name="T5" fmla="*/ 217 h 232"/>
                  <a:gd name="T6" fmla="*/ 653 w 801"/>
                  <a:gd name="T7" fmla="*/ 202 h 232"/>
                  <a:gd name="T8" fmla="*/ 771 w 801"/>
                  <a:gd name="T9" fmla="*/ 202 h 232"/>
                  <a:gd name="T10" fmla="*/ 771 w 801"/>
                  <a:gd name="T11" fmla="*/ 160 h 232"/>
                  <a:gd name="T12" fmla="*/ 569 w 801"/>
                  <a:gd name="T13" fmla="*/ 112 h 232"/>
                  <a:gd name="T14" fmla="*/ 561 w 801"/>
                  <a:gd name="T15" fmla="*/ 107 h 232"/>
                  <a:gd name="T16" fmla="*/ 492 w 801"/>
                  <a:gd name="T17" fmla="*/ 30 h 232"/>
                  <a:gd name="T18" fmla="*/ 288 w 801"/>
                  <a:gd name="T19" fmla="*/ 30 h 232"/>
                  <a:gd name="T20" fmla="*/ 160 w 801"/>
                  <a:gd name="T21" fmla="*/ 119 h 232"/>
                  <a:gd name="T22" fmla="*/ 148 w 801"/>
                  <a:gd name="T23" fmla="*/ 125 h 232"/>
                  <a:gd name="T24" fmla="*/ 56 w 801"/>
                  <a:gd name="T25" fmla="*/ 125 h 232"/>
                  <a:gd name="T26" fmla="*/ 38 w 801"/>
                  <a:gd name="T27" fmla="*/ 132 h 232"/>
                  <a:gd name="T28" fmla="*/ 32 w 801"/>
                  <a:gd name="T29" fmla="*/ 154 h 232"/>
                  <a:gd name="T30" fmla="*/ 32 w 801"/>
                  <a:gd name="T31" fmla="*/ 202 h 232"/>
                  <a:gd name="T32" fmla="*/ 85 w 801"/>
                  <a:gd name="T33" fmla="*/ 202 h 232"/>
                  <a:gd name="T34" fmla="*/ 100 w 801"/>
                  <a:gd name="T35" fmla="*/ 217 h 232"/>
                  <a:gd name="T36" fmla="*/ 85 w 801"/>
                  <a:gd name="T37" fmla="*/ 232 h 232"/>
                  <a:gd name="T38" fmla="*/ 17 w 801"/>
                  <a:gd name="T39" fmla="*/ 232 h 232"/>
                  <a:gd name="T40" fmla="*/ 2 w 801"/>
                  <a:gd name="T41" fmla="*/ 217 h 232"/>
                  <a:gd name="T42" fmla="*/ 2 w 801"/>
                  <a:gd name="T43" fmla="*/ 155 h 232"/>
                  <a:gd name="T44" fmla="*/ 16 w 801"/>
                  <a:gd name="T45" fmla="*/ 112 h 232"/>
                  <a:gd name="T46" fmla="*/ 56 w 801"/>
                  <a:gd name="T47" fmla="*/ 96 h 232"/>
                  <a:gd name="T48" fmla="*/ 141 w 801"/>
                  <a:gd name="T49" fmla="*/ 96 h 232"/>
                  <a:gd name="T50" fmla="*/ 288 w 801"/>
                  <a:gd name="T51" fmla="*/ 0 h 232"/>
                  <a:gd name="T52" fmla="*/ 499 w 801"/>
                  <a:gd name="T53" fmla="*/ 0 h 232"/>
                  <a:gd name="T54" fmla="*/ 510 w 801"/>
                  <a:gd name="T55" fmla="*/ 5 h 232"/>
                  <a:gd name="T56" fmla="*/ 580 w 801"/>
                  <a:gd name="T57" fmla="*/ 84 h 232"/>
                  <a:gd name="T58" fmla="*/ 790 w 801"/>
                  <a:gd name="T59" fmla="*/ 134 h 232"/>
                  <a:gd name="T60" fmla="*/ 801 w 801"/>
                  <a:gd name="T61" fmla="*/ 148 h 232"/>
                  <a:gd name="T62" fmla="*/ 801 w 801"/>
                  <a:gd name="T63" fmla="*/ 217 h 232"/>
                  <a:gd name="T64" fmla="*/ 786 w 801"/>
                  <a:gd name="T65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1" h="232">
                    <a:moveTo>
                      <a:pt x="786" y="232"/>
                    </a:moveTo>
                    <a:cubicBezTo>
                      <a:pt x="653" y="232"/>
                      <a:pt x="653" y="232"/>
                      <a:pt x="653" y="232"/>
                    </a:cubicBezTo>
                    <a:cubicBezTo>
                      <a:pt x="645" y="232"/>
                      <a:pt x="638" y="225"/>
                      <a:pt x="638" y="217"/>
                    </a:cubicBezTo>
                    <a:cubicBezTo>
                      <a:pt x="638" y="209"/>
                      <a:pt x="645" y="202"/>
                      <a:pt x="653" y="202"/>
                    </a:cubicBezTo>
                    <a:cubicBezTo>
                      <a:pt x="771" y="202"/>
                      <a:pt x="771" y="202"/>
                      <a:pt x="771" y="202"/>
                    </a:cubicBezTo>
                    <a:cubicBezTo>
                      <a:pt x="771" y="160"/>
                      <a:pt x="771" y="160"/>
                      <a:pt x="771" y="160"/>
                    </a:cubicBezTo>
                    <a:cubicBezTo>
                      <a:pt x="569" y="112"/>
                      <a:pt x="569" y="112"/>
                      <a:pt x="569" y="112"/>
                    </a:cubicBezTo>
                    <a:cubicBezTo>
                      <a:pt x="566" y="111"/>
                      <a:pt x="563" y="109"/>
                      <a:pt x="561" y="107"/>
                    </a:cubicBezTo>
                    <a:cubicBezTo>
                      <a:pt x="492" y="30"/>
                      <a:pt x="492" y="30"/>
                      <a:pt x="492" y="30"/>
                    </a:cubicBezTo>
                    <a:cubicBezTo>
                      <a:pt x="288" y="30"/>
                      <a:pt x="288" y="30"/>
                      <a:pt x="288" y="30"/>
                    </a:cubicBezTo>
                    <a:cubicBezTo>
                      <a:pt x="238" y="30"/>
                      <a:pt x="179" y="95"/>
                      <a:pt x="160" y="119"/>
                    </a:cubicBezTo>
                    <a:cubicBezTo>
                      <a:pt x="157" y="123"/>
                      <a:pt x="153" y="125"/>
                      <a:pt x="148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48" y="125"/>
                      <a:pt x="42" y="127"/>
                      <a:pt x="38" y="132"/>
                    </a:cubicBezTo>
                    <a:cubicBezTo>
                      <a:pt x="32" y="138"/>
                      <a:pt x="32" y="150"/>
                      <a:pt x="32" y="154"/>
                    </a:cubicBezTo>
                    <a:cubicBezTo>
                      <a:pt x="32" y="202"/>
                      <a:pt x="32" y="202"/>
                      <a:pt x="32" y="202"/>
                    </a:cubicBezTo>
                    <a:cubicBezTo>
                      <a:pt x="85" y="202"/>
                      <a:pt x="85" y="202"/>
                      <a:pt x="85" y="202"/>
                    </a:cubicBezTo>
                    <a:cubicBezTo>
                      <a:pt x="93" y="202"/>
                      <a:pt x="100" y="209"/>
                      <a:pt x="100" y="217"/>
                    </a:cubicBezTo>
                    <a:cubicBezTo>
                      <a:pt x="100" y="225"/>
                      <a:pt x="93" y="232"/>
                      <a:pt x="85" y="232"/>
                    </a:cubicBezTo>
                    <a:cubicBezTo>
                      <a:pt x="17" y="232"/>
                      <a:pt x="17" y="232"/>
                      <a:pt x="17" y="232"/>
                    </a:cubicBezTo>
                    <a:cubicBezTo>
                      <a:pt x="9" y="232"/>
                      <a:pt x="2" y="225"/>
                      <a:pt x="2" y="217"/>
                    </a:cubicBezTo>
                    <a:cubicBezTo>
                      <a:pt x="2" y="155"/>
                      <a:pt x="2" y="155"/>
                      <a:pt x="2" y="155"/>
                    </a:cubicBezTo>
                    <a:cubicBezTo>
                      <a:pt x="2" y="154"/>
                      <a:pt x="0" y="129"/>
                      <a:pt x="16" y="112"/>
                    </a:cubicBezTo>
                    <a:cubicBezTo>
                      <a:pt x="23" y="104"/>
                      <a:pt x="35" y="96"/>
                      <a:pt x="56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59" y="74"/>
                      <a:pt x="222" y="0"/>
                      <a:pt x="288" y="0"/>
                    </a:cubicBezTo>
                    <a:cubicBezTo>
                      <a:pt x="499" y="0"/>
                      <a:pt x="499" y="0"/>
                      <a:pt x="499" y="0"/>
                    </a:cubicBezTo>
                    <a:cubicBezTo>
                      <a:pt x="503" y="0"/>
                      <a:pt x="507" y="2"/>
                      <a:pt x="510" y="5"/>
                    </a:cubicBezTo>
                    <a:cubicBezTo>
                      <a:pt x="580" y="84"/>
                      <a:pt x="580" y="84"/>
                      <a:pt x="580" y="84"/>
                    </a:cubicBezTo>
                    <a:cubicBezTo>
                      <a:pt x="790" y="134"/>
                      <a:pt x="790" y="134"/>
                      <a:pt x="790" y="134"/>
                    </a:cubicBezTo>
                    <a:cubicBezTo>
                      <a:pt x="796" y="135"/>
                      <a:pt x="801" y="141"/>
                      <a:pt x="801" y="148"/>
                    </a:cubicBezTo>
                    <a:cubicBezTo>
                      <a:pt x="801" y="217"/>
                      <a:pt x="801" y="217"/>
                      <a:pt x="801" y="217"/>
                    </a:cubicBezTo>
                    <a:cubicBezTo>
                      <a:pt x="801" y="225"/>
                      <a:pt x="795" y="232"/>
                      <a:pt x="786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</p:grpSp>
      </p:grpSp>
      <p:sp>
        <p:nvSpPr>
          <p:cNvPr id="50" name="Rad 123"/>
          <p:cNvSpPr/>
          <p:nvPr/>
        </p:nvSpPr>
        <p:spPr bwMode="auto">
          <a:xfrm>
            <a:off x="1153205" y="4077188"/>
            <a:ext cx="474965" cy="813117"/>
          </a:xfrm>
          <a:prstGeom prst="donut">
            <a:avLst>
              <a:gd name="adj" fmla="val 2045"/>
            </a:avLst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tIns="90000" bIns="9000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1400" dirty="0" smtClean="0">
              <a:solidFill>
                <a:srgbClr val="124191"/>
              </a:solidFill>
            </a:endParaRPr>
          </a:p>
        </p:txBody>
      </p:sp>
      <p:pic>
        <p:nvPicPr>
          <p:cNvPr id="51" name="Picture 111" descr="\\DML-NAS\DML_Data\1 Live Jobs\Nokia\19044 - Nokia brand Site\MASTER TEMPLATES\Network graphics\PNGs\Network Graphic Final PNGs\Tablet-100x100mm_RGB_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19317" y="3844007"/>
            <a:ext cx="141166" cy="24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12" descr="\\DML-NAS\DML_Data\1 Live Jobs\Nokia\19044 - Nokia brand Site\MASTER TEMPLATES\Network graphics\PNGs\Network Graphic Final PNGs\Home-100x100mm_RGB_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43632" y="4404610"/>
            <a:ext cx="94111" cy="15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13" descr="\\DML-NAS\DML_Data\1 Live Jobs\Nokia\19044 - Nokia brand Site\MASTER TEMPLATES\Network graphics\PNGs\Network Graphic Final PNGs\Compass symbol-100x100mm_RGB_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51660" y="4616044"/>
            <a:ext cx="141901" cy="24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114" descr="\\DML-NAS\DML_Data\1 Live Jobs\Nokia\19044 - Nokia brand Site\MASTER TEMPLATES\Network graphics\PNGs\Network Graphic Final PNGs\Transmitter 3-100x100mm_RGB_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21582" y="4402193"/>
            <a:ext cx="94846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115" descr="\\DML-NAS\DML_Data\1 Live Jobs\Nokia\19044 - Nokia brand Site\MASTER TEMPLATES\Network graphics\PNGs\Network Graphic Final PNGs\Globe 2 -100x100mm_RGB_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5470" y="3694190"/>
            <a:ext cx="141901" cy="24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17" descr="\\DML-NAS\DML_Data\1 Live Jobs\Nokia\19044 - Nokia brand Site\MASTER TEMPLATES\Network graphics\PNGs\Network Graphic Final PNGs\Cylinder-100x100mm_RGB_2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89180" y="2508949"/>
            <a:ext cx="141901" cy="24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18" descr="\\DML-NAS\DML_Data\1 Live Jobs\Nokia\19044 - Nokia brand Site\MASTER TEMPLATES\Network graphics\PNGs\Network Graphic Final PNGs\video camera-100x100mm_RGB_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09068" y="4637791"/>
            <a:ext cx="94846" cy="16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120" descr="\\DML-NAS\DML_Data\1 Live Jobs\Nokia\19044 - Nokia brand Site\MASTER TEMPLATES\Network graphics\PNGs\Network Graphic Final PNGs\Tablet 2-100x100mm_RGB_2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55344" y="3045388"/>
            <a:ext cx="141166" cy="24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121" descr="\\DML-NAS\DML_Data\1 Live Jobs\Nokia\19044 - Nokia brand Site\MASTER TEMPLATES\Network graphics\PNGs\Network Graphic Final PNGs\Console control-100x100mm_RGB_2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04597" y="3388516"/>
            <a:ext cx="141901" cy="24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122" descr="\\DML-NAS\DML_Data\1 Live Jobs\Nokia\19044 - Nokia brand Site\MASTER TEMPLATES\Network graphics\PNGs\Network Graphic Final PNGs\Turbine-100x100mm_RGB_2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09068" y="4179885"/>
            <a:ext cx="94846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124" descr="\\DML-NAS\DML_Data\1 Live Jobs\Nokia\19044 - Nokia brand Site\MASTER TEMPLATES\Network graphics\PNGs\Network Graphic Final PNGs\4 Diamonds-100x100mm_RGB_2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68623" y="4404610"/>
            <a:ext cx="94111" cy="15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uppieren 151"/>
          <p:cNvGrpSpPr>
            <a:grpSpLocks/>
          </p:cNvGrpSpPr>
          <p:nvPr/>
        </p:nvGrpSpPr>
        <p:grpSpPr bwMode="auto">
          <a:xfrm>
            <a:off x="1288489" y="4179885"/>
            <a:ext cx="94111" cy="161898"/>
            <a:chOff x="5706897" y="3059154"/>
            <a:chExt cx="206890" cy="206890"/>
          </a:xfrm>
        </p:grpSpPr>
        <p:sp>
          <p:nvSpPr>
            <p:cNvPr id="63" name="Rechteck 152"/>
            <p:cNvSpPr>
              <a:spLocks noChangeAspect="1"/>
            </p:cNvSpPr>
            <p:nvPr/>
          </p:nvSpPr>
          <p:spPr bwMode="auto">
            <a:xfrm>
              <a:off x="5706900" y="3059153"/>
              <a:ext cx="206890" cy="206891"/>
            </a:xfrm>
            <a:prstGeom prst="rect">
              <a:avLst/>
            </a:prstGeom>
            <a:solidFill>
              <a:srgbClr val="00C9FF"/>
            </a:solidFill>
            <a:ln w="9525" algn="ctr">
              <a:noFill/>
              <a:miter lim="800000"/>
              <a:headEnd/>
              <a:tailEnd/>
            </a:ln>
          </p:spPr>
          <p:txBody>
            <a:bodyPr tIns="90000" bIns="90000" anchor="ctr"/>
            <a:lstStyle/>
            <a:p>
              <a:pPr algn="ctr" latinLnBrk="0"/>
              <a:endParaRPr kumimoji="0" lang="en-US" altLang="ko-KR" sz="1100">
                <a:solidFill>
                  <a:srgbClr val="FFFFFF"/>
                </a:solidFill>
                <a:ea typeface="ヒラギノ角ゴ Pro W3"/>
                <a:cs typeface="ヒラギノ角ゴ Pro W3"/>
              </a:endParaRPr>
            </a:p>
          </p:txBody>
        </p:sp>
        <p:grpSp>
          <p:nvGrpSpPr>
            <p:cNvPr id="41" name="Group 130"/>
            <p:cNvGrpSpPr>
              <a:grpSpLocks noChangeAspect="1"/>
            </p:cNvGrpSpPr>
            <p:nvPr/>
          </p:nvGrpSpPr>
          <p:grpSpPr>
            <a:xfrm>
              <a:off x="5727846" y="3132834"/>
              <a:ext cx="164990" cy="59532"/>
              <a:chOff x="-722313" y="2895600"/>
              <a:chExt cx="9010651" cy="3251201"/>
            </a:xfrm>
            <a:solidFill>
              <a:srgbClr val="124191"/>
            </a:solidFill>
          </p:grpSpPr>
          <p:sp>
            <p:nvSpPr>
              <p:cNvPr id="65" name="Freeform 131"/>
              <p:cNvSpPr>
                <a:spLocks noEditPoints="1"/>
              </p:cNvSpPr>
              <p:nvPr/>
            </p:nvSpPr>
            <p:spPr bwMode="auto">
              <a:xfrm>
                <a:off x="65087" y="4583113"/>
                <a:ext cx="1563688" cy="1563688"/>
              </a:xfrm>
              <a:custGeom>
                <a:avLst/>
                <a:gdLst>
                  <a:gd name="T0" fmla="*/ 70 w 139"/>
                  <a:gd name="T1" fmla="*/ 139 h 139"/>
                  <a:gd name="T2" fmla="*/ 0 w 139"/>
                  <a:gd name="T3" fmla="*/ 70 h 139"/>
                  <a:gd name="T4" fmla="*/ 70 w 139"/>
                  <a:gd name="T5" fmla="*/ 0 h 139"/>
                  <a:gd name="T6" fmla="*/ 139 w 139"/>
                  <a:gd name="T7" fmla="*/ 70 h 139"/>
                  <a:gd name="T8" fmla="*/ 70 w 139"/>
                  <a:gd name="T9" fmla="*/ 139 h 139"/>
                  <a:gd name="T10" fmla="*/ 70 w 139"/>
                  <a:gd name="T11" fmla="*/ 30 h 139"/>
                  <a:gd name="T12" fmla="*/ 30 w 139"/>
                  <a:gd name="T13" fmla="*/ 70 h 139"/>
                  <a:gd name="T14" fmla="*/ 70 w 139"/>
                  <a:gd name="T15" fmla="*/ 109 h 139"/>
                  <a:gd name="T16" fmla="*/ 109 w 139"/>
                  <a:gd name="T17" fmla="*/ 70 h 139"/>
                  <a:gd name="T18" fmla="*/ 70 w 139"/>
                  <a:gd name="T19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39">
                    <a:moveTo>
                      <a:pt x="70" y="139"/>
                    </a:move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  <a:moveTo>
                      <a:pt x="70" y="30"/>
                    </a:moveTo>
                    <a:cubicBezTo>
                      <a:pt x="48" y="30"/>
                      <a:pt x="30" y="48"/>
                      <a:pt x="30" y="70"/>
                    </a:cubicBezTo>
                    <a:cubicBezTo>
                      <a:pt x="30" y="91"/>
                      <a:pt x="48" y="109"/>
                      <a:pt x="70" y="109"/>
                    </a:cubicBezTo>
                    <a:cubicBezTo>
                      <a:pt x="91" y="109"/>
                      <a:pt x="109" y="91"/>
                      <a:pt x="109" y="70"/>
                    </a:cubicBezTo>
                    <a:cubicBezTo>
                      <a:pt x="109" y="48"/>
                      <a:pt x="91" y="30"/>
                      <a:pt x="7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66" name="Freeform 132"/>
              <p:cNvSpPr>
                <a:spLocks noEditPoints="1"/>
              </p:cNvSpPr>
              <p:nvPr/>
            </p:nvSpPr>
            <p:spPr bwMode="auto">
              <a:xfrm>
                <a:off x="5229225" y="4583113"/>
                <a:ext cx="1563688" cy="1563688"/>
              </a:xfrm>
              <a:custGeom>
                <a:avLst/>
                <a:gdLst>
                  <a:gd name="T0" fmla="*/ 69 w 139"/>
                  <a:gd name="T1" fmla="*/ 139 h 139"/>
                  <a:gd name="T2" fmla="*/ 0 w 139"/>
                  <a:gd name="T3" fmla="*/ 70 h 139"/>
                  <a:gd name="T4" fmla="*/ 69 w 139"/>
                  <a:gd name="T5" fmla="*/ 0 h 139"/>
                  <a:gd name="T6" fmla="*/ 139 w 139"/>
                  <a:gd name="T7" fmla="*/ 70 h 139"/>
                  <a:gd name="T8" fmla="*/ 69 w 139"/>
                  <a:gd name="T9" fmla="*/ 139 h 139"/>
                  <a:gd name="T10" fmla="*/ 69 w 139"/>
                  <a:gd name="T11" fmla="*/ 30 h 139"/>
                  <a:gd name="T12" fmla="*/ 30 w 139"/>
                  <a:gd name="T13" fmla="*/ 70 h 139"/>
                  <a:gd name="T14" fmla="*/ 69 w 139"/>
                  <a:gd name="T15" fmla="*/ 109 h 139"/>
                  <a:gd name="T16" fmla="*/ 109 w 139"/>
                  <a:gd name="T17" fmla="*/ 70 h 139"/>
                  <a:gd name="T18" fmla="*/ 69 w 139"/>
                  <a:gd name="T19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39">
                    <a:moveTo>
                      <a:pt x="69" y="139"/>
                    </a:move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69" y="139"/>
                    </a:cubicBezTo>
                    <a:close/>
                    <a:moveTo>
                      <a:pt x="69" y="30"/>
                    </a:moveTo>
                    <a:cubicBezTo>
                      <a:pt x="47" y="30"/>
                      <a:pt x="30" y="48"/>
                      <a:pt x="30" y="70"/>
                    </a:cubicBezTo>
                    <a:cubicBezTo>
                      <a:pt x="30" y="91"/>
                      <a:pt x="47" y="109"/>
                      <a:pt x="69" y="109"/>
                    </a:cubicBezTo>
                    <a:cubicBezTo>
                      <a:pt x="91" y="109"/>
                      <a:pt x="109" y="91"/>
                      <a:pt x="109" y="70"/>
                    </a:cubicBezTo>
                    <a:cubicBezTo>
                      <a:pt x="109" y="48"/>
                      <a:pt x="91" y="30"/>
                      <a:pt x="6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67" name="Freeform 133"/>
              <p:cNvSpPr>
                <a:spLocks/>
              </p:cNvSpPr>
              <p:nvPr/>
            </p:nvSpPr>
            <p:spPr bwMode="auto">
              <a:xfrm>
                <a:off x="1290637" y="5202238"/>
                <a:ext cx="4275138" cy="325438"/>
              </a:xfrm>
              <a:custGeom>
                <a:avLst/>
                <a:gdLst>
                  <a:gd name="T0" fmla="*/ 365 w 380"/>
                  <a:gd name="T1" fmla="*/ 29 h 29"/>
                  <a:gd name="T2" fmla="*/ 15 w 380"/>
                  <a:gd name="T3" fmla="*/ 29 h 29"/>
                  <a:gd name="T4" fmla="*/ 0 w 380"/>
                  <a:gd name="T5" fmla="*/ 15 h 29"/>
                  <a:gd name="T6" fmla="*/ 15 w 380"/>
                  <a:gd name="T7" fmla="*/ 0 h 29"/>
                  <a:gd name="T8" fmla="*/ 365 w 380"/>
                  <a:gd name="T9" fmla="*/ 0 h 29"/>
                  <a:gd name="T10" fmla="*/ 380 w 380"/>
                  <a:gd name="T11" fmla="*/ 15 h 29"/>
                  <a:gd name="T12" fmla="*/ 365 w 380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29">
                    <a:moveTo>
                      <a:pt x="365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73" y="0"/>
                      <a:pt x="380" y="6"/>
                      <a:pt x="380" y="15"/>
                    </a:cubicBezTo>
                    <a:cubicBezTo>
                      <a:pt x="380" y="23"/>
                      <a:pt x="373" y="29"/>
                      <a:pt x="36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68" name="Freeform 134"/>
              <p:cNvSpPr>
                <a:spLocks/>
              </p:cNvSpPr>
              <p:nvPr/>
            </p:nvSpPr>
            <p:spPr bwMode="auto">
              <a:xfrm>
                <a:off x="965200" y="3817938"/>
                <a:ext cx="4916488" cy="338138"/>
              </a:xfrm>
              <a:custGeom>
                <a:avLst/>
                <a:gdLst>
                  <a:gd name="T0" fmla="*/ 422 w 437"/>
                  <a:gd name="T1" fmla="*/ 30 h 30"/>
                  <a:gd name="T2" fmla="*/ 15 w 437"/>
                  <a:gd name="T3" fmla="*/ 30 h 30"/>
                  <a:gd name="T4" fmla="*/ 0 w 437"/>
                  <a:gd name="T5" fmla="*/ 15 h 30"/>
                  <a:gd name="T6" fmla="*/ 15 w 437"/>
                  <a:gd name="T7" fmla="*/ 0 h 30"/>
                  <a:gd name="T8" fmla="*/ 422 w 437"/>
                  <a:gd name="T9" fmla="*/ 0 h 30"/>
                  <a:gd name="T10" fmla="*/ 437 w 437"/>
                  <a:gd name="T11" fmla="*/ 15 h 30"/>
                  <a:gd name="T12" fmla="*/ 422 w 437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7" h="30">
                    <a:moveTo>
                      <a:pt x="422" y="30"/>
                    </a:moveTo>
                    <a:cubicBezTo>
                      <a:pt x="15" y="30"/>
                      <a:pt x="15" y="30"/>
                      <a:pt x="15" y="30"/>
                    </a:cubicBezTo>
                    <a:cubicBezTo>
                      <a:pt x="6" y="30"/>
                      <a:pt x="0" y="23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0" y="0"/>
                      <a:pt x="437" y="7"/>
                      <a:pt x="437" y="15"/>
                    </a:cubicBezTo>
                    <a:cubicBezTo>
                      <a:pt x="437" y="23"/>
                      <a:pt x="430" y="30"/>
                      <a:pt x="42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69" name="Freeform 135"/>
              <p:cNvSpPr>
                <a:spLocks/>
              </p:cNvSpPr>
              <p:nvPr/>
            </p:nvSpPr>
            <p:spPr bwMode="auto">
              <a:xfrm>
                <a:off x="3406775" y="2895600"/>
                <a:ext cx="336550" cy="1214438"/>
              </a:xfrm>
              <a:custGeom>
                <a:avLst/>
                <a:gdLst>
                  <a:gd name="T0" fmla="*/ 15 w 30"/>
                  <a:gd name="T1" fmla="*/ 108 h 108"/>
                  <a:gd name="T2" fmla="*/ 0 w 30"/>
                  <a:gd name="T3" fmla="*/ 94 h 108"/>
                  <a:gd name="T4" fmla="*/ 0 w 30"/>
                  <a:gd name="T5" fmla="*/ 15 h 108"/>
                  <a:gd name="T6" fmla="*/ 15 w 30"/>
                  <a:gd name="T7" fmla="*/ 0 h 108"/>
                  <a:gd name="T8" fmla="*/ 30 w 30"/>
                  <a:gd name="T9" fmla="*/ 15 h 108"/>
                  <a:gd name="T10" fmla="*/ 30 w 30"/>
                  <a:gd name="T11" fmla="*/ 94 h 108"/>
                  <a:gd name="T12" fmla="*/ 15 w 30"/>
                  <a:gd name="T13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8">
                    <a:moveTo>
                      <a:pt x="15" y="108"/>
                    </a:moveTo>
                    <a:cubicBezTo>
                      <a:pt x="7" y="108"/>
                      <a:pt x="0" y="102"/>
                      <a:pt x="0" y="9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30" y="7"/>
                      <a:pt x="30" y="15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2"/>
                      <a:pt x="23" y="108"/>
                      <a:pt x="15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  <p:sp>
            <p:nvSpPr>
              <p:cNvPr id="70" name="Freeform 136"/>
              <p:cNvSpPr>
                <a:spLocks/>
              </p:cNvSpPr>
              <p:nvPr/>
            </p:nvSpPr>
            <p:spPr bwMode="auto">
              <a:xfrm>
                <a:off x="-722313" y="2895600"/>
                <a:ext cx="9010651" cy="2609850"/>
              </a:xfrm>
              <a:custGeom>
                <a:avLst/>
                <a:gdLst>
                  <a:gd name="T0" fmla="*/ 786 w 801"/>
                  <a:gd name="T1" fmla="*/ 232 h 232"/>
                  <a:gd name="T2" fmla="*/ 653 w 801"/>
                  <a:gd name="T3" fmla="*/ 232 h 232"/>
                  <a:gd name="T4" fmla="*/ 638 w 801"/>
                  <a:gd name="T5" fmla="*/ 217 h 232"/>
                  <a:gd name="T6" fmla="*/ 653 w 801"/>
                  <a:gd name="T7" fmla="*/ 202 h 232"/>
                  <a:gd name="T8" fmla="*/ 771 w 801"/>
                  <a:gd name="T9" fmla="*/ 202 h 232"/>
                  <a:gd name="T10" fmla="*/ 771 w 801"/>
                  <a:gd name="T11" fmla="*/ 160 h 232"/>
                  <a:gd name="T12" fmla="*/ 569 w 801"/>
                  <a:gd name="T13" fmla="*/ 112 h 232"/>
                  <a:gd name="T14" fmla="*/ 561 w 801"/>
                  <a:gd name="T15" fmla="*/ 107 h 232"/>
                  <a:gd name="T16" fmla="*/ 492 w 801"/>
                  <a:gd name="T17" fmla="*/ 30 h 232"/>
                  <a:gd name="T18" fmla="*/ 288 w 801"/>
                  <a:gd name="T19" fmla="*/ 30 h 232"/>
                  <a:gd name="T20" fmla="*/ 160 w 801"/>
                  <a:gd name="T21" fmla="*/ 119 h 232"/>
                  <a:gd name="T22" fmla="*/ 148 w 801"/>
                  <a:gd name="T23" fmla="*/ 125 h 232"/>
                  <a:gd name="T24" fmla="*/ 56 w 801"/>
                  <a:gd name="T25" fmla="*/ 125 h 232"/>
                  <a:gd name="T26" fmla="*/ 38 w 801"/>
                  <a:gd name="T27" fmla="*/ 132 h 232"/>
                  <a:gd name="T28" fmla="*/ 32 w 801"/>
                  <a:gd name="T29" fmla="*/ 154 h 232"/>
                  <a:gd name="T30" fmla="*/ 32 w 801"/>
                  <a:gd name="T31" fmla="*/ 202 h 232"/>
                  <a:gd name="T32" fmla="*/ 85 w 801"/>
                  <a:gd name="T33" fmla="*/ 202 h 232"/>
                  <a:gd name="T34" fmla="*/ 100 w 801"/>
                  <a:gd name="T35" fmla="*/ 217 h 232"/>
                  <a:gd name="T36" fmla="*/ 85 w 801"/>
                  <a:gd name="T37" fmla="*/ 232 h 232"/>
                  <a:gd name="T38" fmla="*/ 17 w 801"/>
                  <a:gd name="T39" fmla="*/ 232 h 232"/>
                  <a:gd name="T40" fmla="*/ 2 w 801"/>
                  <a:gd name="T41" fmla="*/ 217 h 232"/>
                  <a:gd name="T42" fmla="*/ 2 w 801"/>
                  <a:gd name="T43" fmla="*/ 155 h 232"/>
                  <a:gd name="T44" fmla="*/ 16 w 801"/>
                  <a:gd name="T45" fmla="*/ 112 h 232"/>
                  <a:gd name="T46" fmla="*/ 56 w 801"/>
                  <a:gd name="T47" fmla="*/ 96 h 232"/>
                  <a:gd name="T48" fmla="*/ 141 w 801"/>
                  <a:gd name="T49" fmla="*/ 96 h 232"/>
                  <a:gd name="T50" fmla="*/ 288 w 801"/>
                  <a:gd name="T51" fmla="*/ 0 h 232"/>
                  <a:gd name="T52" fmla="*/ 499 w 801"/>
                  <a:gd name="T53" fmla="*/ 0 h 232"/>
                  <a:gd name="T54" fmla="*/ 510 w 801"/>
                  <a:gd name="T55" fmla="*/ 5 h 232"/>
                  <a:gd name="T56" fmla="*/ 580 w 801"/>
                  <a:gd name="T57" fmla="*/ 84 h 232"/>
                  <a:gd name="T58" fmla="*/ 790 w 801"/>
                  <a:gd name="T59" fmla="*/ 134 h 232"/>
                  <a:gd name="T60" fmla="*/ 801 w 801"/>
                  <a:gd name="T61" fmla="*/ 148 h 232"/>
                  <a:gd name="T62" fmla="*/ 801 w 801"/>
                  <a:gd name="T63" fmla="*/ 217 h 232"/>
                  <a:gd name="T64" fmla="*/ 786 w 801"/>
                  <a:gd name="T65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1" h="232">
                    <a:moveTo>
                      <a:pt x="786" y="232"/>
                    </a:moveTo>
                    <a:cubicBezTo>
                      <a:pt x="653" y="232"/>
                      <a:pt x="653" y="232"/>
                      <a:pt x="653" y="232"/>
                    </a:cubicBezTo>
                    <a:cubicBezTo>
                      <a:pt x="645" y="232"/>
                      <a:pt x="638" y="225"/>
                      <a:pt x="638" y="217"/>
                    </a:cubicBezTo>
                    <a:cubicBezTo>
                      <a:pt x="638" y="209"/>
                      <a:pt x="645" y="202"/>
                      <a:pt x="653" y="202"/>
                    </a:cubicBezTo>
                    <a:cubicBezTo>
                      <a:pt x="771" y="202"/>
                      <a:pt x="771" y="202"/>
                      <a:pt x="771" y="202"/>
                    </a:cubicBezTo>
                    <a:cubicBezTo>
                      <a:pt x="771" y="160"/>
                      <a:pt x="771" y="160"/>
                      <a:pt x="771" y="160"/>
                    </a:cubicBezTo>
                    <a:cubicBezTo>
                      <a:pt x="569" y="112"/>
                      <a:pt x="569" y="112"/>
                      <a:pt x="569" y="112"/>
                    </a:cubicBezTo>
                    <a:cubicBezTo>
                      <a:pt x="566" y="111"/>
                      <a:pt x="563" y="109"/>
                      <a:pt x="561" y="107"/>
                    </a:cubicBezTo>
                    <a:cubicBezTo>
                      <a:pt x="492" y="30"/>
                      <a:pt x="492" y="30"/>
                      <a:pt x="492" y="30"/>
                    </a:cubicBezTo>
                    <a:cubicBezTo>
                      <a:pt x="288" y="30"/>
                      <a:pt x="288" y="30"/>
                      <a:pt x="288" y="30"/>
                    </a:cubicBezTo>
                    <a:cubicBezTo>
                      <a:pt x="238" y="30"/>
                      <a:pt x="179" y="95"/>
                      <a:pt x="160" y="119"/>
                    </a:cubicBezTo>
                    <a:cubicBezTo>
                      <a:pt x="157" y="123"/>
                      <a:pt x="153" y="125"/>
                      <a:pt x="148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48" y="125"/>
                      <a:pt x="42" y="127"/>
                      <a:pt x="38" y="132"/>
                    </a:cubicBezTo>
                    <a:cubicBezTo>
                      <a:pt x="32" y="138"/>
                      <a:pt x="32" y="150"/>
                      <a:pt x="32" y="154"/>
                    </a:cubicBezTo>
                    <a:cubicBezTo>
                      <a:pt x="32" y="202"/>
                      <a:pt x="32" y="202"/>
                      <a:pt x="32" y="202"/>
                    </a:cubicBezTo>
                    <a:cubicBezTo>
                      <a:pt x="85" y="202"/>
                      <a:pt x="85" y="202"/>
                      <a:pt x="85" y="202"/>
                    </a:cubicBezTo>
                    <a:cubicBezTo>
                      <a:pt x="93" y="202"/>
                      <a:pt x="100" y="209"/>
                      <a:pt x="100" y="217"/>
                    </a:cubicBezTo>
                    <a:cubicBezTo>
                      <a:pt x="100" y="225"/>
                      <a:pt x="93" y="232"/>
                      <a:pt x="85" y="232"/>
                    </a:cubicBezTo>
                    <a:cubicBezTo>
                      <a:pt x="17" y="232"/>
                      <a:pt x="17" y="232"/>
                      <a:pt x="17" y="232"/>
                    </a:cubicBezTo>
                    <a:cubicBezTo>
                      <a:pt x="9" y="232"/>
                      <a:pt x="2" y="225"/>
                      <a:pt x="2" y="217"/>
                    </a:cubicBezTo>
                    <a:cubicBezTo>
                      <a:pt x="2" y="155"/>
                      <a:pt x="2" y="155"/>
                      <a:pt x="2" y="155"/>
                    </a:cubicBezTo>
                    <a:cubicBezTo>
                      <a:pt x="2" y="154"/>
                      <a:pt x="0" y="129"/>
                      <a:pt x="16" y="112"/>
                    </a:cubicBezTo>
                    <a:cubicBezTo>
                      <a:pt x="23" y="104"/>
                      <a:pt x="35" y="96"/>
                      <a:pt x="56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59" y="74"/>
                      <a:pt x="222" y="0"/>
                      <a:pt x="288" y="0"/>
                    </a:cubicBezTo>
                    <a:cubicBezTo>
                      <a:pt x="499" y="0"/>
                      <a:pt x="499" y="0"/>
                      <a:pt x="499" y="0"/>
                    </a:cubicBezTo>
                    <a:cubicBezTo>
                      <a:pt x="503" y="0"/>
                      <a:pt x="507" y="2"/>
                      <a:pt x="510" y="5"/>
                    </a:cubicBezTo>
                    <a:cubicBezTo>
                      <a:pt x="580" y="84"/>
                      <a:pt x="580" y="84"/>
                      <a:pt x="580" y="84"/>
                    </a:cubicBezTo>
                    <a:cubicBezTo>
                      <a:pt x="790" y="134"/>
                      <a:pt x="790" y="134"/>
                      <a:pt x="790" y="134"/>
                    </a:cubicBezTo>
                    <a:cubicBezTo>
                      <a:pt x="796" y="135"/>
                      <a:pt x="801" y="141"/>
                      <a:pt x="801" y="148"/>
                    </a:cubicBezTo>
                    <a:cubicBezTo>
                      <a:pt x="801" y="217"/>
                      <a:pt x="801" y="217"/>
                      <a:pt x="801" y="217"/>
                    </a:cubicBezTo>
                    <a:cubicBezTo>
                      <a:pt x="801" y="225"/>
                      <a:pt x="795" y="232"/>
                      <a:pt x="786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pPr latinLnBrk="0">
                  <a:defRPr/>
                </a:pPr>
                <a:endParaRPr kumimoji="0" lang="en-GB" sz="1400" dirty="0">
                  <a:solidFill>
                    <a:srgbClr val="124191"/>
                  </a:solidFill>
                  <a:latin typeface="+mn-lt"/>
                </a:endParaRPr>
              </a:p>
            </p:txBody>
          </p:sp>
        </p:grpSp>
      </p:grpSp>
      <p:sp>
        <p:nvSpPr>
          <p:cNvPr id="71" name="TextBox 84"/>
          <p:cNvSpPr txBox="1">
            <a:spLocks noChangeArrowheads="1"/>
          </p:cNvSpPr>
          <p:nvPr/>
        </p:nvSpPr>
        <p:spPr bwMode="auto">
          <a:xfrm>
            <a:off x="1405356" y="4276948"/>
            <a:ext cx="16209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latinLnBrk="0">
              <a:defRPr/>
            </a:pPr>
            <a:r>
              <a:rPr kumimoji="0" lang="en-US" altLang="ko-KR" sz="1800" b="1" dirty="0">
                <a:solidFill>
                  <a:srgbClr val="00B050"/>
                </a:solidFill>
                <a:ea typeface="ヒラギノ角ゴ Pro W3"/>
                <a:cs typeface="ヒラギノ角ゴ Pro W3"/>
              </a:rPr>
              <a:t>Future IMT</a:t>
            </a:r>
          </a:p>
        </p:txBody>
      </p:sp>
      <p:pic>
        <p:nvPicPr>
          <p:cNvPr id="72" name="Picture 5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89224" y="4637791"/>
            <a:ext cx="93375" cy="16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119" descr="\\DML-NAS\DML_Data\1 Live Jobs\Nokia\19044 - Nokia brand Site\MASTER TEMPLATES\Network graphics\PNGs\Network Graphic Final PNGs\Camera 2-100x100mm_RGB_2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805362" y="3660361"/>
            <a:ext cx="107345" cy="163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125" descr="\\DML-NAS\DML_Data\1 Live Jobs\Nokia\19044 - Nokia brand Site\MASTER TEMPLATES\Network graphics\PNGs\Network Graphic Final PNGs\Tablet 2-100x100mm_RGB_2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666402" y="3661568"/>
            <a:ext cx="105874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5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665667" y="3232659"/>
            <a:ext cx="106609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52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805362" y="3232659"/>
            <a:ext cx="106609" cy="16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5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737720" y="3457384"/>
            <a:ext cx="105139" cy="15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Rad 123"/>
          <p:cNvSpPr/>
          <p:nvPr/>
        </p:nvSpPr>
        <p:spPr bwMode="auto">
          <a:xfrm>
            <a:off x="1523030" y="3123921"/>
            <a:ext cx="533784" cy="813116"/>
          </a:xfrm>
          <a:prstGeom prst="donut">
            <a:avLst>
              <a:gd name="adj" fmla="val 2045"/>
            </a:avLst>
          </a:prstGeom>
          <a:solidFill>
            <a:schemeClr val="tx1"/>
          </a:solidFill>
          <a:ln w="9525" cap="flat" cmpd="sng" algn="ctr">
            <a:noFill/>
            <a:prstDash val="solid"/>
          </a:ln>
          <a:effectLst/>
        </p:spPr>
        <p:txBody>
          <a:bodyPr tIns="90000" bIns="9000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1400" dirty="0" smtClean="0">
              <a:solidFill>
                <a:srgbClr val="124191"/>
              </a:solidFill>
            </a:endParaRPr>
          </a:p>
        </p:txBody>
      </p:sp>
      <p:pic>
        <p:nvPicPr>
          <p:cNvPr id="79" name="Picture 112" descr="\\DML-NAS\DML_Data\1 Live Jobs\Nokia\19044 - Nokia brand Site\MASTER TEMPLATES\Network graphics\PNGs\Network Graphic Final PNGs\Home-100x100mm_RGB_2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595084" y="3457384"/>
            <a:ext cx="106609" cy="15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TextBox 79"/>
          <p:cNvSpPr txBox="1"/>
          <p:nvPr/>
        </p:nvSpPr>
        <p:spPr>
          <a:xfrm>
            <a:off x="5243886" y="3935332"/>
            <a:ext cx="1259576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>
              <a:lnSpc>
                <a:spcPct val="90000"/>
              </a:lnSpc>
              <a:defRPr/>
            </a:pPr>
            <a:r>
              <a:rPr lang="en-US" altLang="zh-CN" sz="1600" b="1" dirty="0" err="1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NBIoT</a:t>
            </a:r>
            <a:r>
              <a:rPr lang="en-US" altLang="zh-CN" sz="1600" b="1" dirty="0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/</a:t>
            </a:r>
            <a:r>
              <a:rPr lang="en-US" altLang="zh-CN" sz="1600" b="1" dirty="0" err="1" smtClean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rPr>
              <a:t>eMTC</a:t>
            </a:r>
            <a:endParaRPr lang="zh-CN" altLang="en-US" sz="1600" b="1" dirty="0">
              <a:solidFill>
                <a:schemeClr val="accent1">
                  <a:lumMod val="75000"/>
                </a:schemeClr>
              </a:solidFill>
              <a:ea typeface="ヒラギノ角ゴ Pro W3"/>
              <a:cs typeface="ヒラギノ角ゴ Pro W3"/>
            </a:endParaRPr>
          </a:p>
        </p:txBody>
      </p:sp>
      <p:grpSp>
        <p:nvGrpSpPr>
          <p:cNvPr id="43" name="组合 13"/>
          <p:cNvGrpSpPr/>
          <p:nvPr/>
        </p:nvGrpSpPr>
        <p:grpSpPr>
          <a:xfrm>
            <a:off x="4716016" y="4365104"/>
            <a:ext cx="2088232" cy="1584176"/>
            <a:chOff x="395536" y="1340768"/>
            <a:chExt cx="2949448" cy="2304256"/>
          </a:xfrm>
        </p:grpSpPr>
        <p:pic>
          <p:nvPicPr>
            <p:cNvPr id="82" name="Picture 2" descr="http://img0.imgtn.bdimg.com/it/u=2523811316,610297516&amp;fm=23&amp;gp=0.jpg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395536" y="1340768"/>
              <a:ext cx="2949448" cy="2304256"/>
            </a:xfrm>
            <a:prstGeom prst="rect">
              <a:avLst/>
            </a:prstGeom>
            <a:noFill/>
          </p:spPr>
        </p:pic>
        <p:sp>
          <p:nvSpPr>
            <p:cNvPr id="83" name="TextBox 82"/>
            <p:cNvSpPr txBox="1"/>
            <p:nvPr/>
          </p:nvSpPr>
          <p:spPr>
            <a:xfrm>
              <a:off x="962737" y="2996953"/>
              <a:ext cx="1559582" cy="3581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tx1"/>
                  </a:solidFill>
                </a:rPr>
                <a:t>Connection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84" name="椭圆 83"/>
          <p:cNvSpPr/>
          <p:nvPr/>
        </p:nvSpPr>
        <p:spPr bwMode="auto">
          <a:xfrm>
            <a:off x="4860032" y="1877564"/>
            <a:ext cx="3960440" cy="36004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>
              <a:buFont typeface="Wingdings" pitchFamily="2" charset="2"/>
              <a:buChar char="l"/>
            </a:pPr>
            <a:endParaRPr lang="zh-CN" altLang="en-US" sz="1600" dirty="0" smtClean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62" name="组合 168"/>
          <p:cNvGrpSpPr/>
          <p:nvPr/>
        </p:nvGrpSpPr>
        <p:grpSpPr>
          <a:xfrm>
            <a:off x="107504" y="1883312"/>
            <a:ext cx="9036496" cy="3636196"/>
            <a:chOff x="107504" y="2250368"/>
            <a:chExt cx="9036496" cy="3636196"/>
          </a:xfrm>
        </p:grpSpPr>
        <p:sp>
          <p:nvSpPr>
            <p:cNvPr id="86" name="TextBox 85"/>
            <p:cNvSpPr txBox="1"/>
            <p:nvPr/>
          </p:nvSpPr>
          <p:spPr>
            <a:xfrm>
              <a:off x="5652120" y="2286164"/>
              <a:ext cx="2375756" cy="31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457200">
                <a:lnSpc>
                  <a:spcPct val="90000"/>
                </a:lnSpc>
                <a:defRPr/>
              </a:pPr>
              <a:r>
                <a:rPr lang="en-US" altLang="zh-CN" sz="1600" b="1" dirty="0" smtClean="0">
                  <a:solidFill>
                    <a:schemeClr val="accent1">
                      <a:lumMod val="75000"/>
                    </a:schemeClr>
                  </a:solidFill>
                  <a:ea typeface="ヒラギノ角ゴ Pro W3"/>
                  <a:cs typeface="ヒラギノ角ゴ Pro W3"/>
                </a:rPr>
                <a:t>Primary focus of Rel-15</a:t>
              </a:r>
              <a:endParaRPr lang="zh-CN" altLang="en-US" sz="1600" b="1" dirty="0">
                <a:solidFill>
                  <a:schemeClr val="accent1">
                    <a:lumMod val="75000"/>
                  </a:schemeClr>
                </a:solidFill>
                <a:ea typeface="ヒラギノ角ゴ Pro W3"/>
                <a:cs typeface="ヒラギノ角ゴ Pro W3"/>
              </a:endParaRPr>
            </a:p>
          </p:txBody>
        </p:sp>
        <p:cxnSp>
          <p:nvCxnSpPr>
            <p:cNvPr id="87" name="直接箭头连接符 86"/>
            <p:cNvCxnSpPr>
              <a:stCxn id="88" idx="6"/>
            </p:cNvCxnSpPr>
            <p:nvPr/>
          </p:nvCxnSpPr>
          <p:spPr bwMode="auto">
            <a:xfrm>
              <a:off x="3995936" y="2430388"/>
              <a:ext cx="720080" cy="12742"/>
            </a:xfrm>
            <a:prstGeom prst="straightConnector1">
              <a:avLst/>
            </a:prstGeom>
            <a:solidFill>
              <a:schemeClr val="accent2"/>
            </a:solidFill>
            <a:ln w="19050" cap="flat" cmpd="sng" algn="ctr">
              <a:solidFill>
                <a:srgbClr val="FF0000"/>
              </a:solidFill>
              <a:prstDash val="sysDash"/>
              <a:round/>
              <a:headEnd type="arrow" w="med" len="med"/>
              <a:tailEnd type="none" w="med" len="med"/>
            </a:ln>
            <a:effectLst/>
          </p:spPr>
        </p:cxnSp>
        <p:sp>
          <p:nvSpPr>
            <p:cNvPr id="88" name="椭圆 87"/>
            <p:cNvSpPr/>
            <p:nvPr/>
          </p:nvSpPr>
          <p:spPr bwMode="auto">
            <a:xfrm>
              <a:off x="323528" y="2250368"/>
              <a:ext cx="3672408" cy="360040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 bwMode="auto">
            <a:xfrm>
              <a:off x="107504" y="5238492"/>
              <a:ext cx="1979712" cy="64807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4860032" y="4149080"/>
              <a:ext cx="1979712" cy="64807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cxnSp>
          <p:nvCxnSpPr>
            <p:cNvPr id="91" name="直接箭头连接符 90"/>
            <p:cNvCxnSpPr>
              <a:stCxn id="89" idx="7"/>
              <a:endCxn id="90" idx="2"/>
            </p:cNvCxnSpPr>
            <p:nvPr/>
          </p:nvCxnSpPr>
          <p:spPr bwMode="auto">
            <a:xfrm flipV="1">
              <a:off x="1797294" y="4473116"/>
              <a:ext cx="3062738" cy="860284"/>
            </a:xfrm>
            <a:prstGeom prst="straightConnector1">
              <a:avLst/>
            </a:prstGeom>
            <a:solidFill>
              <a:schemeClr val="accent2"/>
            </a:solidFill>
            <a:ln w="19050" cap="flat" cmpd="sng" algn="ctr">
              <a:solidFill>
                <a:srgbClr val="FF0000"/>
              </a:solidFill>
              <a:prstDash val="sysDash"/>
              <a:round/>
              <a:headEnd type="arrow" w="med" len="med"/>
              <a:tailEnd type="none" w="med" len="med"/>
            </a:ln>
            <a:effectLst/>
          </p:spPr>
        </p:cxnSp>
        <p:sp>
          <p:nvSpPr>
            <p:cNvPr id="92" name="椭圆 91"/>
            <p:cNvSpPr/>
            <p:nvPr/>
          </p:nvSpPr>
          <p:spPr bwMode="auto">
            <a:xfrm>
              <a:off x="2339752" y="5238492"/>
              <a:ext cx="2088232" cy="64807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93" name="椭圆 92"/>
            <p:cNvSpPr/>
            <p:nvPr/>
          </p:nvSpPr>
          <p:spPr bwMode="auto">
            <a:xfrm>
              <a:off x="7055768" y="4149080"/>
              <a:ext cx="2088232" cy="64807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cxnSp>
          <p:nvCxnSpPr>
            <p:cNvPr id="94" name="直接箭头连接符 93"/>
            <p:cNvCxnSpPr>
              <a:stCxn id="92" idx="6"/>
              <a:endCxn id="93" idx="3"/>
            </p:cNvCxnSpPr>
            <p:nvPr/>
          </p:nvCxnSpPr>
          <p:spPr bwMode="auto">
            <a:xfrm flipV="1">
              <a:off x="4427984" y="4702244"/>
              <a:ext cx="2933599" cy="860284"/>
            </a:xfrm>
            <a:prstGeom prst="straightConnector1">
              <a:avLst/>
            </a:prstGeom>
            <a:solidFill>
              <a:schemeClr val="accent2"/>
            </a:solidFill>
            <a:ln w="19050" cap="flat" cmpd="sng" algn="ctr">
              <a:solidFill>
                <a:srgbClr val="FF0000"/>
              </a:solidFill>
              <a:prstDash val="sysDash"/>
              <a:round/>
              <a:headEnd type="arrow" w="med" len="med"/>
              <a:tailEnd type="none" w="med" len="med"/>
            </a:ln>
            <a:effectLst/>
          </p:spPr>
        </p:cxnSp>
      </p:grpSp>
      <p:cxnSp>
        <p:nvCxnSpPr>
          <p:cNvPr id="95" name="直接连接符 94"/>
          <p:cNvCxnSpPr/>
          <p:nvPr/>
        </p:nvCxnSpPr>
        <p:spPr>
          <a:xfrm>
            <a:off x="4644008" y="1271036"/>
            <a:ext cx="0" cy="4599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4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Multiple Connectivity work in Rel-17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Motivation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 smtClean="0"/>
              <a:t>To </a:t>
            </a:r>
            <a:r>
              <a:rPr lang="en-US" altLang="zh-CN" sz="1800" dirty="0"/>
              <a:t>improve/guarantee UE throughput for MR-DC scenario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/>
              <a:t>To improve the connectivity reliability in NR side for MR-DC scenario (Fast re-transmission is already introduced to improve reliability in Rel-15)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Objective</a:t>
            </a:r>
            <a:endParaRPr lang="en-US" altLang="zh-CN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/>
              <a:t>Support one UE connects with more than one DUs for MR-DC scenarios.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sz="1800" dirty="0"/>
              <a:t>It could also be extended to multiple connectives among multiple </a:t>
            </a:r>
            <a:r>
              <a:rPr lang="en-US" altLang="zh-CN" sz="1800" dirty="0" err="1"/>
              <a:t>gNBs</a:t>
            </a:r>
            <a:r>
              <a:rPr lang="en-US" altLang="zh-CN" sz="1800" dirty="0"/>
              <a:t>(more than two legs). </a:t>
            </a:r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C2A2429A-3693-4BBD-9ED6-295096074116}" type="slidenum">
              <a:rPr lang="zh-CN" altLang="en-US" smtClean="0"/>
              <a:pPr>
                <a:defRPr/>
              </a:pPr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757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+mj-lt"/>
              </a:rPr>
              <a:t>NR Evolution to Rel-17 and Beyond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+mn-lt"/>
              </a:rPr>
              <a:t>User-oriented system evolution –</a:t>
            </a:r>
          </a:p>
          <a:p>
            <a:pPr lvl="1"/>
            <a:r>
              <a:rPr lang="en-US" dirty="0" smtClean="0">
                <a:latin typeface="+mn-lt"/>
              </a:rPr>
              <a:t>Evolution of network architecture and operation</a:t>
            </a:r>
          </a:p>
          <a:p>
            <a:pPr lvl="2"/>
            <a:r>
              <a:rPr lang="en-US" dirty="0" smtClean="0">
                <a:latin typeface="+mn-lt"/>
              </a:rPr>
              <a:t>Maximizing revenue generation – new revenue from diverse vertical applications</a:t>
            </a:r>
          </a:p>
          <a:p>
            <a:pPr lvl="2"/>
            <a:r>
              <a:rPr lang="en-US" dirty="0" smtClean="0">
                <a:latin typeface="+mn-lt"/>
              </a:rPr>
              <a:t>Minimizing TCO (total cost of operation) – functional virtualization</a:t>
            </a:r>
          </a:p>
          <a:p>
            <a:pPr lvl="1"/>
            <a:r>
              <a:rPr lang="en-US" dirty="0" smtClean="0">
                <a:latin typeface="+mn-lt"/>
              </a:rPr>
              <a:t>Better user experience</a:t>
            </a:r>
          </a:p>
          <a:p>
            <a:pPr lvl="2"/>
            <a:r>
              <a:rPr lang="en-US" dirty="0" smtClean="0">
                <a:latin typeface="+mn-lt"/>
              </a:rPr>
              <a:t>Platform for user service creation</a:t>
            </a:r>
          </a:p>
          <a:p>
            <a:pPr lvl="2"/>
            <a:r>
              <a:rPr lang="en-US" dirty="0" smtClean="0">
                <a:latin typeface="+mn-lt"/>
              </a:rPr>
              <a:t>Optimizing user perceived throughput</a:t>
            </a:r>
          </a:p>
          <a:p>
            <a:pPr lvl="2"/>
            <a:r>
              <a:rPr lang="en-US" dirty="0" smtClean="0">
                <a:latin typeface="+mn-lt"/>
              </a:rPr>
              <a:t>Minimizing mobile phone power consumptions</a:t>
            </a:r>
          </a:p>
          <a:p>
            <a:r>
              <a:rPr lang="en-US" dirty="0" smtClean="0">
                <a:latin typeface="+mn-lt"/>
              </a:rPr>
              <a:t>Vertical Extensions of 5G network </a:t>
            </a:r>
          </a:p>
          <a:p>
            <a:pPr lvl="1"/>
            <a:r>
              <a:rPr lang="en-US" dirty="0" smtClean="0">
                <a:latin typeface="+mn-lt"/>
              </a:rPr>
              <a:t>Network enhancement in support of vertical services</a:t>
            </a:r>
          </a:p>
          <a:p>
            <a:pPr lvl="2"/>
            <a:r>
              <a:rPr lang="en-US" dirty="0" smtClean="0">
                <a:latin typeface="+mn-lt"/>
              </a:rPr>
              <a:t>Linkage between the user APP and server</a:t>
            </a:r>
          </a:p>
          <a:p>
            <a:pPr lvl="1"/>
            <a:r>
              <a:rPr lang="en-US" dirty="0" smtClean="0">
                <a:latin typeface="+mn-lt"/>
              </a:rPr>
              <a:t>Functional virtualization and distributed control  </a:t>
            </a:r>
          </a:p>
          <a:p>
            <a:pPr lvl="1"/>
            <a:r>
              <a:rPr lang="en-US" dirty="0" smtClean="0">
                <a:latin typeface="+mn-lt"/>
              </a:rPr>
              <a:t>Local and small cluster optimization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Rel-17 Focus Area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/>
              <a:t>Enhanced support of </a:t>
            </a:r>
            <a:r>
              <a:rPr lang="en-US" altLang="zh-CN" dirty="0" err="1" smtClean="0"/>
              <a:t>eMBB</a:t>
            </a:r>
            <a:endParaRPr lang="en-US" altLang="zh-CN" dirty="0" smtClean="0"/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MIMO enhancement 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SON/MDT 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NR compression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Enhanced support of verticals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High accuracy positioning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V2X enhancement and D2D</a:t>
            </a:r>
          </a:p>
          <a:p>
            <a:pPr lvl="1">
              <a:lnSpc>
                <a:spcPct val="130000"/>
              </a:lnSpc>
            </a:pPr>
            <a:r>
              <a:rPr lang="en-US" altLang="zh-CN" dirty="0" err="1" smtClean="0"/>
              <a:t>IIoT</a:t>
            </a:r>
            <a:r>
              <a:rPr lang="en-US" altLang="zh-CN" dirty="0" smtClean="0"/>
              <a:t> evolution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Improvement of UE and network energy efficiency 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Exploring new spectrum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Beyond 52.6GHz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Seamless network coverage</a:t>
            </a:r>
          </a:p>
          <a:p>
            <a:pPr lvl="1">
              <a:lnSpc>
                <a:spcPct val="130000"/>
              </a:lnSpc>
            </a:pPr>
            <a:r>
              <a:rPr lang="en-US" altLang="zh-CN" dirty="0" smtClean="0"/>
              <a:t>Integration of NTN with terrestrial network</a:t>
            </a:r>
          </a:p>
          <a:p>
            <a:pPr lvl="1">
              <a:lnSpc>
                <a:spcPct val="130000"/>
              </a:lnSpc>
            </a:pPr>
            <a:r>
              <a:rPr lang="en-US" altLang="zh-CN" dirty="0"/>
              <a:t>Multiple connectivity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66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latin typeface="+mj-lt"/>
                <a:ea typeface="微软雅黑" pitchFamily="34" charset="-122"/>
              </a:rPr>
              <a:t>Potential topics for Rel-17</a:t>
            </a:r>
            <a:endParaRPr lang="en-US" sz="3200" strike="sngStrike" dirty="0">
              <a:latin typeface="+mj-lt"/>
              <a:ea typeface="微软雅黑" pitchFamily="34" charset="-122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>
                <a:latin typeface="+mn-lt"/>
              </a:rPr>
              <a:t>Continued evolution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+mn-lt"/>
              </a:rPr>
              <a:t>Power saving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+mn-lt"/>
              </a:rPr>
              <a:t>V2X &amp; D2D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 smtClean="0">
                <a:latin typeface="+mn-lt"/>
              </a:rPr>
              <a:t>Including broadcast/multicast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smtClean="0">
                <a:latin typeface="+mn-lt"/>
              </a:rPr>
              <a:t>Positioning enhancement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smtClean="0">
                <a:latin typeface="+mn-lt"/>
              </a:rPr>
              <a:t>MIMO enhancement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smtClean="0">
                <a:latin typeface="+mn-lt"/>
              </a:rPr>
              <a:t>NR non-terrestrial networks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err="1" smtClean="0">
                <a:latin typeface="+mn-lt"/>
              </a:rPr>
              <a:t>IIoT</a:t>
            </a:r>
            <a:endParaRPr lang="en-GB" altLang="zh-CN" sz="1800" dirty="0" smtClean="0">
              <a:latin typeface="+mn-lt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 smtClean="0">
                <a:latin typeface="+mn-lt"/>
              </a:rPr>
              <a:t>SON/MDT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None/>
            </a:pPr>
            <a:endParaRPr lang="en-GB" altLang="zh-CN" sz="1800" dirty="0" smtClean="0"/>
          </a:p>
          <a:p>
            <a:pPr lvl="1">
              <a:spcBef>
                <a:spcPts val="0"/>
              </a:spcBef>
            </a:pPr>
            <a:endParaRPr lang="en-GB" altLang="zh-CN" sz="1800" dirty="0" smtClean="0"/>
          </a:p>
          <a:p>
            <a:pPr lvl="1">
              <a:spcBef>
                <a:spcPts val="0"/>
              </a:spcBef>
              <a:buNone/>
            </a:pPr>
            <a:endParaRPr lang="en-GB" altLang="zh-CN" sz="1800" dirty="0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91C961-2B99-49D1-B40F-285341BDA220}" type="slidenum">
              <a:rPr lang="zh-CN" altLang="en-US" sz="1400" smtClean="0">
                <a:solidFill>
                  <a:srgbClr val="10386B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CN" altLang="en-US" sz="1400" dirty="0" smtClean="0">
              <a:solidFill>
                <a:srgbClr val="10386B"/>
              </a:solidFill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644008" y="1196752"/>
            <a:ext cx="432048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sz="2400" dirty="0" smtClean="0">
                <a:solidFill>
                  <a:srgbClr val="001236"/>
                </a:solidFill>
                <a:ea typeface="微软雅黑" pitchFamily="34" charset="-122"/>
              </a:rPr>
              <a:t>New topics 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NR </a:t>
            </a:r>
            <a:r>
              <a:rPr lang="en-US" altLang="zh-CN" dirty="0">
                <a:solidFill>
                  <a:srgbClr val="240967"/>
                </a:solidFill>
                <a:ea typeface="微软雅黑" pitchFamily="34" charset="-122"/>
              </a:rPr>
              <a:t>extension to </a:t>
            </a: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beyond 52.6GHz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Network synchronization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NR compression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240967"/>
                </a:solidFill>
                <a:ea typeface="微软雅黑" pitchFamily="34" charset="-122"/>
              </a:rPr>
              <a:t>Multiple connectivity 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>
              <a:solidFill>
                <a:srgbClr val="240967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endParaRPr lang="en-US" altLang="zh-CN" dirty="0" smtClean="0">
              <a:solidFill>
                <a:srgbClr val="240967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endParaRPr lang="en-US" altLang="zh-CN" dirty="0" smtClean="0"/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endParaRPr lang="en-US" altLang="zh-CN" dirty="0">
              <a:solidFill>
                <a:srgbClr val="240967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</a:pPr>
            <a:endParaRPr lang="en-US" altLang="zh-CN" dirty="0" smtClean="0">
              <a:solidFill>
                <a:srgbClr val="240967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</p:txBody>
      </p:sp>
      <p:cxnSp>
        <p:nvCxnSpPr>
          <p:cNvPr id="9" name="直接连接符 8"/>
          <p:cNvCxnSpPr/>
          <p:nvPr/>
        </p:nvCxnSpPr>
        <p:spPr>
          <a:xfrm>
            <a:off x="4572000" y="1080032"/>
            <a:ext cx="0" cy="53285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0"/>
          <p:cNvSpPr>
            <a:spLocks noChangeArrowheads="1"/>
          </p:cNvSpPr>
          <p:nvPr/>
        </p:nvSpPr>
        <p:spPr bwMode="auto">
          <a:xfrm>
            <a:off x="6300192" y="2420888"/>
            <a:ext cx="2560320" cy="389513"/>
          </a:xfrm>
          <a:prstGeom prst="ellipse">
            <a:avLst/>
          </a:prstGeom>
          <a:solidFill>
            <a:srgbClr val="FFC000">
              <a:alpha val="24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9" name="Oval 90"/>
          <p:cNvSpPr>
            <a:spLocks noChangeArrowheads="1"/>
          </p:cNvSpPr>
          <p:nvPr/>
        </p:nvSpPr>
        <p:spPr bwMode="auto">
          <a:xfrm>
            <a:off x="4788024" y="2204864"/>
            <a:ext cx="2329558" cy="389513"/>
          </a:xfrm>
          <a:prstGeom prst="ellipse">
            <a:avLst/>
          </a:prstGeom>
          <a:solidFill>
            <a:srgbClr val="FFC000">
              <a:alpha val="24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Revolution to “Green”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8532441" y="6356352"/>
            <a:ext cx="370384" cy="365125"/>
          </a:xfrm>
          <a:prstGeom prst="rect">
            <a:avLst/>
          </a:prstGeo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580112" y="1484784"/>
            <a:ext cx="782156" cy="954879"/>
            <a:chOff x="1001" y="3700"/>
            <a:chExt cx="228" cy="224"/>
          </a:xfrm>
        </p:grpSpPr>
        <p:pic>
          <p:nvPicPr>
            <p:cNvPr id="7" name="Picture 46" descr="tower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7380312" y="1700808"/>
            <a:ext cx="586617" cy="954879"/>
            <a:chOff x="1001" y="3700"/>
            <a:chExt cx="228" cy="224"/>
          </a:xfrm>
        </p:grpSpPr>
        <p:pic>
          <p:nvPicPr>
            <p:cNvPr id="12" name="Picture 36" descr="tower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Freeform 3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pic>
        <p:nvPicPr>
          <p:cNvPr id="24" name="Picture 5" descr="C:\Users\fcc\AppData\Local\Microsoft\Windows\Temporary Internet Files\Content.IE5\YBD3FJX3\phone-875488_960_72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32856"/>
            <a:ext cx="324036" cy="288032"/>
          </a:xfrm>
          <a:prstGeom prst="rect">
            <a:avLst/>
          </a:prstGeom>
          <a:noFill/>
        </p:spPr>
      </p:pic>
      <p:pic>
        <p:nvPicPr>
          <p:cNvPr id="81" name="Picture 23" descr="NOTEBOO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2348880"/>
            <a:ext cx="224363" cy="20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内容占位符 87"/>
          <p:cNvSpPr>
            <a:spLocks noGrp="1"/>
          </p:cNvSpPr>
          <p:nvPr>
            <p:ph idx="1"/>
          </p:nvPr>
        </p:nvSpPr>
        <p:spPr>
          <a:xfrm>
            <a:off x="323528" y="1196752"/>
            <a:ext cx="4392488" cy="4857405"/>
          </a:xfrm>
        </p:spPr>
        <p:txBody>
          <a:bodyPr>
            <a:normAutofit fontScale="85000" lnSpcReduction="10000"/>
          </a:bodyPr>
          <a:lstStyle/>
          <a:p>
            <a:pPr lvl="0">
              <a:defRPr/>
            </a:pPr>
            <a:r>
              <a:rPr lang="en-US" dirty="0" smtClean="0"/>
              <a:t>Power consumption reduction for both UE and </a:t>
            </a:r>
            <a:r>
              <a:rPr lang="en-US" dirty="0" err="1" smtClean="0"/>
              <a:t>gNB</a:t>
            </a:r>
            <a:r>
              <a:rPr lang="en-US" dirty="0" smtClean="0"/>
              <a:t> through antenna adaptation</a:t>
            </a:r>
          </a:p>
          <a:p>
            <a:pPr marL="742950" lvl="2" indent="-342900">
              <a:buFont typeface="微软雅黑" pitchFamily="34" charset="-122"/>
              <a:buChar char="−"/>
            </a:pPr>
            <a:r>
              <a:rPr lang="en-US" dirty="0" smtClean="0"/>
              <a:t>The number of </a:t>
            </a:r>
            <a:r>
              <a:rPr lang="en-US" dirty="0" err="1" smtClean="0"/>
              <a:t>Tx</a:t>
            </a:r>
            <a:r>
              <a:rPr lang="en-US" dirty="0" smtClean="0"/>
              <a:t>/Rx antenna for UE and </a:t>
            </a:r>
            <a:r>
              <a:rPr lang="en-US" dirty="0" err="1" smtClean="0"/>
              <a:t>gNB</a:t>
            </a:r>
            <a:r>
              <a:rPr lang="en-US" dirty="0" smtClean="0"/>
              <a:t> would be dynamic adapted based on the traffic </a:t>
            </a:r>
          </a:p>
          <a:p>
            <a:pPr marL="1200150" lvl="3" indent="-342900">
              <a:buFont typeface="微软雅黑" pitchFamily="34" charset="-122"/>
              <a:buChar char="−"/>
            </a:pPr>
            <a:r>
              <a:rPr lang="en-US" dirty="0" smtClean="0">
                <a:solidFill>
                  <a:srgbClr val="7030A0"/>
                </a:solidFill>
              </a:rPr>
              <a:t>Both of UE and </a:t>
            </a:r>
            <a:r>
              <a:rPr lang="en-US" dirty="0" err="1" smtClean="0">
                <a:solidFill>
                  <a:srgbClr val="7030A0"/>
                </a:solidFill>
              </a:rPr>
              <a:t>gNB</a:t>
            </a:r>
            <a:r>
              <a:rPr lang="en-US" dirty="0" smtClean="0">
                <a:solidFill>
                  <a:srgbClr val="7030A0"/>
                </a:solidFill>
              </a:rPr>
              <a:t> would reduce  the number of </a:t>
            </a:r>
            <a:r>
              <a:rPr lang="en-US" dirty="0" err="1" smtClean="0">
                <a:solidFill>
                  <a:srgbClr val="7030A0"/>
                </a:solidFill>
              </a:rPr>
              <a:t>Tx</a:t>
            </a:r>
            <a:r>
              <a:rPr lang="en-US" dirty="0" smtClean="0">
                <a:solidFill>
                  <a:srgbClr val="7030A0"/>
                </a:solidFill>
              </a:rPr>
              <a:t>/Rx antenna during monitoring and no traffic </a:t>
            </a:r>
          </a:p>
          <a:p>
            <a:pPr marL="1200150" lvl="3" indent="-342900">
              <a:buFont typeface="微软雅黑" pitchFamily="34" charset="-122"/>
              <a:buChar char="−"/>
            </a:pPr>
            <a:r>
              <a:rPr lang="en-US" dirty="0" smtClean="0">
                <a:solidFill>
                  <a:srgbClr val="7030A0"/>
                </a:solidFill>
              </a:rPr>
              <a:t>Fast antenna adaptation for high load and heavy traffic </a:t>
            </a:r>
            <a:endParaRPr lang="en-US" dirty="0" smtClean="0">
              <a:solidFill>
                <a:srgbClr val="240967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Multi-RAT UE power saving </a:t>
            </a:r>
          </a:p>
          <a:p>
            <a:pPr lvl="1"/>
            <a:r>
              <a:rPr lang="en-US" dirty="0" smtClean="0"/>
              <a:t>Power Saving signal/channel to indicate the wakeup of selected RAT</a:t>
            </a:r>
          </a:p>
          <a:p>
            <a:pPr lvl="2"/>
            <a:r>
              <a:rPr lang="en-US" dirty="0" smtClean="0"/>
              <a:t>Preparation period – for channel tracking and triggering RS transmission</a:t>
            </a:r>
          </a:p>
          <a:p>
            <a:pPr lvl="2"/>
            <a:r>
              <a:rPr lang="en-US" dirty="0" smtClean="0"/>
              <a:t>Measurements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5940152" y="1844824"/>
            <a:ext cx="782156" cy="954879"/>
            <a:chOff x="1001" y="3700"/>
            <a:chExt cx="228" cy="224"/>
          </a:xfrm>
        </p:grpSpPr>
        <p:pic>
          <p:nvPicPr>
            <p:cNvPr id="48" name="Picture 46" descr="tower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sp>
        <p:nvSpPr>
          <p:cNvPr id="50" name="Oval 90"/>
          <p:cNvSpPr>
            <a:spLocks noChangeArrowheads="1"/>
          </p:cNvSpPr>
          <p:nvPr/>
        </p:nvSpPr>
        <p:spPr bwMode="auto">
          <a:xfrm>
            <a:off x="5004048" y="2564904"/>
            <a:ext cx="2329558" cy="389513"/>
          </a:xfrm>
          <a:prstGeom prst="ellipse">
            <a:avLst/>
          </a:prstGeom>
          <a:solidFill>
            <a:srgbClr val="FFC000">
              <a:alpha val="24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51" name="Freeform 71"/>
          <p:cNvSpPr>
            <a:spLocks/>
          </p:cNvSpPr>
          <p:nvPr/>
        </p:nvSpPr>
        <p:spPr bwMode="auto">
          <a:xfrm rot="7986071" flipV="1">
            <a:off x="5099856" y="1785195"/>
            <a:ext cx="943029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00206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012160" y="1268760"/>
            <a:ext cx="1786066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err="1" smtClean="0"/>
              <a:t>gNB</a:t>
            </a:r>
            <a:r>
              <a:rPr lang="en-US" sz="1000" dirty="0" smtClean="0"/>
              <a:t>: 4Tx/Rx  for high data rate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355976" y="1700808"/>
            <a:ext cx="1715534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UE: 4Tx/Rx  for high data rate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444208" y="1772816"/>
            <a:ext cx="1460656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err="1" smtClean="0"/>
              <a:t>gN</a:t>
            </a:r>
            <a:r>
              <a:rPr lang="en-US" sz="1000" dirty="0" smtClean="0"/>
              <a:t>: 2Tx/Rx  for no traffic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989517" y="2564904"/>
            <a:ext cx="1154483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UE: 2Tx/Rx  for </a:t>
            </a:r>
          </a:p>
          <a:p>
            <a:r>
              <a:rPr lang="en-US" sz="1000" dirty="0" smtClean="0"/>
              <a:t>PDCCH monitoring</a:t>
            </a:r>
          </a:p>
        </p:txBody>
      </p:sp>
      <p:cxnSp>
        <p:nvCxnSpPr>
          <p:cNvPr id="57" name="肘形连接符 56"/>
          <p:cNvCxnSpPr/>
          <p:nvPr/>
        </p:nvCxnSpPr>
        <p:spPr>
          <a:xfrm flipV="1">
            <a:off x="5292080" y="4221088"/>
            <a:ext cx="1944216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/>
          <p:nvPr/>
        </p:nvCxnSpPr>
        <p:spPr>
          <a:xfrm>
            <a:off x="7236296" y="4221088"/>
            <a:ext cx="1440160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/>
          <p:nvPr/>
        </p:nvCxnSpPr>
        <p:spPr>
          <a:xfrm flipV="1">
            <a:off x="5220072" y="5085184"/>
            <a:ext cx="1656184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/>
          <p:nvPr/>
        </p:nvCxnSpPr>
        <p:spPr>
          <a:xfrm>
            <a:off x="6876256" y="5085184"/>
            <a:ext cx="1440160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804248" y="4293096"/>
            <a:ext cx="838691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LTE: DRX ON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588224" y="5157192"/>
            <a:ext cx="811441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NR: DRX ON</a:t>
            </a:r>
          </a:p>
        </p:txBody>
      </p:sp>
      <p:cxnSp>
        <p:nvCxnSpPr>
          <p:cNvPr id="67" name="直接箭头连接符 66"/>
          <p:cNvCxnSpPr/>
          <p:nvPr/>
        </p:nvCxnSpPr>
        <p:spPr>
          <a:xfrm flipV="1">
            <a:off x="5220072" y="4149080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427984" y="5589240"/>
            <a:ext cx="1741182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Low power </a:t>
            </a:r>
          </a:p>
          <a:p>
            <a:pPr algn="ctr"/>
            <a:r>
              <a:rPr lang="en-US" sz="1000" dirty="0" smtClean="0"/>
              <a:t>Power Saving signal triggering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292080" y="4221088"/>
            <a:ext cx="829073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Preparation </a:t>
            </a:r>
          </a:p>
          <a:p>
            <a:pPr algn="ctr"/>
            <a:r>
              <a:rPr lang="en-US" sz="1000" dirty="0" smtClean="0"/>
              <a:t>period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20072" y="5085184"/>
            <a:ext cx="829073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Preparation </a:t>
            </a:r>
          </a:p>
          <a:p>
            <a:pPr algn="ctr"/>
            <a:r>
              <a:rPr lang="en-US" sz="1000" dirty="0" smtClean="0"/>
              <a:t>period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+mj-lt"/>
              </a:rPr>
              <a:t>Power Saving in Rel-16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352928" cy="558924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RAN1 study on UE power saving in NR had been completed in Rel-16</a:t>
            </a: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RAN1 work on UE power saving starting in 2</a:t>
            </a:r>
            <a:r>
              <a:rPr lang="en-US" sz="3800" baseline="30000" dirty="0" smtClean="0">
                <a:latin typeface="+mn-lt"/>
              </a:rPr>
              <a:t>nd</a:t>
            </a:r>
            <a:r>
              <a:rPr lang="en-US" sz="3800" dirty="0" smtClean="0">
                <a:latin typeface="+mn-lt"/>
              </a:rPr>
              <a:t> quarter 2019 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latin typeface="+mn-lt"/>
              </a:rPr>
              <a:t>Specify the power saving techniques with power saving signal/channel </a:t>
            </a:r>
            <a:endParaRPr lang="en-US" sz="3200" dirty="0" smtClean="0"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latin typeface="+mn-lt"/>
              </a:rPr>
              <a:t>Specify the procedure of cross-slot scheduling power saving techniques  </a:t>
            </a:r>
            <a:endParaRPr lang="en-US" sz="3200" dirty="0" smtClean="0"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latin typeface="+mn-lt"/>
              </a:rPr>
              <a:t>Evaluate the required switching and interruption times for UE dynamic adaptation to the maximum number of MIMO layers</a:t>
            </a:r>
            <a:r>
              <a:rPr lang="en-GB" sz="3200" u="sng" dirty="0" smtClean="0">
                <a:latin typeface="+mn-lt"/>
              </a:rPr>
              <a:t> </a:t>
            </a:r>
            <a:r>
              <a:rPr lang="en-GB" sz="3200" dirty="0" smtClean="0">
                <a:latin typeface="+mn-lt"/>
              </a:rPr>
              <a:t>[RAN4]</a:t>
            </a:r>
            <a:endParaRPr lang="en-GB" sz="3200" dirty="0" smtClean="0">
              <a:solidFill>
                <a:srgbClr val="00B0F0"/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with power saving signal/channel as the wakeup signal/channel in triggering UE adaptation to the DRX operation in RRC_CONNECTED mode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DCI-based mechanism in skipping PDCCH monitoring or switching PDCCH monitoring periodicity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of UE adaptation to the BWP/SCell operation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of UE dynamic adaptation to the maximum number of MIMO layers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UE assistance information for the associated power saving techniques.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in RRM measurements in synchronous and asynchronous network deployment 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RAN2 continues study until June 2019</a:t>
            </a:r>
          </a:p>
          <a:p>
            <a:pPr lvl="1" hangingPunct="0">
              <a:lnSpc>
                <a:spcPct val="120000"/>
              </a:lnSpc>
            </a:pPr>
            <a:r>
              <a:rPr lang="en-US" sz="3200" dirty="0" smtClean="0">
                <a:latin typeface="+mn-lt"/>
              </a:rPr>
              <a:t>DRX operation, PDCCH skipping/switching PDCCH monitoring  periodicity,  UE adaptation to the BWP/SCell operation, adaption to the MIMO layer, UE assistance information, RRM</a:t>
            </a:r>
          </a:p>
          <a:p>
            <a:pPr lvl="1" hangingPunct="0">
              <a:lnSpc>
                <a:spcPct val="120000"/>
              </a:lnSpc>
            </a:pPr>
            <a:r>
              <a:rPr lang="en-GB" sz="3200" dirty="0" smtClean="0">
                <a:latin typeface="+mn-lt"/>
              </a:rPr>
              <a:t>Study the enhancement of  UE paging procedure based on the additional power saving signal/channel/procedure</a:t>
            </a:r>
            <a:endParaRPr lang="en-US" sz="3200" dirty="0" smtClean="0">
              <a:latin typeface="+mn-lt"/>
            </a:endParaRPr>
          </a:p>
          <a:p>
            <a:pPr lvl="1" hangingPunct="0">
              <a:lnSpc>
                <a:spcPct val="120000"/>
              </a:lnSpc>
            </a:pPr>
            <a:r>
              <a:rPr lang="en-GB" sz="3200" dirty="0" smtClean="0">
                <a:latin typeface="+mn-lt"/>
              </a:rPr>
              <a:t>Study the enhancement of  UE power saving procedure in supporting efficient transition from RRC_CONNECTED to RRC_IDLE/RRC_INACTIVE mode  </a:t>
            </a:r>
            <a:endParaRPr lang="en-US" sz="32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Rel-17 UE and Network Power Saving WI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err="1" smtClean="0">
                <a:latin typeface="+mn-lt"/>
                <a:ea typeface="+mn-ea"/>
              </a:rPr>
              <a:t>Tx</a:t>
            </a:r>
            <a:r>
              <a:rPr lang="en-US" altLang="zh-CN" sz="2100" dirty="0" smtClean="0">
                <a:latin typeface="+mn-lt"/>
                <a:ea typeface="+mn-ea"/>
              </a:rPr>
              <a:t>/Rx antenna adaptation for UE and Network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UE dynamic adaptation to the MIMO layer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UE adaptation to the number of Rx/</a:t>
            </a:r>
            <a:r>
              <a:rPr lang="en-US" altLang="zh-CN" sz="2100" dirty="0" err="1" smtClean="0">
                <a:latin typeface="+mn-lt"/>
                <a:ea typeface="+mn-ea"/>
              </a:rPr>
              <a:t>Tx</a:t>
            </a:r>
            <a:r>
              <a:rPr lang="en-US" altLang="zh-CN" sz="2100" dirty="0" smtClean="0">
                <a:latin typeface="+mn-lt"/>
                <a:ea typeface="+mn-ea"/>
              </a:rPr>
              <a:t> antenna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Network adaptation to the number of </a:t>
            </a:r>
            <a:r>
              <a:rPr lang="en-US" altLang="zh-CN" sz="2100" dirty="0" err="1" smtClean="0">
                <a:latin typeface="+mn-lt"/>
                <a:ea typeface="+mn-ea"/>
              </a:rPr>
              <a:t>Tx</a:t>
            </a:r>
            <a:r>
              <a:rPr lang="en-US" altLang="zh-CN" sz="2100" dirty="0" smtClean="0">
                <a:latin typeface="+mn-lt"/>
                <a:ea typeface="+mn-ea"/>
              </a:rPr>
              <a:t>/Rx antenna based on system load and the day of use</a:t>
            </a: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US" altLang="zh-CN" sz="1700" dirty="0" smtClean="0">
                <a:latin typeface="+mn-lt"/>
                <a:ea typeface="+mn-ea"/>
              </a:rPr>
              <a:t>UE procedures in support of </a:t>
            </a:r>
            <a:r>
              <a:rPr lang="en-US" altLang="zh-CN" sz="1700" dirty="0" err="1" smtClean="0">
                <a:latin typeface="+mn-lt"/>
                <a:ea typeface="+mn-ea"/>
              </a:rPr>
              <a:t>gNB</a:t>
            </a:r>
            <a:r>
              <a:rPr lang="en-US" altLang="zh-CN" sz="1700" dirty="0" smtClean="0">
                <a:latin typeface="+mn-lt"/>
                <a:ea typeface="+mn-ea"/>
              </a:rPr>
              <a:t> antenna adaptation</a:t>
            </a: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US" altLang="zh-CN" sz="1700" dirty="0" smtClean="0">
                <a:latin typeface="+mn-lt"/>
                <a:ea typeface="+mn-ea"/>
              </a:rPr>
              <a:t> UE procedure in support of network cells ON/OFF in both CONNECTED and IDLE/INACTIVE states</a:t>
            </a:r>
            <a:endParaRPr lang="en-US" altLang="zh-CN" sz="2100" dirty="0" smtClean="0">
              <a:latin typeface="+mn-lt"/>
              <a:ea typeface="+mn-ea"/>
            </a:endParaRPr>
          </a:p>
          <a:p>
            <a:pPr lvl="0" hangingPunct="0"/>
            <a:r>
              <a:rPr lang="en-US" dirty="0" smtClean="0"/>
              <a:t>Power saving signal/channel triggering UE adaptation to the power saving techniques in multi-RAT network [RAN1]</a:t>
            </a:r>
          </a:p>
          <a:p>
            <a:pPr lvl="1" hangingPunct="0"/>
            <a:r>
              <a:rPr lang="en-US" dirty="0" smtClean="0"/>
              <a:t>Power saving signal/channel for triggering UE adaptation in both CONNECTED and IDLE/Inactive </a:t>
            </a:r>
          </a:p>
          <a:p>
            <a:pPr lvl="2" hangingPunct="0"/>
            <a:r>
              <a:rPr lang="en-US" dirty="0" smtClean="0"/>
              <a:t>Study the low power consumption power saving signal </a:t>
            </a:r>
          </a:p>
          <a:p>
            <a:pPr lvl="2" hangingPunct="0"/>
            <a:r>
              <a:rPr lang="en-US" dirty="0" smtClean="0"/>
              <a:t>Study and specify the  interaction to Rel-16 PDCCH-based power saving signal/channel</a:t>
            </a:r>
          </a:p>
          <a:p>
            <a:pPr lvl="2" hangingPunct="0"/>
            <a:r>
              <a:rPr lang="en-US" dirty="0" smtClean="0"/>
              <a:t>Specify the power saving signal triggering UE adaptation to DRX operation in multi-RAT operation, such as EN-DC,  NE-DC, NR-DC, NR-CA</a:t>
            </a:r>
          </a:p>
          <a:p>
            <a:pPr lvl="1" hangingPunct="0"/>
            <a:r>
              <a:rPr lang="en-US" dirty="0" smtClean="0"/>
              <a:t>Study and specify the power saving signal triggering preparation period in multi-RAT operation</a:t>
            </a:r>
          </a:p>
          <a:p>
            <a:pPr lvl="2" hangingPunct="0"/>
            <a:r>
              <a:rPr lang="en-US" dirty="0" smtClean="0"/>
              <a:t>Configuration additional RS in assisting UE measurements, such as RRM and CSI measurements</a:t>
            </a:r>
          </a:p>
          <a:p>
            <a:pPr lvl="2" hangingPunct="0"/>
            <a:r>
              <a:rPr lang="en-US" dirty="0" smtClean="0"/>
              <a:t>Enhancements of CSI feedbacks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Multi-RAT UE PDCCH monitoring reduction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Power saving signal triggering PDCCH monitoring reduction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PDCCH blind decoding reduction techniques</a:t>
            </a:r>
          </a:p>
          <a:p>
            <a:pPr lvl="0"/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C2A2429A-3693-4BBD-9ED6-295096074116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22856</TotalTime>
  <Words>3147</Words>
  <Application>Microsoft Office PowerPoint</Application>
  <PresentationFormat>全屏显示(4:3)</PresentationFormat>
  <Paragraphs>462</Paragraphs>
  <Slides>31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1_Office 主题</vt:lpstr>
      <vt:lpstr>Office 主题</vt:lpstr>
      <vt:lpstr>Visio</vt:lpstr>
      <vt:lpstr>CATT's view on NR evolution in Rel-17</vt:lpstr>
      <vt:lpstr>Vision of 5G</vt:lpstr>
      <vt:lpstr>Target scenarios and use cases of Rel-15/16</vt:lpstr>
      <vt:lpstr>NR Evolution to Rel-17 and Beyond</vt:lpstr>
      <vt:lpstr>Rel-17 Focus Area</vt:lpstr>
      <vt:lpstr>Potential topics for Rel-17</vt:lpstr>
      <vt:lpstr>Revolution to “Green” </vt:lpstr>
      <vt:lpstr>Power Saving in Rel-16</vt:lpstr>
      <vt:lpstr> Rel-17 UE and Network Power Saving WI</vt:lpstr>
      <vt:lpstr>PowerPoint 演示文稿</vt:lpstr>
      <vt:lpstr>Rel-17 WI: NR Positioning Enhancements</vt:lpstr>
      <vt:lpstr>Motivation of Precise Network Synchronization</vt:lpstr>
      <vt:lpstr>Network Synchronization based on NR Signals</vt:lpstr>
      <vt:lpstr>Rel-17 WI: NR Network Synchronization</vt:lpstr>
      <vt:lpstr>Motivation of Rel-17 NR V2X</vt:lpstr>
      <vt:lpstr> Rel-17 NR V2X WI</vt:lpstr>
      <vt:lpstr>Motivation of NR sidelink for D2D</vt:lpstr>
      <vt:lpstr>Objectives of NR Support of D2D</vt:lpstr>
      <vt:lpstr>Motivation on Uplink MIMO enhancement</vt:lpstr>
      <vt:lpstr>New Deployment Scenarios for feMIMO (1) </vt:lpstr>
      <vt:lpstr>New Deployment Scenarios for feMIMO</vt:lpstr>
      <vt:lpstr>Enhancement Areas on Uplink MIMO</vt:lpstr>
      <vt:lpstr>Study on Higher frequency band</vt:lpstr>
      <vt:lpstr>Motivations for NR Compression </vt:lpstr>
      <vt:lpstr>NR Compression Work in Rel-17</vt:lpstr>
      <vt:lpstr>Motivation of Enhancement of IIoT </vt:lpstr>
      <vt:lpstr>Rel-17 IIoT Enhancement</vt:lpstr>
      <vt:lpstr>Motivation of big data collection enhancement</vt:lpstr>
      <vt:lpstr>Rel-17 Enhancement of big data collection</vt:lpstr>
      <vt:lpstr>Multiple Connectivity work in Rel-17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CATT</cp:lastModifiedBy>
  <cp:revision>708</cp:revision>
  <dcterms:created xsi:type="dcterms:W3CDTF">2016-07-17T04:57:15Z</dcterms:created>
  <dcterms:modified xsi:type="dcterms:W3CDTF">2019-05-27T15:08:11Z</dcterms:modified>
</cp:coreProperties>
</file>