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notesMasterIdLst>
    <p:notesMasterId r:id="rId11"/>
  </p:notesMasterIdLst>
  <p:handoutMasterIdLst>
    <p:handoutMasterId r:id="rId12"/>
  </p:handoutMasterIdLst>
  <p:sldIdLst>
    <p:sldId id="258" r:id="rId3"/>
    <p:sldId id="257" r:id="rId4"/>
    <p:sldId id="289" r:id="rId5"/>
    <p:sldId id="290" r:id="rId6"/>
    <p:sldId id="291" r:id="rId7"/>
    <p:sldId id="270" r:id="rId8"/>
    <p:sldId id="292" r:id="rId9"/>
    <p:sldId id="28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C6E8"/>
    <a:srgbClr val="0063AE"/>
    <a:srgbClr val="6826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66" autoAdjust="0"/>
    <p:restoredTop sz="53748" autoAdjust="0"/>
  </p:normalViewPr>
  <p:slideViewPr>
    <p:cSldViewPr snapToGrid="0" snapToObjects="1">
      <p:cViewPr varScale="1">
        <p:scale>
          <a:sx n="53" d="100"/>
          <a:sy n="53" d="100"/>
        </p:scale>
        <p:origin x="20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4" d="100"/>
        <a:sy n="174" d="100"/>
      </p:scale>
      <p:origin x="0" y="0"/>
    </p:cViewPr>
  </p:sorterViewPr>
  <p:notesViewPr>
    <p:cSldViewPr snapToGrid="0" snapToObjects="1">
      <p:cViewPr varScale="1">
        <p:scale>
          <a:sx n="55" d="100"/>
          <a:sy n="55" d="100"/>
        </p:scale>
        <p:origin x="-290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6F990-A4F6-F74A-A554-00520616D186}" type="datetimeFigureOut">
              <a:rPr lang="en-US" smtClean="0"/>
              <a:pPr/>
              <a:t>5/27/2019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502C2-B860-E744-98F5-920F0D60F77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9BBDD-93E0-4567-A5AE-32FCAB385B07}" type="datetimeFigureOut">
              <a:rPr lang="en-GB" smtClean="0"/>
              <a:pPr/>
              <a:t>27/05/2019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66FE73-F779-4997-B175-6DC16E02F3D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5528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err="1"/>
              <a:t>Mention</a:t>
            </a:r>
            <a:endParaRPr lang="fi-FI" dirty="0"/>
          </a:p>
          <a:p>
            <a:pPr marL="171450" indent="-171450">
              <a:buFontTx/>
              <a:buChar char="-"/>
            </a:pPr>
            <a:r>
              <a:rPr lang="fi-FI" dirty="0" err="1"/>
              <a:t>Good</a:t>
            </a:r>
            <a:r>
              <a:rPr lang="fi-FI" dirty="0"/>
              <a:t> </a:t>
            </a:r>
            <a:r>
              <a:rPr lang="fi-FI" dirty="0" err="1"/>
              <a:t>work</a:t>
            </a:r>
            <a:r>
              <a:rPr lang="fi-FI" dirty="0"/>
              <a:t> on MCPTT</a:t>
            </a:r>
          </a:p>
          <a:p>
            <a:pPr marL="171450" indent="-171450">
              <a:buFontTx/>
              <a:buChar char="-"/>
            </a:pPr>
            <a:r>
              <a:rPr lang="fi-FI" dirty="0" err="1"/>
              <a:t>Interoperability</a:t>
            </a:r>
            <a:r>
              <a:rPr lang="fi-FI" dirty="0"/>
              <a:t> and open </a:t>
            </a:r>
            <a:r>
              <a:rPr lang="fi-FI" dirty="0" err="1"/>
              <a:t>competitive</a:t>
            </a:r>
            <a:r>
              <a:rPr lang="fi-FI" dirty="0"/>
              <a:t> market is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goal</a:t>
            </a:r>
            <a:endParaRPr lang="fi-FI" dirty="0"/>
          </a:p>
          <a:p>
            <a:pPr marL="171450" indent="-171450">
              <a:buFontTx/>
              <a:buChar char="-"/>
            </a:pPr>
            <a:endParaRPr lang="fi-FI" dirty="0"/>
          </a:p>
          <a:p>
            <a:pPr marL="171450" indent="-171450"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279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/>
              <a:t>In </a:t>
            </a:r>
            <a:r>
              <a:rPr lang="fi-FI" dirty="0" err="1"/>
              <a:t>addtion</a:t>
            </a:r>
            <a:r>
              <a:rPr lang="fi-FI" dirty="0"/>
              <a:t> </a:t>
            </a:r>
            <a:r>
              <a:rPr lang="fi-FI" dirty="0" err="1"/>
              <a:t>mention</a:t>
            </a:r>
            <a:endParaRPr lang="fi-FI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i-FI" dirty="0"/>
              <a:t>Air to </a:t>
            </a:r>
            <a:r>
              <a:rPr lang="fi-FI" dirty="0" err="1"/>
              <a:t>ground</a:t>
            </a:r>
            <a:endParaRPr lang="fi-FI" dirty="0"/>
          </a:p>
          <a:p>
            <a:pPr marL="171450" indent="-171450">
              <a:buFontTx/>
              <a:buChar char="-"/>
            </a:pPr>
            <a:r>
              <a:rPr lang="fi-FI" dirty="0"/>
              <a:t>Underground </a:t>
            </a:r>
            <a:r>
              <a:rPr lang="fi-FI" dirty="0" err="1"/>
              <a:t>coverage</a:t>
            </a:r>
            <a:endParaRPr lang="fi-FI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659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94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284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457200" y="3324141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03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278934" y="391453"/>
            <a:ext cx="6346980" cy="973993"/>
          </a:xfrm>
          <a:prstGeom prst="rect">
            <a:avLst/>
          </a:prstGeom>
        </p:spPr>
        <p:txBody>
          <a:bodyPr vert="horz"/>
          <a:lstStyle>
            <a:lvl1pPr algn="l">
              <a:defRPr sz="24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13256" y="1913759"/>
            <a:ext cx="7860471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894776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278934" y="391451"/>
            <a:ext cx="6346980" cy="973993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13255" y="1913758"/>
            <a:ext cx="7860471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278934" y="391451"/>
            <a:ext cx="6346980" cy="973993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13256" y="1913758"/>
            <a:ext cx="3740232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723132" y="1913758"/>
            <a:ext cx="3902782" cy="2583576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278934" y="391451"/>
            <a:ext cx="6346980" cy="973993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885682" y="1913758"/>
            <a:ext cx="3740232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13256" y="1913758"/>
            <a:ext cx="3902782" cy="2583576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96C6-B927-5C4C-8E51-A155C4C7798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C1988 TCCA_PPT Template 0817 v1.3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47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685800" y="5720880"/>
            <a:ext cx="7772400" cy="59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>
                <a:solidFill>
                  <a:srgbClr val="3BC6E8"/>
                </a:solidFill>
              </a:rPr>
              <a:t>Critical communications for all professional users</a:t>
            </a:r>
            <a:endParaRPr lang="en-US" sz="2400" dirty="0">
              <a:solidFill>
                <a:srgbClr val="3BC6E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035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886A3-78DD-5842-83B6-40F815C1596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C1988 TCCA_PPT Template 0817 v1.2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47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685800" y="5720880"/>
            <a:ext cx="7772400" cy="59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3BC6E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Critical communications for all professional users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BC6E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6553200" y="643464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2886A3-78DD-5842-83B6-40F815C15967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3" r:id="rId2"/>
    <p:sldLayoutId id="2147483654" r:id="rId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(Mission) Critical Communications needs</a:t>
            </a:r>
            <a:br>
              <a:rPr lang="en-US" dirty="0"/>
            </a:br>
            <a:r>
              <a:rPr lang="en-US" dirty="0"/>
              <a:t>3GPP RAN #84 Rel 17 planning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93EE36-2664-4879-9134-609EA2B5969A}"/>
              </a:ext>
            </a:extLst>
          </p:cNvPr>
          <p:cNvSpPr txBox="1"/>
          <p:nvPr/>
        </p:nvSpPr>
        <p:spPr>
          <a:xfrm>
            <a:off x="6323534" y="4959927"/>
            <a:ext cx="2639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1600" b="1" dirty="0">
                <a:solidFill>
                  <a:srgbClr val="3BC6E8"/>
                </a:solidFill>
              </a:rPr>
              <a:t>26</a:t>
            </a:r>
            <a:r>
              <a:rPr lang="fi-FI" sz="1600" b="1" baseline="30000" dirty="0">
                <a:solidFill>
                  <a:srgbClr val="3BC6E8"/>
                </a:solidFill>
              </a:rPr>
              <a:t>th</a:t>
            </a:r>
            <a:r>
              <a:rPr lang="fi-FI" sz="1600" b="1" dirty="0">
                <a:solidFill>
                  <a:srgbClr val="3BC6E8"/>
                </a:solidFill>
              </a:rPr>
              <a:t> </a:t>
            </a:r>
            <a:r>
              <a:rPr lang="fi-FI" sz="1600" b="1" dirty="0" err="1">
                <a:solidFill>
                  <a:srgbClr val="3BC6E8"/>
                </a:solidFill>
              </a:rPr>
              <a:t>May</a:t>
            </a:r>
            <a:r>
              <a:rPr lang="fi-FI" sz="1600" b="1" dirty="0">
                <a:solidFill>
                  <a:srgbClr val="3BC6E8"/>
                </a:solidFill>
              </a:rPr>
              <a:t> 2019 Tero Pesonen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1D7278-87B3-4796-9141-F1411DA10AA3}"/>
              </a:ext>
            </a:extLst>
          </p:cNvPr>
          <p:cNvSpPr/>
          <p:nvPr/>
        </p:nvSpPr>
        <p:spPr>
          <a:xfrm>
            <a:off x="7720999" y="224146"/>
            <a:ext cx="1253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RP-190856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4333" y="914400"/>
            <a:ext cx="1846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200" b="1" dirty="0">
              <a:solidFill>
                <a:srgbClr val="3BC6E8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04334" y="1596683"/>
            <a:ext cx="3577886" cy="1871147"/>
          </a:xfrm>
        </p:spPr>
        <p:txBody>
          <a:bodyPr/>
          <a:lstStyle/>
          <a:p>
            <a:r>
              <a:rPr lang="en-US" dirty="0"/>
              <a:t>Core Critical Communications requirements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278702" y="929171"/>
            <a:ext cx="4416723" cy="363614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Coverage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Availability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Resilience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Performance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Scalability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Functional suitability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A17D7E-31B5-4702-9EE9-1CC4285A2909}"/>
              </a:ext>
            </a:extLst>
          </p:cNvPr>
          <p:cNvSpPr/>
          <p:nvPr/>
        </p:nvSpPr>
        <p:spPr>
          <a:xfrm>
            <a:off x="1608826" y="4530167"/>
            <a:ext cx="5926347" cy="88852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Connection is </a:t>
            </a:r>
            <a:r>
              <a:rPr lang="en-US" sz="2800" b="1" i="1" dirty="0">
                <a:solidFill>
                  <a:srgbClr val="FF0000"/>
                </a:solidFill>
              </a:rPr>
              <a:t>literally</a:t>
            </a:r>
            <a:r>
              <a:rPr lang="en-US" sz="2800" b="1" dirty="0"/>
              <a:t> the lifeline</a:t>
            </a:r>
            <a:endParaRPr lang="en-GB" sz="2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4333" y="914400"/>
            <a:ext cx="1846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GB" sz="3200" b="1">
              <a:solidFill>
                <a:srgbClr val="3BC6E8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04334" y="1596683"/>
            <a:ext cx="3577886" cy="1871147"/>
          </a:xfrm>
        </p:spPr>
        <p:txBody>
          <a:bodyPr/>
          <a:lstStyle/>
          <a:p>
            <a:r>
              <a:rPr lang="en-GB" dirty="0"/>
              <a:t>Key operational requirement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278702" y="1596683"/>
            <a:ext cx="4416723" cy="3636144"/>
          </a:xfrm>
        </p:spPr>
        <p:txBody>
          <a:bodyPr/>
          <a:lstStyle/>
          <a:p>
            <a:pPr marL="0" indent="0"/>
            <a:r>
              <a:rPr lang="en-GB" sz="3200"/>
              <a:t>Mission Critical functionality support in 5G NR</a:t>
            </a:r>
          </a:p>
        </p:txBody>
      </p:sp>
    </p:spTree>
    <p:extLst>
      <p:ext uri="{BB962C8B-B14F-4D97-AF65-F5344CB8AC3E}">
        <p14:creationId xmlns:p14="http://schemas.microsoft.com/office/powerpoint/2010/main" val="2808313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4333" y="914400"/>
            <a:ext cx="1846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GB" sz="3200" b="1">
              <a:solidFill>
                <a:srgbClr val="3BC6E8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04334" y="1596683"/>
            <a:ext cx="3577886" cy="1871147"/>
          </a:xfrm>
        </p:spPr>
        <p:txBody>
          <a:bodyPr/>
          <a:lstStyle/>
          <a:p>
            <a:r>
              <a:rPr lang="en-GB"/>
              <a:t>Market growth need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278702" y="1596683"/>
            <a:ext cx="4865298" cy="3636144"/>
          </a:xfrm>
        </p:spPr>
        <p:txBody>
          <a:bodyPr/>
          <a:lstStyle/>
          <a:p>
            <a:pPr marL="0" indent="0"/>
            <a:r>
              <a:rPr lang="en-GB"/>
              <a:t>Further development of  mission critical related tests (RAN5)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/>
              <a:t>MCVideo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/>
              <a:t>MCData</a:t>
            </a:r>
          </a:p>
          <a:p>
            <a:pPr marL="0" indent="0"/>
            <a:r>
              <a:rPr lang="en-GB"/>
              <a:t>Mission critical services end-to-end testing capability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/>
              <a:t>Extend test case coverage to include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/>
              <a:t>server side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/>
              <a:t>server-server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1084700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4333" y="914400"/>
            <a:ext cx="1846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GB" sz="3200" b="1">
              <a:solidFill>
                <a:srgbClr val="3BC6E8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04334" y="1596683"/>
            <a:ext cx="3577886" cy="1871147"/>
          </a:xfrm>
        </p:spPr>
        <p:txBody>
          <a:bodyPr/>
          <a:lstStyle/>
          <a:p>
            <a:r>
              <a:rPr lang="en-US" dirty="0"/>
              <a:t>Needs for 5G enabled operational </a:t>
            </a:r>
            <a:br>
              <a:rPr lang="en-US" dirty="0"/>
            </a:br>
            <a:r>
              <a:rPr lang="en-US" dirty="0"/>
              <a:t>model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278702" y="1596683"/>
            <a:ext cx="4865298" cy="363614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Communications at all times everywhere 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 dirty="0"/>
              <a:t>Device-to-device communication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fi-FI" sz="2000" dirty="0"/>
              <a:t>U</a:t>
            </a:r>
            <a:r>
              <a:rPr lang="en-GB" sz="2000" dirty="0"/>
              <a:t>E to network relay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 dirty="0"/>
              <a:t>Satellite connectivity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In-building locations and coverage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Capacity efficiency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 dirty="0"/>
              <a:t>Multicast/broadcast capability</a:t>
            </a:r>
          </a:p>
        </p:txBody>
      </p:sp>
    </p:spTree>
    <p:extLst>
      <p:ext uri="{BB962C8B-B14F-4D97-AF65-F5344CB8AC3E}">
        <p14:creationId xmlns:p14="http://schemas.microsoft.com/office/powerpoint/2010/main" val="835940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78934" y="663677"/>
            <a:ext cx="6726521" cy="732550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30936" y="1502461"/>
            <a:ext cx="8513063" cy="3853077"/>
          </a:xfrm>
        </p:spPr>
        <p:txBody>
          <a:bodyPr/>
          <a:lstStyle/>
          <a:p>
            <a:pPr>
              <a:buClr>
                <a:srgbClr val="0063AE"/>
              </a:buClr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3BC6E8"/>
                </a:solidFill>
              </a:rPr>
              <a:t>Key operational requirement</a:t>
            </a:r>
            <a:r>
              <a:rPr lang="en-GB" sz="2000" dirty="0">
                <a:solidFill>
                  <a:srgbClr val="0063AE"/>
                </a:solidFill>
              </a:rPr>
              <a:t> </a:t>
            </a:r>
            <a:br>
              <a:rPr lang="en-GB" sz="2000" dirty="0">
                <a:solidFill>
                  <a:srgbClr val="0063AE"/>
                </a:solidFill>
              </a:rPr>
            </a:br>
            <a:r>
              <a:rPr lang="en-GB" sz="2000" dirty="0">
                <a:solidFill>
                  <a:srgbClr val="0063AE"/>
                </a:solidFill>
              </a:rPr>
              <a:t>5G NR support for current mission critical functionality on LTE</a:t>
            </a:r>
          </a:p>
          <a:p>
            <a:pPr>
              <a:buClr>
                <a:srgbClr val="0063AE"/>
              </a:buClr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3BC6E8"/>
                </a:solidFill>
              </a:rPr>
              <a:t>Market growth need</a:t>
            </a:r>
            <a:br>
              <a:rPr lang="en-GB" sz="2800" dirty="0">
                <a:solidFill>
                  <a:srgbClr val="3BC6E8"/>
                </a:solidFill>
              </a:rPr>
            </a:br>
            <a:r>
              <a:rPr lang="en-GB" sz="2000" dirty="0">
                <a:solidFill>
                  <a:srgbClr val="0063AE"/>
                </a:solidFill>
              </a:rPr>
              <a:t>End-to-end testing capability</a:t>
            </a:r>
          </a:p>
          <a:p>
            <a:pPr>
              <a:buClr>
                <a:srgbClr val="0063AE"/>
              </a:buClr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3BC6E8"/>
                </a:solidFill>
              </a:rPr>
              <a:t>Need for 5G enabled operational model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63AE"/>
                </a:solidFill>
              </a:rPr>
              <a:t>Device-to-device, UE to network relay &amp; satellite connectivity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63AE"/>
                </a:solidFill>
              </a:rPr>
              <a:t>In building location and coverage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63AE"/>
                </a:solidFill>
              </a:rPr>
              <a:t>Multicast/Broadcast capability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0063AE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E9704-8B87-42BD-9918-4C3246BBA0D0}"/>
              </a:ext>
            </a:extLst>
          </p:cNvPr>
          <p:cNvSpPr/>
          <p:nvPr/>
        </p:nvSpPr>
        <p:spPr>
          <a:xfrm>
            <a:off x="1135627" y="5220929"/>
            <a:ext cx="6663542" cy="58814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b="1" dirty="0"/>
              <a:t>Because Connection is the </a:t>
            </a:r>
            <a:r>
              <a:rPr lang="en-GB" sz="3200" b="1" i="1" dirty="0">
                <a:solidFill>
                  <a:srgbClr val="FF0000"/>
                </a:solidFill>
              </a:rPr>
              <a:t>lifeline</a:t>
            </a:r>
          </a:p>
        </p:txBody>
      </p:sp>
    </p:spTree>
    <p:extLst>
      <p:ext uri="{BB962C8B-B14F-4D97-AF65-F5344CB8AC3E}">
        <p14:creationId xmlns:p14="http://schemas.microsoft.com/office/powerpoint/2010/main" val="2018340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99421" y="591462"/>
            <a:ext cx="6346980" cy="679644"/>
          </a:xfrm>
        </p:spPr>
        <p:txBody>
          <a:bodyPr/>
          <a:lstStyle/>
          <a:p>
            <a:r>
              <a:rPr lang="en-GB"/>
              <a:t>Supporting organisations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2043E5-57FF-4F63-BE53-2EFDA7A098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3255" y="2198877"/>
            <a:ext cx="3978015" cy="363614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ASTRID, Belgium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BDBOS, Germany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 err="1"/>
              <a:t>BMWi</a:t>
            </a:r>
            <a:r>
              <a:rPr lang="en-GB" sz="2000" dirty="0"/>
              <a:t>, Germany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FirstNet, USA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Ericsson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Home Office, UK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 err="1"/>
              <a:t>Nkom</a:t>
            </a:r>
            <a:r>
              <a:rPr lang="en-GB" sz="2000" dirty="0"/>
              <a:t>, Norway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Nokia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 err="1"/>
              <a:t>Softil</a:t>
            </a:r>
            <a:endParaRPr lang="en-GB" sz="2000" dirty="0"/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0DFB372-75AA-4D8D-BAEE-1D2BF2724CE6}"/>
              </a:ext>
            </a:extLst>
          </p:cNvPr>
          <p:cNvSpPr txBox="1">
            <a:spLocks/>
          </p:cNvSpPr>
          <p:nvPr/>
        </p:nvSpPr>
        <p:spPr>
          <a:xfrm>
            <a:off x="3070569" y="2198877"/>
            <a:ext cx="2787752" cy="3636144"/>
          </a:xfrm>
          <a:prstGeom prst="rect">
            <a:avLst/>
          </a:prstGeom>
        </p:spPr>
        <p:txBody>
          <a:bodyPr vert="horz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Suomen </a:t>
            </a:r>
            <a:r>
              <a:rPr lang="en-GB" sz="2000" dirty="0" err="1"/>
              <a:t>Virveverkko</a:t>
            </a:r>
            <a:r>
              <a:rPr lang="en-GB" sz="2000" dirty="0"/>
              <a:t> Oy, Finland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 err="1"/>
              <a:t>SyncTechno</a:t>
            </a:r>
            <a:r>
              <a:rPr lang="en-GB" sz="2000" dirty="0"/>
              <a:t>, Korea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Telstra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The Police of the Netherlands, Netherlands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PSCE (MRP)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569F4D-E01B-45BF-B2CF-35A51D8425B9}"/>
              </a:ext>
            </a:extLst>
          </p:cNvPr>
          <p:cNvSpPr/>
          <p:nvPr/>
        </p:nvSpPr>
        <p:spPr>
          <a:xfrm>
            <a:off x="713255" y="1622337"/>
            <a:ext cx="2136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3BC6E8"/>
                </a:solidFill>
                <a:latin typeface="+mj-lt"/>
                <a:ea typeface="+mj-ea"/>
                <a:cs typeface="+mj-cs"/>
              </a:rPr>
              <a:t>3GPP members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A790B5-0FFE-4782-BB80-5E67C0248DED}"/>
              </a:ext>
            </a:extLst>
          </p:cNvPr>
          <p:cNvSpPr/>
          <p:nvPr/>
        </p:nvSpPr>
        <p:spPr>
          <a:xfrm>
            <a:off x="6122480" y="1647106"/>
            <a:ext cx="2913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3BC6E8"/>
                </a:solidFill>
                <a:latin typeface="+mj-lt"/>
                <a:ea typeface="+mj-ea"/>
                <a:cs typeface="+mj-cs"/>
              </a:rPr>
              <a:t>Non 3GPP supporters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FED4C2D-24A6-49B8-B19F-4E447CF3A8C3}"/>
              </a:ext>
            </a:extLst>
          </p:cNvPr>
          <p:cNvSpPr txBox="1">
            <a:spLocks/>
          </p:cNvSpPr>
          <p:nvPr/>
        </p:nvSpPr>
        <p:spPr>
          <a:xfrm>
            <a:off x="6185317" y="2198877"/>
            <a:ext cx="2787752" cy="3636144"/>
          </a:xfrm>
          <a:prstGeom prst="rect">
            <a:avLst/>
          </a:prstGeom>
        </p:spPr>
        <p:txBody>
          <a:bodyPr vert="horz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fi-FI" sz="2000" dirty="0"/>
              <a:t>EUTC – </a:t>
            </a:r>
            <a:r>
              <a:rPr lang="fi-FI" sz="2000" dirty="0" err="1"/>
              <a:t>special</a:t>
            </a:r>
            <a:r>
              <a:rPr lang="fi-FI" sz="2000" dirty="0"/>
              <a:t> </a:t>
            </a:r>
            <a:r>
              <a:rPr lang="fi-FI" sz="2000" dirty="0" err="1"/>
              <a:t>contribution</a:t>
            </a:r>
            <a:endParaRPr lang="fi-FI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fi-FI" sz="2000" dirty="0"/>
              <a:t>PSTA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2000" dirty="0" err="1"/>
              <a:t>Sonim</a:t>
            </a:r>
            <a:endParaRPr lang="en-GB" sz="2000" dirty="0"/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40887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2DB19C7-11A8-42D8-B5BC-01B827889430}"/>
              </a:ext>
            </a:extLst>
          </p:cNvPr>
          <p:cNvSpPr txBox="1">
            <a:spLocks/>
          </p:cNvSpPr>
          <p:nvPr/>
        </p:nvSpPr>
        <p:spPr>
          <a:xfrm>
            <a:off x="964889" y="3223002"/>
            <a:ext cx="3506135" cy="927211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3BC6E8"/>
                </a:solidFill>
                <a:cs typeface="Calibri"/>
              </a:rPr>
              <a:t>Join the common work </a:t>
            </a:r>
            <a:br>
              <a:rPr lang="en-US" b="1" dirty="0">
                <a:solidFill>
                  <a:srgbClr val="3BC6E8"/>
                </a:solidFill>
                <a:cs typeface="Calibri"/>
              </a:rPr>
            </a:br>
            <a:r>
              <a:rPr lang="en-US" b="1" dirty="0">
                <a:solidFill>
                  <a:srgbClr val="3BC6E8"/>
                </a:solidFill>
                <a:cs typeface="Calibri"/>
              </a:rPr>
              <a:t>– success in co-operation</a:t>
            </a:r>
          </a:p>
          <a:p>
            <a:pPr marL="0" indent="0">
              <a:buNone/>
            </a:pPr>
            <a:endParaRPr lang="en-US" b="1" dirty="0">
              <a:solidFill>
                <a:srgbClr val="3BC6E8"/>
              </a:solidFill>
              <a:latin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FC945A-6D11-4D81-A83F-76CCEFE29C25}"/>
              </a:ext>
            </a:extLst>
          </p:cNvPr>
          <p:cNvSpPr txBox="1"/>
          <p:nvPr/>
        </p:nvSpPr>
        <p:spPr>
          <a:xfrm>
            <a:off x="5434013" y="3149771"/>
            <a:ext cx="3305175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</a:rPr>
              <a:t>Tero Pesonen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TCCA Board member &amp; Director, </a:t>
            </a:r>
            <a:br>
              <a:rPr lang="en-GB" sz="1200" b="1" dirty="0">
                <a:solidFill>
                  <a:schemeClr val="bg1"/>
                </a:solidFill>
              </a:rPr>
            </a:br>
            <a:r>
              <a:rPr lang="en-GB" sz="1200" b="1" dirty="0">
                <a:solidFill>
                  <a:schemeClr val="bg1"/>
                </a:solidFill>
              </a:rPr>
              <a:t>Chair, Critical Communications Broadband Group</a:t>
            </a:r>
            <a:endParaRPr lang="en-GB" sz="1050" dirty="0">
              <a:solidFill>
                <a:schemeClr val="bg1"/>
              </a:solidFill>
            </a:endParaRPr>
          </a:p>
          <a:p>
            <a:r>
              <a:rPr lang="en-GB" sz="1050" dirty="0">
                <a:solidFill>
                  <a:schemeClr val="bg1"/>
                </a:solidFill>
              </a:rPr>
              <a:t>Mob: +358 50 544 7347</a:t>
            </a:r>
          </a:p>
          <a:p>
            <a:r>
              <a:rPr lang="en-GB" sz="1050" dirty="0">
                <a:solidFill>
                  <a:schemeClr val="bg1"/>
                </a:solidFill>
              </a:rPr>
              <a:t>Email: tero.pesonen@tcca.info</a:t>
            </a:r>
          </a:p>
          <a:p>
            <a:r>
              <a:rPr lang="en-GB" sz="1050" dirty="0">
                <a:solidFill>
                  <a:schemeClr val="bg1"/>
                </a:solidFill>
              </a:rPr>
              <a:t>www.tcca.info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DC2A1C-23C4-4BA7-89CE-604E439663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521" r="4138" b="9495"/>
          <a:stretch/>
        </p:blipFill>
        <p:spPr>
          <a:xfrm>
            <a:off x="4605338" y="3223001"/>
            <a:ext cx="809625" cy="100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12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3200" b="1" dirty="0" smtClean="0">
            <a:solidFill>
              <a:srgbClr val="3BC6E8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3303</TotalTime>
  <Words>200</Words>
  <Application>Microsoft Office PowerPoint</Application>
  <PresentationFormat>On-screen Show (4:3)</PresentationFormat>
  <Paragraphs>74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Office Theme</vt:lpstr>
      <vt:lpstr>Office Theme</vt:lpstr>
      <vt:lpstr>(Mission) Critical Communications needs 3GPP RAN #84 Rel 17 planning</vt:lpstr>
      <vt:lpstr>Core Critical Communications requirements</vt:lpstr>
      <vt:lpstr>Key operational requirement</vt:lpstr>
      <vt:lpstr>Market growth need</vt:lpstr>
      <vt:lpstr>Needs for 5G enabled operational  model</vt:lpstr>
      <vt:lpstr>Summary</vt:lpstr>
      <vt:lpstr>Supporting organisations  </vt:lpstr>
      <vt:lpstr>PowerPoint Presentation</vt:lpstr>
    </vt:vector>
  </TitlesOfParts>
  <Company>TCCA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TCCA input to RAN#84 Release 17 planning</dc:title>
  <dc:creator>Tero Pesonen</dc:creator>
  <cp:keywords>TCCA; 3GPP; RAN</cp:keywords>
  <cp:lastModifiedBy>Tero Pesonen</cp:lastModifiedBy>
  <cp:revision>55</cp:revision>
  <dcterms:created xsi:type="dcterms:W3CDTF">2017-09-13T16:50:53Z</dcterms:created>
  <dcterms:modified xsi:type="dcterms:W3CDTF">2019-05-26T23:23:04Z</dcterms:modified>
</cp:coreProperties>
</file>