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810" r:id="rId2"/>
    <p:sldId id="277" r:id="rId3"/>
    <p:sldId id="273" r:id="rId4"/>
    <p:sldId id="81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dirty="0"/>
              <a:t>Release length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Sheet1!$A$1:$A$15</c:f>
              <c:strCache>
                <c:ptCount val="15"/>
                <c:pt idx="0">
                  <c:v>Rel-4</c:v>
                </c:pt>
                <c:pt idx="1">
                  <c:v>Rel-5</c:v>
                </c:pt>
                <c:pt idx="2">
                  <c:v>Rel-6</c:v>
                </c:pt>
                <c:pt idx="3">
                  <c:v>Rel-7</c:v>
                </c:pt>
                <c:pt idx="4">
                  <c:v>Rel-8</c:v>
                </c:pt>
                <c:pt idx="5">
                  <c:v>Rel-9</c:v>
                </c:pt>
                <c:pt idx="6">
                  <c:v>Rel-10</c:v>
                </c:pt>
                <c:pt idx="7">
                  <c:v>Rel-11</c:v>
                </c:pt>
                <c:pt idx="8">
                  <c:v>Rel-12</c:v>
                </c:pt>
                <c:pt idx="9">
                  <c:v>Rel-13</c:v>
                </c:pt>
                <c:pt idx="10">
                  <c:v>Rel-14</c:v>
                </c:pt>
                <c:pt idx="11">
                  <c:v>Rel-15 early drop</c:v>
                </c:pt>
                <c:pt idx="12">
                  <c:v>Rel-15 base</c:v>
                </c:pt>
                <c:pt idx="13">
                  <c:v>Rel-15 late drop</c:v>
                </c:pt>
                <c:pt idx="14">
                  <c:v>Rel-16</c:v>
                </c:pt>
              </c:strCache>
            </c:strRef>
          </c:cat>
          <c:val>
            <c:numRef>
              <c:f>Sheet1!$B$1:$B$15</c:f>
              <c:numCache>
                <c:formatCode>General</c:formatCode>
                <c:ptCount val="15"/>
                <c:pt idx="0">
                  <c:v>18</c:v>
                </c:pt>
                <c:pt idx="1">
                  <c:v>15</c:v>
                </c:pt>
                <c:pt idx="2">
                  <c:v>36</c:v>
                </c:pt>
                <c:pt idx="3">
                  <c:v>30</c:v>
                </c:pt>
                <c:pt idx="4">
                  <c:v>12</c:v>
                </c:pt>
                <c:pt idx="5">
                  <c:v>12</c:v>
                </c:pt>
                <c:pt idx="6">
                  <c:v>15</c:v>
                </c:pt>
                <c:pt idx="7">
                  <c:v>21</c:v>
                </c:pt>
                <c:pt idx="8">
                  <c:v>24</c:v>
                </c:pt>
                <c:pt idx="9">
                  <c:v>12</c:v>
                </c:pt>
                <c:pt idx="10">
                  <c:v>15</c:v>
                </c:pt>
                <c:pt idx="11">
                  <c:v>6</c:v>
                </c:pt>
                <c:pt idx="12">
                  <c:v>6</c:v>
                </c:pt>
                <c:pt idx="13">
                  <c:v>9</c:v>
                </c:pt>
                <c:pt idx="1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44-45BE-BE84-B0A06B0E37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640064"/>
        <c:axId val="662636128"/>
      </c:barChart>
      <c:catAx>
        <c:axId val="662640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2636128"/>
        <c:crosses val="autoZero"/>
        <c:auto val="1"/>
        <c:lblAlgn val="ctr"/>
        <c:lblOffset val="100"/>
        <c:noMultiLvlLbl val="0"/>
      </c:catAx>
      <c:valAx>
        <c:axId val="662636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2640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5941-45A8-48FF-B15F-44E65E560486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27083-A56C-4503-A4E7-2BCA4D20A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5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1516-337C-4E19-8B8F-F294991EA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6B86B7-F021-4FDF-8BD2-EC153FEAD1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4232E-CCAA-4C4A-879E-64A40CAA7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CA65A-F17F-4157-968F-9179A1115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54AC8-4892-484D-862B-D8926F326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87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3D487-C174-4100-8BE8-A78D85557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3D434-E4B5-4D5E-838B-2F8EFF59CD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10170-1842-4922-B5E2-C3D9BA9A9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98A57-62F4-4370-9EF2-3501BB9FA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11C88-1097-471B-9E78-88BC21A4E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5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15A8E5-FAA2-4BCA-8AC1-CDA9C4C91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619AB9-893B-455A-888E-70CC09816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78F53-EE90-48D7-AD9A-310AAC094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EC511-CDBB-4685-B08B-63F4EC9B0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BC047-2905-423A-AC92-42968D73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46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7825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402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2238-7F5C-46E5-BEF6-EBC82D31F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84F9F-31B5-4F32-AD6D-B2858C520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34030-68D3-4664-9444-ACA7BFE8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52D2E-F7CE-4C3E-864A-F43EE213B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19ADD-E22F-4755-8571-748E93209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90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01933-3CA7-4DE0-A87B-8E41D6C91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E68B55-A799-4895-950F-EF37FF6954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46283-FB2E-443B-9ADE-514A4D26D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39D0F-2DA7-4A3C-ADDE-201AC7388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F2D78-F3FC-4CD0-849D-6ECF4D558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8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A6903-3CC4-4CC3-BEF7-0893FEF44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A8F8A-FF36-493B-8428-049AF3FFD7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3095A9-6181-48EC-8B1B-E8E8D0AC0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6DA5E-83CA-4F15-A131-ACE52C1C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07957-C0D0-4C75-A488-4122FB5E6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33096-492C-43EE-A60E-DED09238E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1198-C92C-4AB2-977A-B33180678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3CD18E-3136-427A-818D-C5B5EA485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15E44B-6994-4800-A4BB-6C3513FE1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2AD6A-8EC1-4B37-8A32-B4818A5A64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C7EBD8-ECB8-4712-B0B7-F5E60A5370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33894-93CA-42E7-A60B-6359C58DE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5B3A74-938D-451D-8D84-7D8CEEB9A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CD5403-8C42-4BFE-858A-FAA63E98E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8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E6844-B437-404E-91A1-B65EE69FF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38B5B2-4B97-4E1C-9355-87A3C226A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F8419-B0B6-47C8-99E0-7B3A96902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57F4A9-640F-4F8F-B97A-38CD5ADE3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7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A14A1B-508A-437A-9107-C3584E2EC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563FB-B147-4815-A3CB-EEF4FEF98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156DED-138D-4589-B5A4-191D97D5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07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6F82E-EA2B-4516-9503-44152135C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6975D-4C83-492A-B963-228B3DB78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3A07D-F944-4D0B-965F-2F00DEA19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9F8EDC-7B72-488C-953D-BD5B8574B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B7194-DE83-4D29-93DF-E9C4869BE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A5AFF0-807D-4E86-8F54-B97047914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17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A5FF6-1569-4D5C-BF42-601FD8A29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6AA52B-EFAB-45CE-BE8E-110954BD63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95A5D6-DC8F-40A2-A28C-9B85183A6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6F7F6-2CD9-403D-9E7B-42F0BBE26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DADD50-6128-4239-BE6C-F1B0E7246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37573D-906A-493B-9D16-0500DBAAA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73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700FDB-78A3-4FE2-8580-6F1655C25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9AE13-9373-430E-AE33-70F7E78BEB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4EA02-00B6-4F73-994D-AC002D1478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33FF0-1BA5-4C3B-A176-A3EF57118968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53AE9-B115-4B11-8A34-73BEADEEB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2BD44-4F0B-494B-B5FA-2900D9B50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3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Release-17 schedule</a:t>
            </a:r>
            <a:b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3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TSG RAN and SA Chairmen</a:t>
            </a:r>
            <a:endParaRPr lang="en-US" sz="6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A3F556-815A-4639-8906-BA9098A5F793}"/>
              </a:ext>
            </a:extLst>
          </p:cNvPr>
          <p:cNvSpPr txBox="1"/>
          <p:nvPr/>
        </p:nvSpPr>
        <p:spPr>
          <a:xfrm>
            <a:off x="7850736" y="162370"/>
            <a:ext cx="4341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RP-190718</a:t>
            </a:r>
          </a:p>
          <a:p>
            <a:r>
              <a:rPr lang="en-US" dirty="0"/>
              <a:t>3GPP TSG RAN #83</a:t>
            </a:r>
          </a:p>
          <a:p>
            <a:r>
              <a:rPr lang="en-US" dirty="0"/>
              <a:t>Shenzhen, China, 18</a:t>
            </a:r>
            <a:r>
              <a:rPr lang="en-US" baseline="30000" dirty="0"/>
              <a:t>th</a:t>
            </a:r>
            <a:r>
              <a:rPr lang="en-US" dirty="0"/>
              <a:t>  – 21</a:t>
            </a:r>
            <a:r>
              <a:rPr lang="en-US" baseline="30000" dirty="0"/>
              <a:t>st</a:t>
            </a:r>
            <a:r>
              <a:rPr lang="en-US" dirty="0"/>
              <a:t>  March, 2019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560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A945AB4-6ABB-4058-879C-14536E88B6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Glimpse at history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6144235C-DE0A-4FB4-A527-BB7EB4FCCD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989190"/>
              </p:ext>
            </p:extLst>
          </p:nvPr>
        </p:nvGraphicFramePr>
        <p:xfrm>
          <a:off x="1214935" y="860051"/>
          <a:ext cx="9352884" cy="5835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933811EC-4A0E-456E-8529-761D62A4026A}"/>
              </a:ext>
            </a:extLst>
          </p:cNvPr>
          <p:cNvSpPr/>
          <p:nvPr/>
        </p:nvSpPr>
        <p:spPr>
          <a:xfrm>
            <a:off x="10035036" y="4195752"/>
            <a:ext cx="183305" cy="650785"/>
          </a:xfrm>
          <a:prstGeom prst="rect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400"/>
              </a:spcAft>
              <a:buSzPct val="100000"/>
            </a:pPr>
            <a:endParaRPr lang="en-US" sz="1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56BE3A-5910-4CED-90AB-D9501EB72ACD}"/>
              </a:ext>
            </a:extLst>
          </p:cNvPr>
          <p:cNvSpPr/>
          <p:nvPr/>
        </p:nvSpPr>
        <p:spPr>
          <a:xfrm>
            <a:off x="10035034" y="3544971"/>
            <a:ext cx="183305" cy="650785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400"/>
              </a:spcAft>
              <a:buSzPct val="100000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81348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29949C-271A-472B-9B77-F464A6DDA0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6800" y="297486"/>
            <a:ext cx="11078400" cy="412800"/>
          </a:xfrm>
        </p:spPr>
        <p:txBody>
          <a:bodyPr>
            <a:no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Release 17 schedule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E7D30F4-72E7-4DDA-A4B4-5D96290BAE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078279"/>
              </p:ext>
            </p:extLst>
          </p:nvPr>
        </p:nvGraphicFramePr>
        <p:xfrm>
          <a:off x="660645" y="979372"/>
          <a:ext cx="10926020" cy="5530382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805728">
                  <a:extLst>
                    <a:ext uri="{9D8B030D-6E8A-4147-A177-3AD203B41FA5}">
                      <a16:colId xmlns:a16="http://schemas.microsoft.com/office/drawing/2014/main" val="122549397"/>
                    </a:ext>
                  </a:extLst>
                </a:gridCol>
                <a:gridCol w="2592737">
                  <a:extLst>
                    <a:ext uri="{9D8B030D-6E8A-4147-A177-3AD203B41FA5}">
                      <a16:colId xmlns:a16="http://schemas.microsoft.com/office/drawing/2014/main" val="2238534463"/>
                    </a:ext>
                  </a:extLst>
                </a:gridCol>
                <a:gridCol w="2563739">
                  <a:extLst>
                    <a:ext uri="{9D8B030D-6E8A-4147-A177-3AD203B41FA5}">
                      <a16:colId xmlns:a16="http://schemas.microsoft.com/office/drawing/2014/main" val="4224625860"/>
                    </a:ext>
                  </a:extLst>
                </a:gridCol>
                <a:gridCol w="3963816">
                  <a:extLst>
                    <a:ext uri="{9D8B030D-6E8A-4147-A177-3AD203B41FA5}">
                      <a16:colId xmlns:a16="http://schemas.microsoft.com/office/drawing/2014/main" val="2868901753"/>
                    </a:ext>
                  </a:extLst>
                </a:gridCol>
              </a:tblGrid>
              <a:tr h="363897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 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TSG SA – CT*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kern="1200" noProof="0" dirty="0"/>
                        <a:t>TSG RAN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kern="1200" noProof="0" dirty="0"/>
                        <a:t>Key points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4178684673"/>
                  </a:ext>
                </a:extLst>
              </a:tr>
              <a:tr h="641039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Stage 1 freeze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September/2019 for 80%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December/2019 completion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kern="1200" noProof="0" dirty="0"/>
                        <a:t> N.A.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Stage-1 freeze already decided at TSG#82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1742191717"/>
                  </a:ext>
                </a:extLst>
              </a:tr>
              <a:tr h="641039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Package approval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N.A.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kern="1200" noProof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December/2019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5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2575231659"/>
                  </a:ext>
                </a:extLst>
              </a:tr>
              <a:tr h="641039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Stage 2 freeze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Stage-3 freeze - 3Q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kern="1200" noProof="0" dirty="0"/>
                        <a:t> N.A.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month overlap of SA2/RAN2/RAN3 phase allows for coordination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441130020"/>
                  </a:ext>
                </a:extLst>
              </a:tr>
              <a:tr h="643532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RAN1 freeze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N.A.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Stage-3 freeze - 1Q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Early freeze of RAN1 to help RAN2 work finalize on time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1951117150"/>
                  </a:ext>
                </a:extLst>
              </a:tr>
              <a:tr h="979593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/>
                        <a:t>Stage 3 freeze</a:t>
                      </a:r>
                      <a:endParaRPr lang="en-US" sz="1500" b="1" kern="1200" noProof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200" noProof="0" dirty="0"/>
                        <a:t> 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noProof="0" dirty="0">
                          <a:solidFill>
                            <a:srgbClr val="FF0000"/>
                          </a:solidFill>
                        </a:rPr>
                        <a:t>June or September/2021</a:t>
                      </a:r>
                      <a:endParaRPr lang="en-US" sz="1800" b="1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500" b="1" kern="1200" noProof="0" dirty="0">
                        <a:solidFill>
                          <a:srgbClr val="FF0000"/>
                        </a:solidFill>
                      </a:endParaRPr>
                    </a:p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noProof="0" dirty="0">
                          <a:solidFill>
                            <a:srgbClr val="FF0000"/>
                          </a:solidFill>
                        </a:rPr>
                        <a:t>June or September/2021</a:t>
                      </a:r>
                      <a:endParaRPr lang="en-US" sz="1800" b="1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b="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June/2021 corresponds to a 15-month Release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b="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September/2021 corresponds to an 18-month Release 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606725839"/>
                  </a:ext>
                </a:extLst>
              </a:tr>
              <a:tr h="641039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ASN.1 freeze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N.A.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Stage-3 freeze + 1Q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3453935127"/>
                  </a:ext>
                </a:extLst>
              </a:tr>
              <a:tr h="973721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RAN4 performance completion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/>
                        <a:t>N.A.</a:t>
                      </a:r>
                      <a:endParaRPr lang="en-US" sz="15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Stage-3 freeze + 2Q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5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 additional 3 months for RAN4 performance work completion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4933463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94759B1-CF0C-48F7-B6C7-34E466DF5C5A}"/>
              </a:ext>
            </a:extLst>
          </p:cNvPr>
          <p:cNvSpPr/>
          <p:nvPr/>
        </p:nvSpPr>
        <p:spPr>
          <a:xfrm>
            <a:off x="582741" y="3932585"/>
            <a:ext cx="6988833" cy="97708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400"/>
              </a:spcAft>
              <a:buSzPct val="100000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02910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9990"/>
            <a:ext cx="10745514" cy="3266638"/>
          </a:xfrm>
        </p:spPr>
        <p:txBody>
          <a:bodyPr>
            <a:normAutofit/>
          </a:bodyPr>
          <a:lstStyle/>
          <a:p>
            <a:r>
              <a:rPr lang="en-US" sz="2600" dirty="0"/>
              <a:t>Majority of company proposals fluctuate between 15 and 18 month long Release-17</a:t>
            </a:r>
          </a:p>
          <a:p>
            <a:r>
              <a:rPr lang="en-US" sz="2600" dirty="0"/>
              <a:t>The SA-RAN joint session to identify if there is a decisive reason one way or another (15 vs 18)</a:t>
            </a:r>
          </a:p>
          <a:p>
            <a:r>
              <a:rPr lang="en-US" sz="2600" dirty="0"/>
              <a:t>If such a decisive reasons does not exist, it is proposed to conduct a show of hands between 15 and 18, and adopt majority view</a:t>
            </a:r>
          </a:p>
        </p:txBody>
      </p:sp>
    </p:spTree>
    <p:extLst>
      <p:ext uri="{BB962C8B-B14F-4D97-AF65-F5344CB8AC3E}">
        <p14:creationId xmlns:p14="http://schemas.microsoft.com/office/powerpoint/2010/main" val="2572741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235</Words>
  <Application>Microsoft Office PowerPoint</Application>
  <PresentationFormat>Widescreen</PresentationFormat>
  <Paragraphs>46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Nokia Pure Text</vt:lpstr>
      <vt:lpstr>Office Theme</vt:lpstr>
      <vt:lpstr>Release-17 schedule Source: TSG RAN and SA Chairmen</vt:lpstr>
      <vt:lpstr>PowerPoint Presentation</vt:lpstr>
      <vt:lpstr>PowerPoint Presentation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IMT2020 schedule</dc:title>
  <dc:creator>Bertenyi, Balazs (Nokia - HU/Budapest)</dc:creator>
  <cp:lastModifiedBy>Balazs Bertenyi</cp:lastModifiedBy>
  <cp:revision>54</cp:revision>
  <dcterms:created xsi:type="dcterms:W3CDTF">2019-01-17T16:56:11Z</dcterms:created>
  <dcterms:modified xsi:type="dcterms:W3CDTF">2019-03-20T08:16:55Z</dcterms:modified>
</cp:coreProperties>
</file>