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4" r:id="rId3"/>
    <p:sldId id="275" r:id="rId4"/>
    <p:sldId id="274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29" autoAdjust="0"/>
    <p:restoredTop sz="94660"/>
  </p:normalViewPr>
  <p:slideViewPr>
    <p:cSldViewPr>
      <p:cViewPr varScale="1">
        <p:scale>
          <a:sx n="63" d="100"/>
          <a:sy n="63" d="100"/>
        </p:scale>
        <p:origin x="13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C3920-DF14-4066-8F94-485B9EAE25A6}" type="datetimeFigureOut">
              <a:rPr lang="zh-CN" altLang="en-US" smtClean="0"/>
              <a:pPr/>
              <a:t>2019/3/19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4FD2E-C893-4D31-90F3-0ACF5CE94657}" type="datetimeFigureOut">
              <a:rPr lang="zh-CN" altLang="en-US" smtClean="0"/>
              <a:pPr/>
              <a:t>2019/3/19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11560" y="275788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02774"/>
                </a:solidFill>
                <a:latin typeface="+mj-lt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600" b="1" dirty="0">
              <a:solidFill>
                <a:srgbClr val="002774"/>
              </a:solidFill>
              <a:latin typeface="+mj-lt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23528" y="598000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>
                <a:solidFill>
                  <a:srgbClr val="002774"/>
                </a:solidFill>
                <a:latin typeface="+mj-lt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+mj-lt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3528" y="597420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8"/>
            <a:ext cx="316362" cy="33677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14821" y="1134058"/>
            <a:ext cx="8642350" cy="4896544"/>
          </a:xfr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54489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294449" y="431354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  <a:latin typeface="+mj-lt"/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  <a:latin typeface="+mj-lt"/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54691" y="169374"/>
            <a:ext cx="1409797" cy="4620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308304" y="5755943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02774"/>
                </a:solidFill>
                <a:latin typeface="+mj-lt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600" b="1" dirty="0">
              <a:solidFill>
                <a:srgbClr val="002774"/>
              </a:solidFill>
              <a:latin typeface="+mj-lt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i="1" kern="1200" spc="300" dirty="0">
                <a:solidFill>
                  <a:srgbClr val="002774"/>
                </a:solidFill>
                <a:latin typeface="+mj-lt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900" b="1" i="1" kern="1200" spc="300" dirty="0">
              <a:solidFill>
                <a:srgbClr val="002774"/>
              </a:solidFill>
              <a:latin typeface="+mj-lt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42089"/>
            <a:ext cx="316362" cy="33677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 userDrawn="1"/>
        </p:nvSpPr>
        <p:spPr>
          <a:xfrm>
            <a:off x="2555776" y="2636912"/>
            <a:ext cx="4968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zh-CN" altLang="en-US" sz="8800" b="1" dirty="0">
                <a:solidFill>
                  <a:srgbClr val="002060"/>
                </a:solidFill>
                <a:ea typeface="微软雅黑" pitchFamily="34" charset="-122"/>
              </a:rPr>
              <a:t>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2019/3/19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A9F09F0E-7DEC-407A-9766-8EC734FA0F65}"/>
              </a:ext>
            </a:extLst>
          </p:cNvPr>
          <p:cNvSpPr txBox="1">
            <a:spLocks/>
          </p:cNvSpPr>
          <p:nvPr/>
        </p:nvSpPr>
        <p:spPr>
          <a:xfrm>
            <a:off x="611560" y="3171301"/>
            <a:ext cx="8115806" cy="1109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Way Forward on Scope of Private Network for NG-RAN</a:t>
            </a:r>
            <a:endParaRPr lang="zh-CN" altLang="en-US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50558F-6D2F-454B-AA7C-4B432CD9C47F}"/>
              </a:ext>
            </a:extLst>
          </p:cNvPr>
          <p:cNvSpPr txBox="1"/>
          <p:nvPr/>
        </p:nvSpPr>
        <p:spPr>
          <a:xfrm>
            <a:off x="915730" y="5085184"/>
            <a:ext cx="7328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70C0"/>
                </a:solidFill>
              </a:rPr>
              <a:t>China Telecom, Huawei, Nokia, Nokia Shanghai Bell</a:t>
            </a:r>
            <a:r>
              <a:rPr lang="en-US" altLang="zh-CN" sz="2400" b="1">
                <a:solidFill>
                  <a:srgbClr val="0070C0"/>
                </a:solidFill>
              </a:rPr>
              <a:t>, ZTE </a:t>
            </a:r>
            <a:endParaRPr lang="en-US" altLang="zh-CN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BB257B-436B-49BF-9B28-C4F02BF7D5B1}"/>
              </a:ext>
            </a:extLst>
          </p:cNvPr>
          <p:cNvSpPr txBox="1"/>
          <p:nvPr/>
        </p:nvSpPr>
        <p:spPr>
          <a:xfrm>
            <a:off x="7277068" y="836712"/>
            <a:ext cx="1615412" cy="46166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</a:rPr>
              <a:t>RP-190656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DE807F-3B4D-4ADD-AF68-58C1C9956C73}"/>
              </a:ext>
            </a:extLst>
          </p:cNvPr>
          <p:cNvSpPr txBox="1"/>
          <p:nvPr/>
        </p:nvSpPr>
        <p:spPr>
          <a:xfrm>
            <a:off x="251520" y="836712"/>
            <a:ext cx="5710336" cy="156966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</a:rPr>
              <a:t>3GPP TSG RAN WG Meeting #83</a:t>
            </a:r>
          </a:p>
          <a:p>
            <a:r>
              <a:rPr lang="en-GB" altLang="zh-CN" sz="2400" b="1" dirty="0">
                <a:solidFill>
                  <a:srgbClr val="0070C0"/>
                </a:solidFill>
              </a:rPr>
              <a:t>Shenzhen, </a:t>
            </a:r>
            <a:r>
              <a:rPr lang="en-GB" altLang="zh-CN" sz="2400" b="1" dirty="0" err="1">
                <a:solidFill>
                  <a:srgbClr val="0070C0"/>
                </a:solidFill>
              </a:rPr>
              <a:t>P.R.China</a:t>
            </a:r>
            <a:r>
              <a:rPr lang="en-GB" altLang="zh-CN" sz="2400" b="1" dirty="0">
                <a:solidFill>
                  <a:srgbClr val="0070C0"/>
                </a:solidFill>
              </a:rPr>
              <a:t>, Mar. 18</a:t>
            </a:r>
            <a:r>
              <a:rPr lang="en-GB" altLang="zh-CN" sz="2400" b="1" baseline="30000" dirty="0">
                <a:solidFill>
                  <a:srgbClr val="0070C0"/>
                </a:solidFill>
              </a:rPr>
              <a:t>th</a:t>
            </a:r>
            <a:r>
              <a:rPr lang="en-GB" altLang="zh-CN" sz="2400" b="1" dirty="0">
                <a:solidFill>
                  <a:srgbClr val="0070C0"/>
                </a:solidFill>
              </a:rPr>
              <a:t> -21</a:t>
            </a:r>
            <a:r>
              <a:rPr lang="en-GB" altLang="zh-CN" sz="2400" b="1" baseline="30000" dirty="0">
                <a:solidFill>
                  <a:srgbClr val="0070C0"/>
                </a:solidFill>
              </a:rPr>
              <a:t>st</a:t>
            </a:r>
            <a:r>
              <a:rPr lang="en-GB" altLang="zh-CN" sz="2400" b="1" dirty="0">
                <a:solidFill>
                  <a:srgbClr val="0070C0"/>
                </a:solidFill>
              </a:rPr>
              <a:t>, 2019 </a:t>
            </a:r>
          </a:p>
          <a:p>
            <a:r>
              <a:rPr lang="en-GB" altLang="zh-CN" sz="2400" b="1" dirty="0">
                <a:solidFill>
                  <a:srgbClr val="0070C0"/>
                </a:solidFill>
              </a:rPr>
              <a:t>Document for: Discussion</a:t>
            </a:r>
          </a:p>
          <a:p>
            <a:r>
              <a:rPr lang="en-GB" altLang="zh-CN" sz="2400" b="1" dirty="0">
                <a:solidFill>
                  <a:srgbClr val="0070C0"/>
                </a:solidFill>
              </a:rPr>
              <a:t>Agenda Item</a:t>
            </a:r>
            <a:r>
              <a:rPr lang="en-US" altLang="zh-CN" sz="2400" b="1" dirty="0">
                <a:solidFill>
                  <a:srgbClr val="0070C0"/>
                </a:solidFill>
              </a:rPr>
              <a:t>: 9.3.1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Scope of Private Network Support for NG-RAN</a:t>
            </a:r>
            <a:endParaRPr lang="zh-CN" altLang="en-US" sz="24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9667E8-55E2-4A8B-87D4-85F05FDC8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32" y="980728"/>
            <a:ext cx="8496944" cy="4832092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2000" dirty="0"/>
              <a:t>According to </a:t>
            </a:r>
            <a:r>
              <a:rPr lang="en-US" altLang="zh-CN" sz="2000" dirty="0"/>
              <a:t>the </a:t>
            </a:r>
            <a:r>
              <a:rPr lang="en-US" sz="2000" dirty="0"/>
              <a:t>request of SA2 non-public network functionality, the following functionality should be specified in RAN: </a:t>
            </a:r>
          </a:p>
          <a:p>
            <a:pPr hangingPunct="0">
              <a:spcBef>
                <a:spcPts val="600"/>
              </a:spcBef>
            </a:pPr>
            <a:r>
              <a:rPr lang="en-GB" sz="2000" dirty="0"/>
              <a:t>Support </a:t>
            </a:r>
            <a:r>
              <a:rPr lang="en-US" altLang="zh-CN" sz="2000" dirty="0"/>
              <a:t>NPN in NG-RAN refer to TS23.501</a:t>
            </a:r>
            <a:r>
              <a:rPr lang="en-US" sz="2000" dirty="0"/>
              <a:t>:</a:t>
            </a:r>
          </a:p>
          <a:p>
            <a:pPr lvl="1" hangingPunct="0">
              <a:spcBef>
                <a:spcPts val="600"/>
              </a:spcBef>
            </a:pPr>
            <a:r>
              <a:rPr lang="en-GB" sz="2000" dirty="0"/>
              <a:t>CAG/SNPN cell discovery, selection/reselection [RAN2]</a:t>
            </a:r>
            <a:endParaRPr lang="en-US" sz="2000" dirty="0"/>
          </a:p>
          <a:p>
            <a:pPr lvl="1" hangingPunct="0">
              <a:spcBef>
                <a:spcPts val="600"/>
              </a:spcBef>
            </a:pPr>
            <a:r>
              <a:rPr lang="en-GB" sz="2000" dirty="0"/>
              <a:t>CAG/SNPN cell access control [RAN2/3]</a:t>
            </a:r>
            <a:endParaRPr lang="en-US" sz="2000" dirty="0"/>
          </a:p>
          <a:p>
            <a:pPr lvl="1" hangingPunct="0">
              <a:spcBef>
                <a:spcPts val="600"/>
              </a:spcBef>
            </a:pPr>
            <a:r>
              <a:rPr lang="en-US" sz="2000" dirty="0"/>
              <a:t>For CAG, in the case of Intra-RAT intra-system and inter-</a:t>
            </a:r>
            <a:r>
              <a:rPr lang="en-GB" sz="2000" dirty="0"/>
              <a:t>RAT </a:t>
            </a:r>
            <a:r>
              <a:rPr lang="en-US" sz="2000" dirty="0"/>
              <a:t>intra-system, the connected </a:t>
            </a:r>
            <a:r>
              <a:rPr lang="en-GB" sz="2000" dirty="0"/>
              <a:t>mode mobility support [RAN2/3] </a:t>
            </a:r>
          </a:p>
          <a:p>
            <a:pPr lvl="1" hangingPunct="0">
              <a:spcBef>
                <a:spcPts val="600"/>
              </a:spcBef>
            </a:pPr>
            <a:r>
              <a:rPr lang="en-US" sz="2000" dirty="0"/>
              <a:t>The connected </a:t>
            </a:r>
            <a:r>
              <a:rPr lang="en-GB" sz="2000" dirty="0"/>
              <a:t>mode mobility support within SNPN[RAN2/3]</a:t>
            </a:r>
            <a:endParaRPr lang="en-US" sz="2000" dirty="0"/>
          </a:p>
          <a:p>
            <a:pPr hangingPunct="0">
              <a:spcBef>
                <a:spcPts val="600"/>
              </a:spcBef>
            </a:pPr>
            <a:r>
              <a:rPr lang="en-GB" sz="2000" dirty="0"/>
              <a:t>For CAG</a:t>
            </a:r>
            <a:r>
              <a:rPr lang="en-US" sz="2000" dirty="0"/>
              <a:t>/SNPN</a:t>
            </a:r>
            <a:r>
              <a:rPr lang="en-GB" sz="2000" dirty="0"/>
              <a:t>, necessary modifications to NG-C and </a:t>
            </a:r>
            <a:r>
              <a:rPr lang="en-GB" sz="2000" dirty="0" err="1"/>
              <a:t>Xn</a:t>
            </a:r>
            <a:r>
              <a:rPr lang="en-GB" sz="2000" dirty="0"/>
              <a:t> interfaces to communicate the CAG-ID/NID related parameters to NG-RAN nodes</a:t>
            </a:r>
            <a:r>
              <a:rPr lang="en-US" sz="2000" dirty="0"/>
              <a:t>,</a:t>
            </a:r>
            <a:r>
              <a:rPr lang="en-GB" sz="2000" dirty="0"/>
              <a:t> respectively[RAN3]</a:t>
            </a:r>
          </a:p>
          <a:p>
            <a:pPr hangingPunct="0">
              <a:spcBef>
                <a:spcPts val="600"/>
              </a:spcBef>
            </a:pPr>
            <a:r>
              <a:rPr lang="en-GB" sz="2000" dirty="0"/>
              <a:t>Support CAG/SNPN </a:t>
            </a:r>
            <a:r>
              <a:rPr lang="en-US" sz="2000" dirty="0"/>
              <a:t>with CU-DU split [RAN3]</a:t>
            </a:r>
          </a:p>
          <a:p>
            <a:pPr hangingPunct="0">
              <a:spcBef>
                <a:spcPts val="600"/>
              </a:spcBef>
            </a:pPr>
            <a:r>
              <a:rPr lang="en-GB" sz="2000" dirty="0"/>
              <a:t>Support CAG/SNPN </a:t>
            </a:r>
            <a:r>
              <a:rPr lang="en-US" sz="2000" dirty="0"/>
              <a:t>with CP-UP split, if any [RAN3]</a:t>
            </a:r>
          </a:p>
        </p:txBody>
      </p:sp>
    </p:spTree>
    <p:extLst>
      <p:ext uri="{BB962C8B-B14F-4D97-AF65-F5344CB8AC3E}">
        <p14:creationId xmlns:p14="http://schemas.microsoft.com/office/powerpoint/2010/main" val="3274814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C64FB-DAC9-481D-AE98-A89488AD9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Proposal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19BAE-64E2-4001-BFF2-9B90FA7917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Approve the objectives listed in the previous page.</a:t>
            </a:r>
          </a:p>
          <a:p>
            <a:r>
              <a:rPr lang="en-US" altLang="zh-CN" dirty="0"/>
              <a:t> Discuss the leading working group.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412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B902F-F924-4183-9733-2CC553E22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7C754-AF9D-4790-ACBA-A50CEC909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821" y="891757"/>
            <a:ext cx="8642350" cy="5324663"/>
          </a:xfrm>
        </p:spPr>
        <p:txBody>
          <a:bodyPr>
            <a:spAutoFit/>
          </a:bodyPr>
          <a:lstStyle/>
          <a:p>
            <a:r>
              <a:rPr lang="en-US" sz="2400" b="1" dirty="0"/>
              <a:t>Justification for </a:t>
            </a:r>
            <a:r>
              <a:rPr lang="en-US" altLang="zh-CN" sz="2400" b="1" dirty="0"/>
              <a:t>Private Network</a:t>
            </a:r>
            <a:r>
              <a:rPr lang="en-US" sz="2400" b="1" dirty="0"/>
              <a:t> Support </a:t>
            </a:r>
            <a:r>
              <a:rPr lang="en-US" altLang="zh-CN" sz="2400" b="1" dirty="0"/>
              <a:t>for NG-RAN</a:t>
            </a:r>
          </a:p>
          <a:p>
            <a:pPr lvl="1" hangingPunct="0">
              <a:lnSpc>
                <a:spcPct val="110000"/>
              </a:lnSpc>
              <a:spcBef>
                <a:spcPts val="600"/>
              </a:spcBef>
            </a:pPr>
            <a:r>
              <a:rPr lang="en-GB" sz="1800" dirty="0"/>
              <a:t>According to </a:t>
            </a:r>
            <a:r>
              <a:rPr lang="en-US" sz="1800" dirty="0"/>
              <a:t>TS23.501</a:t>
            </a:r>
            <a:r>
              <a:rPr lang="en-GB" sz="1800" i="1" dirty="0"/>
              <a:t> </a:t>
            </a:r>
            <a:r>
              <a:rPr lang="en-GB" sz="1800" dirty="0"/>
              <a:t>[1], </a:t>
            </a:r>
            <a:r>
              <a:rPr lang="en-GB" sz="1800" i="1" dirty="0"/>
              <a:t>“</a:t>
            </a:r>
            <a:r>
              <a:rPr lang="en-GB" sz="1800" b="1" i="1" dirty="0"/>
              <a:t>A Non-Public Network (NPN) is a 5GS deployed for non-public use, see TS 22.261. An NPN may be deployed as a stand-alone Non-Public Network (SNPN), i.e. not relying on network functions provided by a PLMN, or a non-stand-alone Non-Public Network, i.e. with the support of a PLMN.</a:t>
            </a:r>
            <a:r>
              <a:rPr lang="en-GB" sz="1800" i="1" dirty="0"/>
              <a:t>”</a:t>
            </a:r>
            <a:endParaRPr lang="en-US" sz="1800" dirty="0"/>
          </a:p>
          <a:p>
            <a:pPr lvl="1" hangingPunct="0">
              <a:lnSpc>
                <a:spcPct val="110000"/>
              </a:lnSpc>
              <a:spcBef>
                <a:spcPts val="600"/>
              </a:spcBef>
            </a:pPr>
            <a:r>
              <a:rPr lang="en-GB" sz="1800" dirty="0"/>
              <a:t>Obviously, the former i.e. a stand-alone Non-Public Network (SNPN) could be operated in a proprietary way on top of what has been specified for 5G for a public PLMN, while the latter i.e. a non-stand-alone NPN requires further investigations on possible RAN impacts.</a:t>
            </a:r>
            <a:endParaRPr lang="en-US" sz="1800" dirty="0"/>
          </a:p>
          <a:p>
            <a:pPr lvl="1" hangingPunct="0">
              <a:lnSpc>
                <a:spcPct val="110000"/>
              </a:lnSpc>
              <a:spcBef>
                <a:spcPts val="600"/>
              </a:spcBef>
            </a:pPr>
            <a:r>
              <a:rPr lang="en-GB" sz="1800" dirty="0"/>
              <a:t>Although NPN solutions are limited to the support of Vertical and LAN Services in SA2, from operator points of view, the solutions of non-stand-alone NPNs (e.g. CAG*) shall also be applicable for a much wider range of use cases, such as SOHO and residential, private NR coverage deployments and so on.</a:t>
            </a:r>
          </a:p>
          <a:p>
            <a:pPr lvl="1" hangingPunct="0">
              <a:lnSpc>
                <a:spcPct val="110000"/>
              </a:lnSpc>
              <a:spcBef>
                <a:spcPts val="600"/>
              </a:spcBef>
            </a:pPr>
            <a:r>
              <a:rPr lang="en-US" sz="1800" dirty="0"/>
              <a:t>Furthermore, the NPN support with CU/DU and CP/UP architectures also need to be investigated.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74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603</TotalTime>
  <Words>230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Microsoft YaHei UI</vt:lpstr>
      <vt:lpstr>宋体</vt:lpstr>
      <vt:lpstr>微软雅黑</vt:lpstr>
      <vt:lpstr>Arial</vt:lpstr>
      <vt:lpstr>Calibri</vt:lpstr>
      <vt:lpstr>Wingdings</vt:lpstr>
      <vt:lpstr>CTTIC - Standard and Simulation Team</vt:lpstr>
      <vt:lpstr>PowerPoint Presentation</vt:lpstr>
      <vt:lpstr>Scope of Private Network Support for NG-RAN</vt:lpstr>
      <vt:lpstr>Proposal</vt:lpstr>
      <vt:lpstr>Appendix</vt:lpstr>
      <vt:lpstr>PowerPoint Presentation</vt:lpstr>
    </vt:vector>
  </TitlesOfParts>
  <Company>China Telecom Technology Innovation Center 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标准与仿真团队</dc:creator>
  <cp:lastModifiedBy>jiang zheng</cp:lastModifiedBy>
  <cp:revision>197</cp:revision>
  <dcterms:created xsi:type="dcterms:W3CDTF">2014-02-13T05:54:06Z</dcterms:created>
  <dcterms:modified xsi:type="dcterms:W3CDTF">2019-03-19T02:39:18Z</dcterms:modified>
</cp:coreProperties>
</file>