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6"/>
  </p:notesMasterIdLst>
  <p:handoutMasterIdLst>
    <p:handoutMasterId r:id="rId7"/>
  </p:handoutMasterIdLst>
  <p:sldIdLst>
    <p:sldId id="387" r:id="rId2"/>
    <p:sldId id="388" r:id="rId3"/>
    <p:sldId id="389" r:id="rId4"/>
    <p:sldId id="390" r:id="rId5"/>
  </p:sldIdLst>
  <p:sldSz cx="12192000" cy="6858000"/>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387" userDrawn="1">
          <p15:clr>
            <a:srgbClr val="A4A3A4"/>
          </p15:clr>
        </p15:guide>
        <p15:guide id="2" pos="5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2C921"/>
    <a:srgbClr val="D9D9D9"/>
    <a:srgbClr val="BFBFBF"/>
    <a:srgbClr val="7F7F7F"/>
    <a:srgbClr val="000000"/>
    <a:srgbClr val="FFFFFF"/>
    <a:srgbClr val="99CCFF"/>
    <a:srgbClr val="FFFFCC"/>
    <a:srgbClr val="CCFF99"/>
    <a:srgbClr val="CC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29" autoAdjust="0"/>
    <p:restoredTop sz="92747" autoAdjust="0"/>
  </p:normalViewPr>
  <p:slideViewPr>
    <p:cSldViewPr snapToGrid="0">
      <p:cViewPr>
        <p:scale>
          <a:sx n="75" d="100"/>
          <a:sy n="75" d="100"/>
        </p:scale>
        <p:origin x="-1008" y="-180"/>
      </p:cViewPr>
      <p:guideLst>
        <p:guide orient="horz" pos="2387"/>
        <p:guide pos="57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650BA8B6-A5AF-4D4E-8522-F2DFFEB83F76}" type="datetimeFigureOut">
              <a:rPr lang="zh-CN" altLang="en-US" smtClean="0"/>
              <a:pPr/>
              <a:t>2019-03-11</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FFF23E7-6E27-48DE-AC9B-66C8794E485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E9943907-27A6-4EC5-A6C8-A940BBA718F3}" type="datetimeFigureOut">
              <a:rPr lang="zh-CN" altLang="en-US" smtClean="0"/>
              <a:pPr/>
              <a:t>2019-03-11</a:t>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7EAC8420-4606-4EA2-A5EC-4557BF9BD8E1}" type="slidenum">
              <a:rPr lang="zh-CN" altLang="en-US" smtClean="0"/>
              <a:pPr/>
              <a:t>‹#›</a:t>
            </a:fld>
            <a:endParaRPr lang="zh-CN" altLang="en-US"/>
          </a:p>
        </p:txBody>
      </p:sp>
    </p:spTree>
    <p:extLst>
      <p:ext uri="{BB962C8B-B14F-4D97-AF65-F5344CB8AC3E}">
        <p14:creationId xmlns:p14="http://schemas.microsoft.com/office/powerpoint/2010/main" xmlns="" val="4150662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68B115C-5EE1-48CE-A84E-6CFF6D3A1160}"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945843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4C9642F-210A-4C7C-86DA-8E071B6D456A}"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60776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D147DF-E11F-44FE-AEF8-95BF61343349}"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35981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0495EB-9BBE-4170-946A-7B6530E733B0}"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377912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622E1CD-9754-4FCB-96EB-0DA07D2A66F3}"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33108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7BE5B9A-17E5-4719-94A9-82C01944FD60}"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596022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CB18AB5-A76F-4B17-99B7-6515934732E3}"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76880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6F22308-7531-4CF2-B3C3-11A04E9F04FF}"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69326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7C7211-A218-4569-9EF5-29401418A448}"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2" cstate="print"/>
          <a:stretch>
            <a:fillRect/>
          </a:stretch>
        </p:blipFill>
        <p:spPr>
          <a:xfrm>
            <a:off x="10401300" y="5433755"/>
            <a:ext cx="1518119" cy="1212199"/>
          </a:xfrm>
          <a:prstGeom prst="rect">
            <a:avLst/>
          </a:prstGeom>
        </p:spPr>
      </p:pic>
    </p:spTree>
    <p:extLst>
      <p:ext uri="{BB962C8B-B14F-4D97-AF65-F5344CB8AC3E}">
        <p14:creationId xmlns:p14="http://schemas.microsoft.com/office/powerpoint/2010/main" xmlns="" val="377143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17B1502-A21D-4A42-8887-54347738F090}"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197195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67CB354-D6F9-4614-A6F5-C79D67EB9029}"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111041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C66768-C4FE-488E-916C-50F72E542496}" type="datetime1">
              <a:rPr lang="zh-CN" altLang="en-US" smtClean="0">
                <a:solidFill>
                  <a:prstClr val="black">
                    <a:tint val="75000"/>
                  </a:prstClr>
                </a:solidFill>
              </a:rPr>
              <a:pPr/>
              <a:t>2019-03-11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61113299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3" name="3GPP TSG RAN meeting #YY…"/>
          <p:cNvSpPr txBox="1"/>
          <p:nvPr/>
        </p:nvSpPr>
        <p:spPr>
          <a:xfrm>
            <a:off x="248697" y="227869"/>
            <a:ext cx="5847304"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defRPr sz="4000"/>
            </a:pPr>
            <a:r>
              <a:rPr sz="2400" b="1" dirty="0"/>
              <a:t>3GPP TSG RAN meeting </a:t>
            </a:r>
            <a:r>
              <a:rPr sz="2400" b="1" dirty="0" smtClean="0"/>
              <a:t>#</a:t>
            </a:r>
            <a:r>
              <a:rPr lang="en-US" sz="2400" b="1" dirty="0" smtClean="0"/>
              <a:t>83</a:t>
            </a:r>
            <a:endParaRPr sz="2400" b="1" dirty="0"/>
          </a:p>
          <a:p>
            <a:pPr algn="l">
              <a:defRPr sz="4000"/>
            </a:pPr>
            <a:r>
              <a:rPr lang="en-GB" altLang="zh-CN" sz="2400" b="1" dirty="0" smtClean="0"/>
              <a:t>Shenzhen, China, March 18 - 22, 2019</a:t>
            </a:r>
            <a:endParaRPr sz="2400" b="1" dirty="0"/>
          </a:p>
          <a:p>
            <a:pPr algn="l">
              <a:defRPr sz="4000"/>
            </a:pPr>
            <a:r>
              <a:rPr sz="2400" b="1" dirty="0"/>
              <a:t>Agenda item: </a:t>
            </a:r>
            <a:r>
              <a:rPr lang="en-US" sz="2400" b="1" dirty="0" smtClean="0"/>
              <a:t>5.3</a:t>
            </a:r>
            <a:endParaRPr sz="2400" b="1" dirty="0"/>
          </a:p>
        </p:txBody>
      </p:sp>
      <p:sp>
        <p:nvSpPr>
          <p:cNvPr id="4" name="RP-17xxxx"/>
          <p:cNvSpPr txBox="1"/>
          <p:nvPr/>
        </p:nvSpPr>
        <p:spPr>
          <a:xfrm>
            <a:off x="10495670" y="290722"/>
            <a:ext cx="1466748" cy="47192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000"/>
            </a:lvl1pPr>
          </a:lstStyle>
          <a:p>
            <a:r>
              <a:rPr sz="2400" b="1" dirty="0" smtClean="0"/>
              <a:t>RP-1</a:t>
            </a:r>
            <a:r>
              <a:rPr lang="en-US" sz="2400" b="1" dirty="0" smtClean="0"/>
              <a:t>90319</a:t>
            </a:r>
            <a:endParaRPr sz="2400" b="1" dirty="0"/>
          </a:p>
        </p:txBody>
      </p:sp>
      <p:sp>
        <p:nvSpPr>
          <p:cNvPr id="5" name="TextBox 4"/>
          <p:cNvSpPr txBox="1"/>
          <p:nvPr/>
        </p:nvSpPr>
        <p:spPr>
          <a:xfrm>
            <a:off x="215900" y="2794000"/>
            <a:ext cx="11684000" cy="707886"/>
          </a:xfrm>
          <a:prstGeom prst="rect">
            <a:avLst/>
          </a:prstGeom>
          <a:noFill/>
        </p:spPr>
        <p:txBody>
          <a:bodyPr wrap="square" rtlCol="0">
            <a:spAutoFit/>
          </a:bodyPr>
          <a:lstStyle/>
          <a:p>
            <a:pPr algn="ctr"/>
            <a:r>
              <a:rPr lang="en-US" altLang="zh-CN" sz="4000" dirty="0" smtClean="0">
                <a:latin typeface="Helvetica Neue Medium"/>
              </a:rPr>
              <a:t>Observation of RAN3 workload and proposals</a:t>
            </a:r>
            <a:endParaRPr lang="zh-CN" altLang="en-US" sz="4000" dirty="0">
              <a:latin typeface="Helvetica Neue Medium"/>
            </a:endParaRPr>
          </a:p>
        </p:txBody>
      </p:sp>
      <p:sp>
        <p:nvSpPr>
          <p:cNvPr id="6" name="TextBox 5"/>
          <p:cNvSpPr txBox="1"/>
          <p:nvPr/>
        </p:nvSpPr>
        <p:spPr>
          <a:xfrm>
            <a:off x="5105400" y="4064000"/>
            <a:ext cx="1549976" cy="646331"/>
          </a:xfrm>
          <a:prstGeom prst="rect">
            <a:avLst/>
          </a:prstGeom>
          <a:noFill/>
        </p:spPr>
        <p:txBody>
          <a:bodyPr wrap="none" rtlCol="0">
            <a:spAutoFit/>
          </a:bodyPr>
          <a:lstStyle/>
          <a:p>
            <a:r>
              <a:rPr lang="en-US" altLang="zh-CN" sz="3600" dirty="0" smtClean="0">
                <a:latin typeface="Helvetica Neue Medium"/>
              </a:rPr>
              <a:t>CMCC</a:t>
            </a:r>
            <a:endParaRPr lang="zh-CN" altLang="en-US" sz="3600" dirty="0">
              <a:latin typeface="Helvetica Neue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2</a:t>
            </a:fld>
            <a:endParaRPr lang="zh-CN" altLang="en-US">
              <a:solidFill>
                <a:prstClr val="black">
                  <a:tint val="75000"/>
                </a:prstClr>
              </a:solidFill>
            </a:endParaRPr>
          </a:p>
        </p:txBody>
      </p:sp>
      <p:sp>
        <p:nvSpPr>
          <p:cNvPr id="7" name="文本框 67"/>
          <p:cNvSpPr txBox="1"/>
          <p:nvPr/>
        </p:nvSpPr>
        <p:spPr>
          <a:xfrm>
            <a:off x="285750" y="1268052"/>
            <a:ext cx="7524750" cy="4909036"/>
          </a:xfrm>
          <a:prstGeom prst="rect">
            <a:avLst/>
          </a:prstGeom>
          <a:noFill/>
        </p:spPr>
        <p:txBody>
          <a:bodyPr wrap="square" rtlCol="0">
            <a:spAutoFit/>
          </a:bodyPr>
          <a:lstStyle/>
          <a:p>
            <a:pPr lvl="1" indent="-457200">
              <a:spcAft>
                <a:spcPts val="1200"/>
              </a:spcAft>
              <a:buFont typeface="Wingdings" pitchFamily="2" charset="2"/>
              <a:buChar char="l"/>
            </a:pP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RAN3 is an important WG for </a:t>
            </a:r>
            <a:r>
              <a:rPr lang="en-US" altLang="zh-CN" sz="2400" dirty="0" smtClean="0">
                <a:latin typeface="Arial Unicode MS" pitchFamily="34" charset="-122"/>
                <a:ea typeface="Arial Unicode MS" pitchFamily="34" charset="-122"/>
                <a:cs typeface="Arial Unicode MS" pitchFamily="34" charset="-122"/>
              </a:rPr>
              <a:t>specifying efficient RAN architecture and </a:t>
            </a: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ensuring the inter-vendor operability between network nodes</a:t>
            </a:r>
          </a:p>
          <a:p>
            <a:pPr lvl="1" indent="-457200">
              <a:spcAft>
                <a:spcPts val="1200"/>
              </a:spcAft>
              <a:buFont typeface="Wingdings" pitchFamily="2" charset="2"/>
              <a:buChar char="l"/>
            </a:pP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Introducing new RAN architecture in 5G, e.g., CU-DU split (F1), CP-UP separation (E1) and MR-DC (X2/</a:t>
            </a:r>
            <a:r>
              <a:rPr lang="en-US" altLang="zh-CN" sz="2400" dirty="0" err="1" smtClean="0">
                <a:solidFill>
                  <a:srgbClr val="000000"/>
                </a:solidFill>
                <a:latin typeface="Arial Unicode MS" pitchFamily="34" charset="-122"/>
                <a:ea typeface="Arial Unicode MS" pitchFamily="34" charset="-122"/>
                <a:cs typeface="Arial Unicode MS" pitchFamily="34" charset="-122"/>
                <a:sym typeface="Helvetica Neue"/>
              </a:rPr>
              <a:t>Xn</a:t>
            </a: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 leads to RAN3 workload higher than ever before.</a:t>
            </a:r>
          </a:p>
          <a:p>
            <a:pPr lvl="2" indent="-457200">
              <a:spcAft>
                <a:spcPts val="600"/>
              </a:spcAft>
              <a:buFont typeface="Calibri" pitchFamily="34" charset="0"/>
              <a:buChar char="—"/>
            </a:pPr>
            <a:r>
              <a:rPr lang="en-US" altLang="zh-CN" sz="2400" dirty="0" smtClean="0">
                <a:latin typeface="Arial Unicode MS" pitchFamily="34" charset="-122"/>
                <a:ea typeface="Arial Unicode MS" pitchFamily="34" charset="-122"/>
                <a:cs typeface="Arial Unicode MS" pitchFamily="34" charset="-122"/>
              </a:rPr>
              <a:t>Significant amount of Rel-15 essential corrections emerge, the situation is foreseen not to be changed for a long period</a:t>
            </a:r>
          </a:p>
          <a:p>
            <a:pPr lvl="2" indent="-457200">
              <a:buFont typeface="Calibri" pitchFamily="34" charset="0"/>
              <a:buChar char="—"/>
            </a:pPr>
            <a:r>
              <a:rPr lang="en-US" altLang="zh-CN" sz="2400" dirty="0" smtClean="0">
                <a:latin typeface="Arial Unicode MS" pitchFamily="34" charset="-122"/>
                <a:ea typeface="Arial Unicode MS" pitchFamily="34" charset="-122"/>
                <a:cs typeface="Arial Unicode MS" pitchFamily="34" charset="-122"/>
              </a:rPr>
              <a:t>At the mean time, more than 8 Rel-16 SI/WIs needs to be treated</a:t>
            </a:r>
            <a:endParaRPr lang="zh-CN" altLang="en-US" sz="2400" dirty="0" smtClean="0">
              <a:latin typeface="Arial Unicode MS" pitchFamily="34" charset="-122"/>
              <a:ea typeface="Arial Unicode MS" pitchFamily="34" charset="-122"/>
              <a:cs typeface="Arial Unicode MS" pitchFamily="34" charset="-122"/>
            </a:endParaRPr>
          </a:p>
        </p:txBody>
      </p:sp>
      <p:sp>
        <p:nvSpPr>
          <p:cNvPr id="8" name="TextBox 7"/>
          <p:cNvSpPr txBox="1"/>
          <p:nvPr/>
        </p:nvSpPr>
        <p:spPr>
          <a:xfrm>
            <a:off x="328380" y="296857"/>
            <a:ext cx="6975179"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3600" i="0" u="none" strike="noStrike" cap="none" spc="0" normalizeH="0" baseline="0" dirty="0" smtClean="0">
                <a:ln>
                  <a:noFill/>
                </a:ln>
                <a:solidFill>
                  <a:srgbClr val="000000"/>
                </a:solidFill>
                <a:effectLst/>
                <a:uFillTx/>
                <a:latin typeface="Helvetica Neue"/>
                <a:ea typeface="Helvetica Neue"/>
                <a:cs typeface="Helvetica Neue"/>
                <a:sym typeface="Helvetica Neue"/>
              </a:rPr>
              <a:t>Observation of RAN3 workload</a:t>
            </a:r>
            <a:endParaRPr kumimoji="0" lang="zh-CN" altLang="en-US" sz="360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 name="Rectangle"/>
          <p:cNvSpPr/>
          <p:nvPr/>
        </p:nvSpPr>
        <p:spPr>
          <a:xfrm>
            <a:off x="7934331" y="0"/>
            <a:ext cx="4257669" cy="6858000"/>
          </a:xfrm>
          <a:prstGeom prst="rect">
            <a:avLst/>
          </a:prstGeom>
          <a:solidFill>
            <a:srgbClr val="00B0F0"/>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0" name="page1image256.png" descr="page1image256.png"/>
          <p:cNvPicPr>
            <a:picLocks noChangeAspect="1"/>
          </p:cNvPicPr>
          <p:nvPr/>
        </p:nvPicPr>
        <p:blipFill>
          <a:blip r:embed="rId2" cstate="print">
            <a:extLst/>
          </a:blip>
          <a:stretch>
            <a:fillRect/>
          </a:stretch>
        </p:blipFill>
        <p:spPr>
          <a:xfrm>
            <a:off x="10136602" y="1847850"/>
            <a:ext cx="1583487" cy="1549600"/>
          </a:xfrm>
          <a:prstGeom prst="rect">
            <a:avLst/>
          </a:prstGeom>
          <a:solidFill>
            <a:srgbClr val="00B0F0"/>
          </a:solidFill>
          <a:ln w="12700">
            <a:miter lim="400000"/>
          </a:ln>
        </p:spPr>
      </p:pic>
      <p:sp>
        <p:nvSpPr>
          <p:cNvPr id="15" name="Text"/>
          <p:cNvSpPr txBox="1"/>
          <p:nvPr/>
        </p:nvSpPr>
        <p:spPr>
          <a:xfrm>
            <a:off x="8164154" y="109628"/>
            <a:ext cx="109070" cy="228049"/>
          </a:xfrm>
          <a:prstGeom prst="rect">
            <a:avLst/>
          </a:prstGeom>
          <a:solidFill>
            <a:srgbClr val="00B0F0"/>
          </a:solidFill>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defTabSz="457200">
              <a:lnSpc>
                <a:spcPts val="2800"/>
              </a:lnSpc>
              <a:defRPr sz="1200" b="0">
                <a:latin typeface="Times"/>
                <a:ea typeface="Times"/>
                <a:cs typeface="Times"/>
                <a:sym typeface="Times"/>
              </a:defRPr>
            </a:lvl1pPr>
          </a:lstStyle>
          <a:p>
            <a:r>
              <a:t>   </a:t>
            </a:r>
          </a:p>
        </p:txBody>
      </p:sp>
      <p:grpSp>
        <p:nvGrpSpPr>
          <p:cNvPr id="17" name="组合 16"/>
          <p:cNvGrpSpPr/>
          <p:nvPr/>
        </p:nvGrpSpPr>
        <p:grpSpPr>
          <a:xfrm>
            <a:off x="8724900" y="3733800"/>
            <a:ext cx="2076450" cy="1671619"/>
            <a:chOff x="8714697" y="3474100"/>
            <a:chExt cx="2095119" cy="1931319"/>
          </a:xfrm>
        </p:grpSpPr>
        <p:pic>
          <p:nvPicPr>
            <p:cNvPr id="12" name="page1image592.png" descr="page1image592.png"/>
            <p:cNvPicPr>
              <a:picLocks noChangeAspect="1"/>
            </p:cNvPicPr>
            <p:nvPr/>
          </p:nvPicPr>
          <p:blipFill>
            <a:blip r:embed="rId3" cstate="print">
              <a:extLst/>
            </a:blip>
            <a:stretch>
              <a:fillRect/>
            </a:stretch>
          </p:blipFill>
          <p:spPr>
            <a:xfrm>
              <a:off x="9529680" y="4248022"/>
              <a:ext cx="460183" cy="749519"/>
            </a:xfrm>
            <a:prstGeom prst="rect">
              <a:avLst/>
            </a:prstGeom>
            <a:solidFill>
              <a:srgbClr val="00B0F0"/>
            </a:solidFill>
            <a:ln w="12700" cap="flat">
              <a:noFill/>
              <a:miter lim="400000"/>
            </a:ln>
            <a:effectLst/>
          </p:spPr>
        </p:pic>
        <p:pic>
          <p:nvPicPr>
            <p:cNvPr id="13" name="page1image432.png" descr="page1image432.png"/>
            <p:cNvPicPr>
              <a:picLocks noChangeAspect="1"/>
            </p:cNvPicPr>
            <p:nvPr/>
          </p:nvPicPr>
          <p:blipFill>
            <a:blip r:embed="rId4" cstate="print">
              <a:extLst/>
            </a:blip>
            <a:stretch>
              <a:fillRect/>
            </a:stretch>
          </p:blipFill>
          <p:spPr>
            <a:xfrm>
              <a:off x="10458247" y="4003993"/>
              <a:ext cx="351569" cy="1066758"/>
            </a:xfrm>
            <a:prstGeom prst="rect">
              <a:avLst/>
            </a:prstGeom>
            <a:solidFill>
              <a:srgbClr val="00B0F0"/>
            </a:solidFill>
            <a:ln w="12700" cap="flat">
              <a:noFill/>
              <a:miter lim="400000"/>
            </a:ln>
            <a:effectLst/>
          </p:spPr>
        </p:pic>
        <p:pic>
          <p:nvPicPr>
            <p:cNvPr id="14" name="page1image272.png" descr="page1image272.png"/>
            <p:cNvPicPr>
              <a:picLocks noChangeAspect="1"/>
            </p:cNvPicPr>
            <p:nvPr/>
          </p:nvPicPr>
          <p:blipFill>
            <a:blip r:embed="rId5" cstate="print">
              <a:extLst/>
            </a:blip>
            <a:stretch>
              <a:fillRect/>
            </a:stretch>
          </p:blipFill>
          <p:spPr>
            <a:xfrm>
              <a:off x="8714697" y="3474100"/>
              <a:ext cx="1746409" cy="1931319"/>
            </a:xfrm>
            <a:prstGeom prst="rect">
              <a:avLst/>
            </a:prstGeom>
            <a:solidFill>
              <a:srgbClr val="00B0F0"/>
            </a:solidFill>
            <a:ln w="12700" cap="flat">
              <a:noFill/>
              <a:miter lim="400000"/>
            </a:ln>
            <a:effectLst/>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3</a:t>
            </a:fld>
            <a:endParaRPr lang="zh-CN" altLang="en-US">
              <a:solidFill>
                <a:prstClr val="black">
                  <a:tint val="75000"/>
                </a:prstClr>
              </a:solidFill>
            </a:endParaRPr>
          </a:p>
        </p:txBody>
      </p:sp>
      <p:sp>
        <p:nvSpPr>
          <p:cNvPr id="7" name="文本框 67"/>
          <p:cNvSpPr txBox="1"/>
          <p:nvPr/>
        </p:nvSpPr>
        <p:spPr>
          <a:xfrm>
            <a:off x="366310" y="1153752"/>
            <a:ext cx="11355790" cy="4555093"/>
          </a:xfrm>
          <a:prstGeom prst="rect">
            <a:avLst/>
          </a:prstGeom>
          <a:noFill/>
        </p:spPr>
        <p:txBody>
          <a:bodyPr wrap="square" rtlCol="0">
            <a:spAutoFit/>
          </a:bodyPr>
          <a:lstStyle/>
          <a:p>
            <a:pPr lvl="1" indent="-457200">
              <a:spcAft>
                <a:spcPts val="1200"/>
              </a:spcAft>
              <a:buFont typeface="Wingdings" pitchFamily="2" charset="2"/>
              <a:buChar char="l"/>
            </a:pP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Following the Chairman’s spirit of Rel-15 corrections and Rel-16 WIs take precedence of SIs. A lot of SIs are intensively scheduled on Thursday, this may lead to</a:t>
            </a:r>
          </a:p>
          <a:p>
            <a:pPr lvl="2" indent="-457200">
              <a:spcAft>
                <a:spcPts val="1200"/>
              </a:spcAft>
              <a:buFont typeface="微软雅黑" pitchFamily="34" charset="-122"/>
              <a:buChar char="−"/>
            </a:pP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Not comprehensive discussion for the SIs due to the noticeable TU shrinking</a:t>
            </a:r>
          </a:p>
          <a:p>
            <a:pPr lvl="2" indent="-457200">
              <a:spcAft>
                <a:spcPts val="1200"/>
              </a:spcAft>
              <a:buFont typeface="微软雅黑" pitchFamily="34" charset="-122"/>
              <a:buChar char="−"/>
            </a:pP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Not enough time for CB coordination due to the late treatment of online discussion</a:t>
            </a:r>
          </a:p>
          <a:p>
            <a:pPr lvl="1" indent="-457200">
              <a:spcAft>
                <a:spcPts val="1200"/>
              </a:spcAft>
              <a:buFont typeface="Wingdings" pitchFamily="2" charset="2"/>
              <a:buChar char="l"/>
            </a:pP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Specifically, </a:t>
            </a:r>
          </a:p>
          <a:p>
            <a:pPr lvl="2" indent="-457200">
              <a:spcAft>
                <a:spcPts val="600"/>
              </a:spcAft>
              <a:buFont typeface="Calibri" pitchFamily="34" charset="0"/>
              <a:buChar char="—"/>
            </a:pPr>
            <a:r>
              <a:rPr lang="en-US" altLang="zh-CN" sz="2000" b="1" dirty="0" smtClean="0">
                <a:latin typeface="Arial Unicode MS" pitchFamily="34" charset="-122"/>
                <a:ea typeface="Arial Unicode MS" pitchFamily="34" charset="-122"/>
                <a:cs typeface="Arial Unicode MS" pitchFamily="34" charset="-122"/>
                <a:sym typeface="Helvetica Neue"/>
              </a:rPr>
              <a:t>For RAN-centric DCU SI</a:t>
            </a:r>
            <a:r>
              <a:rPr lang="en-US" altLang="zh-CN" sz="2000" dirty="0" smtClean="0">
                <a:latin typeface="Arial Unicode MS" pitchFamily="34" charset="-122"/>
                <a:ea typeface="Arial Unicode MS" pitchFamily="34" charset="-122"/>
                <a:cs typeface="Arial Unicode MS" pitchFamily="34" charset="-122"/>
                <a:sym typeface="Helvetica Neue"/>
              </a:rPr>
              <a:t>, </a:t>
            </a:r>
            <a:r>
              <a:rPr lang="en-GB" altLang="zh-CN" sz="2000" dirty="0" smtClean="0">
                <a:latin typeface="Arial Unicode MS" pitchFamily="34" charset="-122"/>
                <a:ea typeface="Arial Unicode MS" pitchFamily="34" charset="-122"/>
                <a:cs typeface="Arial Unicode MS" pitchFamily="34" charset="-122"/>
                <a:sym typeface="Helvetica Neue"/>
              </a:rPr>
              <a:t>t</a:t>
            </a:r>
            <a:r>
              <a:rPr lang="en-GB" altLang="zh-CN" sz="2000" dirty="0" smtClean="0">
                <a:latin typeface="Arial Unicode MS" pitchFamily="34" charset="-122"/>
                <a:ea typeface="Arial Unicode MS" pitchFamily="34" charset="-122"/>
                <a:cs typeface="Arial Unicode MS" pitchFamily="34" charset="-122"/>
              </a:rPr>
              <a:t>he TU allocation endorsed at RAN plenary was not guaranteed for the past two meetings. This led to less progress at RAN3. The main progress so far is only capturing the use cases description in the TR</a:t>
            </a:r>
            <a:endParaRPr lang="zh-CN" altLang="zh-CN" sz="2000" dirty="0" smtClean="0">
              <a:latin typeface="Arial Unicode MS" pitchFamily="34" charset="-122"/>
              <a:ea typeface="Arial Unicode MS" pitchFamily="34" charset="-122"/>
              <a:cs typeface="Arial Unicode MS" pitchFamily="34" charset="-122"/>
            </a:endParaRPr>
          </a:p>
          <a:p>
            <a:pPr lvl="2" indent="-457200">
              <a:spcAft>
                <a:spcPts val="600"/>
              </a:spcAft>
              <a:buFont typeface="Calibri" pitchFamily="34" charset="0"/>
              <a:buChar char="—"/>
            </a:pPr>
            <a:r>
              <a:rPr lang="en-US" altLang="zh-CN" sz="2000" b="1" dirty="0" smtClean="0">
                <a:latin typeface="Arial Unicode MS" pitchFamily="34" charset="-122"/>
                <a:ea typeface="Arial Unicode MS" pitchFamily="34" charset="-122"/>
                <a:cs typeface="Arial Unicode MS" pitchFamily="34" charset="-122"/>
                <a:sym typeface="Helvetica Neue"/>
              </a:rPr>
              <a:t>For Positioning SI</a:t>
            </a:r>
            <a:r>
              <a:rPr lang="en-US" altLang="zh-CN" sz="2000" dirty="0" smtClean="0">
                <a:latin typeface="Arial Unicode MS" pitchFamily="34" charset="-122"/>
                <a:ea typeface="Arial Unicode MS" pitchFamily="34" charset="-122"/>
                <a:cs typeface="Arial Unicode MS" pitchFamily="34" charset="-122"/>
                <a:sym typeface="Helvetica Neue"/>
              </a:rPr>
              <a:t>, even no any technical discussion online </a:t>
            </a:r>
            <a:r>
              <a:rPr lang="en-US" altLang="zh-CN" sz="2000" dirty="0" smtClean="0">
                <a:latin typeface="Arial Unicode MS" pitchFamily="34" charset="-122"/>
                <a:ea typeface="Arial Unicode MS" pitchFamily="34" charset="-122"/>
                <a:cs typeface="Arial Unicode MS" pitchFamily="34" charset="-122"/>
                <a:sym typeface="Helvetica Neue"/>
              </a:rPr>
              <a:t>on LLMF which </a:t>
            </a:r>
            <a:r>
              <a:rPr lang="en-US" altLang="zh-CN" sz="2000" dirty="0" smtClean="0">
                <a:latin typeface="Arial Unicode MS" pitchFamily="34" charset="-122"/>
                <a:ea typeface="Arial Unicode MS" pitchFamily="34" charset="-122"/>
                <a:cs typeface="Arial Unicode MS" pitchFamily="34" charset="-122"/>
                <a:sym typeface="Helvetica Neue"/>
              </a:rPr>
              <a:t>results in a rush </a:t>
            </a:r>
            <a:r>
              <a:rPr lang="en-US" altLang="zh-CN" sz="2000" dirty="0" smtClean="0">
                <a:latin typeface="Arial Unicode MS" pitchFamily="34" charset="-122"/>
                <a:ea typeface="Arial Unicode MS" pitchFamily="34" charset="-122"/>
                <a:cs typeface="Arial Unicode MS" pitchFamily="34" charset="-122"/>
                <a:sym typeface="Helvetica Neue"/>
              </a:rPr>
              <a:t>conclusion “RAN3 </a:t>
            </a:r>
            <a:r>
              <a:rPr lang="en-US" altLang="zh-CN" sz="2000" dirty="0" smtClean="0">
                <a:latin typeface="Arial Unicode MS" pitchFamily="34" charset="-122"/>
                <a:ea typeface="Arial Unicode MS" pitchFamily="34" charset="-122"/>
                <a:cs typeface="Arial Unicode MS" pitchFamily="34" charset="-122"/>
                <a:sym typeface="Helvetica Neue"/>
              </a:rPr>
              <a:t>could not reach a common understanding on any recommendation”</a:t>
            </a:r>
          </a:p>
          <a:p>
            <a:pPr lvl="2" indent="-457200">
              <a:spcAft>
                <a:spcPts val="600"/>
              </a:spcAft>
              <a:buFont typeface="Calibri" pitchFamily="34" charset="0"/>
              <a:buChar char="—"/>
            </a:pPr>
            <a:r>
              <a:rPr lang="en-US" altLang="zh-CN" sz="2000" b="1" dirty="0" smtClean="0">
                <a:latin typeface="Arial Unicode MS" pitchFamily="34" charset="-122"/>
                <a:ea typeface="Arial Unicode MS" pitchFamily="34" charset="-122"/>
                <a:cs typeface="Arial Unicode MS" pitchFamily="34" charset="-122"/>
                <a:sym typeface="Helvetica Neue"/>
              </a:rPr>
              <a:t>For Other SIs</a:t>
            </a:r>
            <a:r>
              <a:rPr lang="en-US" altLang="zh-CN" sz="2000" dirty="0" smtClean="0">
                <a:latin typeface="Arial Unicode MS" pitchFamily="34" charset="-122"/>
                <a:ea typeface="Arial Unicode MS" pitchFamily="34" charset="-122"/>
                <a:cs typeface="Arial Unicode MS" pitchFamily="34" charset="-122"/>
                <a:sym typeface="Helvetica Neue"/>
              </a:rPr>
              <a:t>, due to lack of online time, progress somehow relied on </a:t>
            </a:r>
            <a:r>
              <a:rPr lang="en-US" altLang="zh-CN" sz="2000" dirty="0" err="1" smtClean="0">
                <a:latin typeface="Arial Unicode MS" pitchFamily="34" charset="-122"/>
                <a:ea typeface="Arial Unicode MS" pitchFamily="34" charset="-122"/>
                <a:cs typeface="Arial Unicode MS" pitchFamily="34" charset="-122"/>
                <a:sym typeface="Helvetica Neue"/>
              </a:rPr>
              <a:t>Rapporteur’s</a:t>
            </a:r>
            <a:r>
              <a:rPr lang="en-US" altLang="zh-CN" sz="2000" dirty="0" smtClean="0">
                <a:latin typeface="Arial Unicode MS" pitchFamily="34" charset="-122"/>
                <a:ea typeface="Arial Unicode MS" pitchFamily="34" charset="-122"/>
                <a:cs typeface="Arial Unicode MS" pitchFamily="34" charset="-122"/>
                <a:sym typeface="Helvetica Neue"/>
              </a:rPr>
              <a:t> offline effort.</a:t>
            </a:r>
          </a:p>
        </p:txBody>
      </p:sp>
      <p:sp>
        <p:nvSpPr>
          <p:cNvPr id="6" name="TextBox 5"/>
          <p:cNvSpPr txBox="1"/>
          <p:nvPr/>
        </p:nvSpPr>
        <p:spPr>
          <a:xfrm>
            <a:off x="374212" y="278780"/>
            <a:ext cx="8712321"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kumimoji="0" lang="en-US" altLang="zh-CN" sz="4000" i="0" u="none" strike="noStrike" cap="none" spc="0" normalizeH="0" baseline="0" dirty="0" smtClean="0">
                <a:ln>
                  <a:noFill/>
                </a:ln>
                <a:solidFill>
                  <a:srgbClr val="000000"/>
                </a:solidFill>
                <a:effectLst/>
                <a:uFillTx/>
                <a:latin typeface="Helvetica Neue"/>
                <a:ea typeface="Helvetica Neue"/>
                <a:cs typeface="Helvetica Neue"/>
                <a:sym typeface="Helvetica Neue"/>
              </a:rPr>
              <a:t>The </a:t>
            </a:r>
            <a:r>
              <a:rPr lang="en-US" altLang="zh-CN" sz="4000" dirty="0" smtClean="0">
                <a:solidFill>
                  <a:srgbClr val="000000"/>
                </a:solidFill>
                <a:latin typeface="Arial Unicode MS" pitchFamily="34" charset="-122"/>
                <a:ea typeface="Arial Unicode MS" pitchFamily="34" charset="-122"/>
                <a:cs typeface="Arial Unicode MS" pitchFamily="34" charset="-122"/>
                <a:sym typeface="Helvetica Neue"/>
              </a:rPr>
              <a:t>situation RAN3 is currently facing</a:t>
            </a:r>
            <a:endParaRPr kumimoji="0" lang="zh-CN" altLang="en-US" sz="400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 name="矩形 4"/>
          <p:cNvSpPr/>
          <p:nvPr/>
        </p:nvSpPr>
        <p:spPr>
          <a:xfrm>
            <a:off x="423998" y="5692745"/>
            <a:ext cx="11463202" cy="707886"/>
          </a:xfrm>
          <a:prstGeom prst="rect">
            <a:avLst/>
          </a:prstGeom>
          <a:noFill/>
        </p:spPr>
        <p:txBody>
          <a:bodyPr wrap="square">
            <a:spAutoFit/>
          </a:bodyPr>
          <a:lstStyle/>
          <a:p>
            <a:pPr lvl="1" indent="-457200">
              <a:spcAft>
                <a:spcPts val="1200"/>
              </a:spcAft>
              <a:buFont typeface="Wingdings" pitchFamily="2" charset="2"/>
              <a:buChar char="l"/>
            </a:pP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Rel-16 specification is expected to be more mature for operator commercial deployment. It is worried that inadequate discussions in SI may affect the quality of Rel-16 specifications.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4</a:t>
            </a:fld>
            <a:endParaRPr lang="zh-CN" altLang="en-US">
              <a:solidFill>
                <a:prstClr val="black">
                  <a:tint val="75000"/>
                </a:prstClr>
              </a:solidFill>
            </a:endParaRPr>
          </a:p>
        </p:txBody>
      </p:sp>
      <p:sp>
        <p:nvSpPr>
          <p:cNvPr id="7" name="文本框 67"/>
          <p:cNvSpPr txBox="1"/>
          <p:nvPr/>
        </p:nvSpPr>
        <p:spPr>
          <a:xfrm>
            <a:off x="417110" y="1306152"/>
            <a:ext cx="11355790" cy="2708434"/>
          </a:xfrm>
          <a:prstGeom prst="rect">
            <a:avLst/>
          </a:prstGeom>
          <a:noFill/>
        </p:spPr>
        <p:txBody>
          <a:bodyPr wrap="square" rtlCol="0">
            <a:spAutoFit/>
          </a:bodyPr>
          <a:lstStyle/>
          <a:p>
            <a:pPr lvl="1" indent="-457200">
              <a:spcAft>
                <a:spcPts val="1200"/>
              </a:spcAft>
            </a:pPr>
            <a:r>
              <a:rPr lang="en-US" altLang="zh-CN" sz="2800" dirty="0" smtClean="0">
                <a:solidFill>
                  <a:srgbClr val="000000"/>
                </a:solidFill>
                <a:latin typeface="Arial Unicode MS" pitchFamily="34" charset="-122"/>
                <a:ea typeface="Arial Unicode MS" pitchFamily="34" charset="-122"/>
                <a:cs typeface="Arial Unicode MS" pitchFamily="34" charset="-122"/>
                <a:sym typeface="Helvetica Neue"/>
              </a:rPr>
              <a:t>Some ways could be considered to cope with current situation,</a:t>
            </a:r>
          </a:p>
          <a:p>
            <a:pPr lvl="1" indent="-457200">
              <a:spcAft>
                <a:spcPts val="1200"/>
              </a:spcAft>
              <a:buFont typeface="Wingdings" pitchFamily="2" charset="2"/>
              <a:buChar char="l"/>
            </a:pPr>
            <a:r>
              <a:rPr lang="en-US" altLang="zh-CN" sz="2800" dirty="0" smtClean="0">
                <a:solidFill>
                  <a:srgbClr val="000000"/>
                </a:solidFill>
                <a:latin typeface="Arial Unicode MS" pitchFamily="34" charset="-122"/>
                <a:ea typeface="Arial Unicode MS" pitchFamily="34" charset="-122"/>
                <a:cs typeface="Arial Unicode MS" pitchFamily="34" charset="-122"/>
                <a:sym typeface="Helvetica Neue"/>
              </a:rPr>
              <a:t>To set up parallel sessions, e.g., the agenda items to be chaired by Vice Chairs can be handled at parallel sessions. </a:t>
            </a:r>
          </a:p>
          <a:p>
            <a:pPr lvl="1" indent="-457200">
              <a:spcAft>
                <a:spcPts val="1200"/>
              </a:spcAft>
              <a:buFont typeface="Wingdings" pitchFamily="2" charset="2"/>
              <a:buChar char="l"/>
            </a:pPr>
            <a:r>
              <a:rPr lang="en-US" altLang="zh-CN" sz="2800" dirty="0" smtClean="0">
                <a:solidFill>
                  <a:srgbClr val="000000"/>
                </a:solidFill>
                <a:latin typeface="Arial Unicode MS" pitchFamily="34" charset="-122"/>
                <a:ea typeface="Arial Unicode MS" pitchFamily="34" charset="-122"/>
                <a:cs typeface="Arial Unicode MS" pitchFamily="34" charset="-122"/>
                <a:sym typeface="Helvetica Neue"/>
              </a:rPr>
              <a:t>Assign official email discussions or offline discussions</a:t>
            </a:r>
          </a:p>
          <a:p>
            <a:pPr lvl="1" indent="-457200">
              <a:spcAft>
                <a:spcPts val="1200"/>
              </a:spcAft>
              <a:buFont typeface="Wingdings" pitchFamily="2" charset="2"/>
              <a:buChar char="l"/>
            </a:pPr>
            <a:r>
              <a:rPr lang="en-US" altLang="zh-CN" sz="2800" dirty="0" smtClean="0">
                <a:solidFill>
                  <a:srgbClr val="000000"/>
                </a:solidFill>
                <a:latin typeface="Arial Unicode MS" pitchFamily="34" charset="-122"/>
                <a:ea typeface="Arial Unicode MS" pitchFamily="34" charset="-122"/>
                <a:cs typeface="Arial Unicode MS" pitchFamily="34" charset="-122"/>
                <a:sym typeface="Helvetica Neue"/>
              </a:rPr>
              <a:t>……</a:t>
            </a:r>
          </a:p>
        </p:txBody>
      </p:sp>
      <p:sp>
        <p:nvSpPr>
          <p:cNvPr id="6" name="TextBox 5"/>
          <p:cNvSpPr txBox="1"/>
          <p:nvPr/>
        </p:nvSpPr>
        <p:spPr>
          <a:xfrm>
            <a:off x="405568" y="316880"/>
            <a:ext cx="247740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kumimoji="0" lang="en-US" altLang="zh-CN" sz="4000" i="0" u="none" strike="noStrike" cap="none" spc="0" normalizeH="0" baseline="0" dirty="0" smtClean="0">
                <a:ln>
                  <a:noFill/>
                </a:ln>
                <a:solidFill>
                  <a:srgbClr val="000000"/>
                </a:solidFill>
                <a:effectLst/>
                <a:uFillTx/>
                <a:latin typeface="Helvetica Neue"/>
                <a:ea typeface="Helvetica Neue"/>
                <a:cs typeface="Helvetica Neue"/>
                <a:sym typeface="Helvetica Neue"/>
              </a:rPr>
              <a:t>Proposals</a:t>
            </a:r>
            <a:endParaRPr kumimoji="0" lang="zh-CN" altLang="en-US" sz="400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35102</TotalTime>
  <Words>351</Words>
  <Application>Microsoft Office PowerPoint</Application>
  <PresentationFormat>自定义</PresentationFormat>
  <Paragraphs>30</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4_Office 主题</vt:lpstr>
      <vt:lpstr>幻灯片 1</vt:lpstr>
      <vt:lpstr>幻灯片 2</vt:lpstr>
      <vt:lpstr>幻灯片 3</vt:lpstr>
      <vt:lpstr>幻灯片 4</vt:lpstr>
    </vt:vector>
  </TitlesOfParts>
  <Company>IMPCAS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MOMODASUCAI</dc:creator>
  <cp:lastModifiedBy>LiuLiang</cp:lastModifiedBy>
  <cp:revision>1242</cp:revision>
  <dcterms:created xsi:type="dcterms:W3CDTF">2014-11-07T11:09:21Z</dcterms:created>
  <dcterms:modified xsi:type="dcterms:W3CDTF">2019-03-11T11:06:42Z</dcterms:modified>
</cp:coreProperties>
</file>