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11"/>
  </p:notesMasterIdLst>
  <p:sldIdLst>
    <p:sldId id="267" r:id="rId2"/>
    <p:sldId id="304" r:id="rId3"/>
    <p:sldId id="305" r:id="rId4"/>
    <p:sldId id="306" r:id="rId5"/>
    <p:sldId id="295" r:id="rId6"/>
    <p:sldId id="307" r:id="rId7"/>
    <p:sldId id="308" r:id="rId8"/>
    <p:sldId id="309" r:id="rId9"/>
    <p:sldId id="298" r:id="rId10"/>
  </p:sldIdLst>
  <p:sldSz cx="9144000" cy="5143500" type="screen16x9"/>
  <p:notesSz cx="6858000" cy="9947275"/>
  <p:defaultTextStyle>
    <a:defPPr>
      <a:defRPr lang="en-US"/>
    </a:defPPr>
    <a:lvl1pPr marL="0" algn="l" defTabSz="456980" rtl="0" eaLnBrk="1" latinLnBrk="0" hangingPunct="1">
      <a:defRPr sz="1700" kern="1200">
        <a:solidFill>
          <a:schemeClr val="tx1"/>
        </a:solidFill>
        <a:latin typeface="+mn-lt"/>
        <a:ea typeface="+mn-ea"/>
        <a:cs typeface="+mn-cs"/>
      </a:defRPr>
    </a:lvl1pPr>
    <a:lvl2pPr marL="456980" algn="l" defTabSz="456980" rtl="0" eaLnBrk="1" latinLnBrk="0" hangingPunct="1">
      <a:defRPr sz="1700" kern="1200">
        <a:solidFill>
          <a:schemeClr val="tx1"/>
        </a:solidFill>
        <a:latin typeface="+mn-lt"/>
        <a:ea typeface="+mn-ea"/>
        <a:cs typeface="+mn-cs"/>
      </a:defRPr>
    </a:lvl2pPr>
    <a:lvl3pPr marL="913960" algn="l" defTabSz="456980" rtl="0" eaLnBrk="1" latinLnBrk="0" hangingPunct="1">
      <a:defRPr sz="1700" kern="1200">
        <a:solidFill>
          <a:schemeClr val="tx1"/>
        </a:solidFill>
        <a:latin typeface="+mn-lt"/>
        <a:ea typeface="+mn-ea"/>
        <a:cs typeface="+mn-cs"/>
      </a:defRPr>
    </a:lvl3pPr>
    <a:lvl4pPr marL="1370940" algn="l" defTabSz="456980" rtl="0" eaLnBrk="1" latinLnBrk="0" hangingPunct="1">
      <a:defRPr sz="1700" kern="1200">
        <a:solidFill>
          <a:schemeClr val="tx1"/>
        </a:solidFill>
        <a:latin typeface="+mn-lt"/>
        <a:ea typeface="+mn-ea"/>
        <a:cs typeface="+mn-cs"/>
      </a:defRPr>
    </a:lvl4pPr>
    <a:lvl5pPr marL="1827921" algn="l" defTabSz="456980" rtl="0" eaLnBrk="1" latinLnBrk="0" hangingPunct="1">
      <a:defRPr sz="1700" kern="1200">
        <a:solidFill>
          <a:schemeClr val="tx1"/>
        </a:solidFill>
        <a:latin typeface="+mn-lt"/>
        <a:ea typeface="+mn-ea"/>
        <a:cs typeface="+mn-cs"/>
      </a:defRPr>
    </a:lvl5pPr>
    <a:lvl6pPr marL="2284901" algn="l" defTabSz="456980" rtl="0" eaLnBrk="1" latinLnBrk="0" hangingPunct="1">
      <a:defRPr sz="1700" kern="1200">
        <a:solidFill>
          <a:schemeClr val="tx1"/>
        </a:solidFill>
        <a:latin typeface="+mn-lt"/>
        <a:ea typeface="+mn-ea"/>
        <a:cs typeface="+mn-cs"/>
      </a:defRPr>
    </a:lvl6pPr>
    <a:lvl7pPr marL="2741881" algn="l" defTabSz="456980" rtl="0" eaLnBrk="1" latinLnBrk="0" hangingPunct="1">
      <a:defRPr sz="1700" kern="1200">
        <a:solidFill>
          <a:schemeClr val="tx1"/>
        </a:solidFill>
        <a:latin typeface="+mn-lt"/>
        <a:ea typeface="+mn-ea"/>
        <a:cs typeface="+mn-cs"/>
      </a:defRPr>
    </a:lvl7pPr>
    <a:lvl8pPr marL="3198861" algn="l" defTabSz="456980" rtl="0" eaLnBrk="1" latinLnBrk="0" hangingPunct="1">
      <a:defRPr sz="1700" kern="1200">
        <a:solidFill>
          <a:schemeClr val="tx1"/>
        </a:solidFill>
        <a:latin typeface="+mn-lt"/>
        <a:ea typeface="+mn-ea"/>
        <a:cs typeface="+mn-cs"/>
      </a:defRPr>
    </a:lvl8pPr>
    <a:lvl9pPr marL="3655841" algn="l" defTabSz="45698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2" pos="5692" userDrawn="1">
          <p15:clr>
            <a:srgbClr val="A4A3A4"/>
          </p15:clr>
        </p15:guide>
        <p15:guide id="3" orient="horz" pos="1701" userDrawn="1">
          <p15:clr>
            <a:srgbClr val="A4A3A4"/>
          </p15:clr>
        </p15:guide>
        <p15:guide id="4" orient="horz" pos="590" userDrawn="1">
          <p15:clr>
            <a:srgbClr val="A4A3A4"/>
          </p15:clr>
        </p15:guide>
        <p15:guide id="5" orient="horz" pos="1620">
          <p15:clr>
            <a:srgbClr val="A4A3A4"/>
          </p15:clr>
        </p15:guide>
        <p15:guide id="6" orient="horz" pos="562">
          <p15:clr>
            <a:srgbClr val="A4A3A4"/>
          </p15:clr>
        </p15:guide>
        <p15:guide id="7" pos="28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6600FF"/>
    <a:srgbClr val="006488"/>
    <a:srgbClr val="203864"/>
    <a:srgbClr val="000F21"/>
    <a:srgbClr val="0E2B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1" autoAdjust="0"/>
    <p:restoredTop sz="84318" autoAdjust="0"/>
  </p:normalViewPr>
  <p:slideViewPr>
    <p:cSldViewPr snapToGrid="0" showGuides="1">
      <p:cViewPr varScale="1">
        <p:scale>
          <a:sx n="97" d="100"/>
          <a:sy n="97" d="100"/>
        </p:scale>
        <p:origin x="816" y="84"/>
      </p:cViewPr>
      <p:guideLst>
        <p:guide pos="5692"/>
        <p:guide orient="horz" pos="1701"/>
        <p:guide orient="horz" pos="590"/>
        <p:guide orient="horz" pos="1620"/>
        <p:guide orient="horz" pos="562"/>
        <p:guide pos="2891"/>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7C0CED7F-AC5A-4AD5-869A-E748F725DADC}" type="datetimeFigureOut">
              <a:rPr lang="zh-CN" altLang="en-US" smtClean="0"/>
              <a:pPr/>
              <a:t>2019/3/8</a:t>
            </a:fld>
            <a:endParaRPr lang="zh-CN" altLang="en-US"/>
          </a:p>
        </p:txBody>
      </p:sp>
      <p:sp>
        <p:nvSpPr>
          <p:cNvPr id="4" name="幻灯片图像占位符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4DB6A373-793E-4E21-927A-67A0D7C20746}" type="slidenum">
              <a:rPr lang="zh-CN" altLang="en-US" smtClean="0"/>
              <a:pPr/>
              <a:t>‹#›</a:t>
            </a:fld>
            <a:endParaRPr lang="zh-CN" altLang="en-US"/>
          </a:p>
        </p:txBody>
      </p:sp>
    </p:spTree>
    <p:extLst>
      <p:ext uri="{BB962C8B-B14F-4D97-AF65-F5344CB8AC3E}">
        <p14:creationId xmlns:p14="http://schemas.microsoft.com/office/powerpoint/2010/main" val="2528947584"/>
      </p:ext>
    </p:extLst>
  </p:cSld>
  <p:clrMap bg1="lt1" tx1="dk1" bg2="lt2" tx2="dk2" accent1="accent1" accent2="accent2" accent3="accent3" accent4="accent4" accent5="accent5" accent6="accent6" hlink="hlink" folHlink="folHlink"/>
  <p:notesStyle>
    <a:lvl1pPr marL="0" algn="l" defTabSz="913960" rtl="0" eaLnBrk="1" latinLnBrk="0" hangingPunct="1">
      <a:defRPr sz="1200" kern="1200">
        <a:solidFill>
          <a:schemeClr val="tx1"/>
        </a:solidFill>
        <a:latin typeface="+mn-lt"/>
        <a:ea typeface="+mn-ea"/>
        <a:cs typeface="+mn-cs"/>
      </a:defRPr>
    </a:lvl1pPr>
    <a:lvl2pPr marL="456980" algn="l" defTabSz="913960" rtl="0" eaLnBrk="1" latinLnBrk="0" hangingPunct="1">
      <a:defRPr sz="1200" kern="1200">
        <a:solidFill>
          <a:schemeClr val="tx1"/>
        </a:solidFill>
        <a:latin typeface="+mn-lt"/>
        <a:ea typeface="+mn-ea"/>
        <a:cs typeface="+mn-cs"/>
      </a:defRPr>
    </a:lvl2pPr>
    <a:lvl3pPr marL="913960" algn="l" defTabSz="913960" rtl="0" eaLnBrk="1" latinLnBrk="0" hangingPunct="1">
      <a:defRPr sz="1200" kern="1200">
        <a:solidFill>
          <a:schemeClr val="tx1"/>
        </a:solidFill>
        <a:latin typeface="+mn-lt"/>
        <a:ea typeface="+mn-ea"/>
        <a:cs typeface="+mn-cs"/>
      </a:defRPr>
    </a:lvl3pPr>
    <a:lvl4pPr marL="1370940" algn="l" defTabSz="913960" rtl="0" eaLnBrk="1" latinLnBrk="0" hangingPunct="1">
      <a:defRPr sz="1200" kern="1200">
        <a:solidFill>
          <a:schemeClr val="tx1"/>
        </a:solidFill>
        <a:latin typeface="+mn-lt"/>
        <a:ea typeface="+mn-ea"/>
        <a:cs typeface="+mn-cs"/>
      </a:defRPr>
    </a:lvl4pPr>
    <a:lvl5pPr marL="1827921" algn="l" defTabSz="913960" rtl="0" eaLnBrk="1" latinLnBrk="0" hangingPunct="1">
      <a:defRPr sz="1200" kern="1200">
        <a:solidFill>
          <a:schemeClr val="tx1"/>
        </a:solidFill>
        <a:latin typeface="+mn-lt"/>
        <a:ea typeface="+mn-ea"/>
        <a:cs typeface="+mn-cs"/>
      </a:defRPr>
    </a:lvl5pPr>
    <a:lvl6pPr marL="2284901" algn="l" defTabSz="913960" rtl="0" eaLnBrk="1" latinLnBrk="0" hangingPunct="1">
      <a:defRPr sz="1200" kern="1200">
        <a:solidFill>
          <a:schemeClr val="tx1"/>
        </a:solidFill>
        <a:latin typeface="+mn-lt"/>
        <a:ea typeface="+mn-ea"/>
        <a:cs typeface="+mn-cs"/>
      </a:defRPr>
    </a:lvl6pPr>
    <a:lvl7pPr marL="2741881" algn="l" defTabSz="913960" rtl="0" eaLnBrk="1" latinLnBrk="0" hangingPunct="1">
      <a:defRPr sz="1200" kern="1200">
        <a:solidFill>
          <a:schemeClr val="tx1"/>
        </a:solidFill>
        <a:latin typeface="+mn-lt"/>
        <a:ea typeface="+mn-ea"/>
        <a:cs typeface="+mn-cs"/>
      </a:defRPr>
    </a:lvl7pPr>
    <a:lvl8pPr marL="3198861" algn="l" defTabSz="913960" rtl="0" eaLnBrk="1" latinLnBrk="0" hangingPunct="1">
      <a:defRPr sz="1200" kern="1200">
        <a:solidFill>
          <a:schemeClr val="tx1"/>
        </a:solidFill>
        <a:latin typeface="+mn-lt"/>
        <a:ea typeface="+mn-ea"/>
        <a:cs typeface="+mn-cs"/>
      </a:defRPr>
    </a:lvl8pPr>
    <a:lvl9pPr marL="3655841" algn="l" defTabSz="9139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44500" y="1243013"/>
            <a:ext cx="5969000" cy="3357562"/>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B6A373-793E-4E21-927A-67A0D7C20746}" type="slidenum">
              <a:rPr lang="zh-CN" altLang="en-US" smtClean="0"/>
              <a:pPr/>
              <a:t>1</a:t>
            </a:fld>
            <a:endParaRPr lang="zh-CN" altLang="en-US"/>
          </a:p>
        </p:txBody>
      </p:sp>
    </p:spTree>
    <p:extLst>
      <p:ext uri="{BB962C8B-B14F-4D97-AF65-F5344CB8AC3E}">
        <p14:creationId xmlns:p14="http://schemas.microsoft.com/office/powerpoint/2010/main" val="2484500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0CC0C-A63E-4F64-99DB-BBB3CE41797C}"/>
              </a:ext>
            </a:extLst>
          </p:cNvPr>
          <p:cNvSpPr>
            <a:spLocks noGrp="1"/>
          </p:cNvSpPr>
          <p:nvPr>
            <p:ph type="ctrTitle"/>
          </p:nvPr>
        </p:nvSpPr>
        <p:spPr>
          <a:xfrm>
            <a:off x="1142698" y="842131"/>
            <a:ext cx="6858604" cy="1790096"/>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3747A3B-4A5C-436F-A862-749FEE910CE3}"/>
              </a:ext>
            </a:extLst>
          </p:cNvPr>
          <p:cNvSpPr>
            <a:spLocks noGrp="1"/>
          </p:cNvSpPr>
          <p:nvPr>
            <p:ph type="subTitle" idx="1"/>
          </p:nvPr>
        </p:nvSpPr>
        <p:spPr>
          <a:xfrm>
            <a:off x="1142698" y="2701775"/>
            <a:ext cx="6858604" cy="124127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653397BB-3817-4706-9F52-F66874BCAA3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5" name="页脚占位符 4">
            <a:extLst>
              <a:ext uri="{FF2B5EF4-FFF2-40B4-BE49-F238E27FC236}">
                <a16:creationId xmlns:a16="http://schemas.microsoft.com/office/drawing/2014/main" id="{7BBA7199-27BC-493D-A406-4DF1ADE39DF1}"/>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EB40A8A-1D4B-46A3-8BBD-8168BB429B8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710086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4E776-D8B3-4E41-A9AB-81ADEA8C9780}"/>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3C24A1-E1AD-4E60-8927-2A3DAB4A6C2C}"/>
              </a:ext>
            </a:extLst>
          </p:cNvPr>
          <p:cNvSpPr>
            <a:spLocks noGrp="1"/>
          </p:cNvSpPr>
          <p:nvPr>
            <p:ph type="body" orient="vert" idx="1"/>
          </p:nvPr>
        </p:nvSpPr>
        <p:spPr>
          <a:xfrm>
            <a:off x="629008" y="1369786"/>
            <a:ext cx="7885984" cy="326269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EB49240-E416-41DC-B1EB-E5C44B53D316}"/>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5" name="页脚占位符 4">
            <a:extLst>
              <a:ext uri="{FF2B5EF4-FFF2-40B4-BE49-F238E27FC236}">
                <a16:creationId xmlns:a16="http://schemas.microsoft.com/office/drawing/2014/main" id="{B416B811-E875-4E96-A6E6-5E533FF90065}"/>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1C3104B-742F-4E5E-A73B-A717CC664EEA}"/>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68468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70B7EB8-D5CA-4798-A4CB-FC64F0784271}"/>
              </a:ext>
            </a:extLst>
          </p:cNvPr>
          <p:cNvSpPr>
            <a:spLocks noGrp="1"/>
          </p:cNvSpPr>
          <p:nvPr>
            <p:ph type="title" orient="vert"/>
          </p:nvPr>
        </p:nvSpPr>
        <p:spPr>
          <a:xfrm>
            <a:off x="6544101" y="273656"/>
            <a:ext cx="1970891" cy="4358821"/>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405CB17-9014-4EFA-BAAD-EB7AE29D5E4E}"/>
              </a:ext>
            </a:extLst>
          </p:cNvPr>
          <p:cNvSpPr>
            <a:spLocks noGrp="1"/>
          </p:cNvSpPr>
          <p:nvPr>
            <p:ph type="body" orient="vert" idx="1"/>
          </p:nvPr>
        </p:nvSpPr>
        <p:spPr>
          <a:xfrm>
            <a:off x="629009" y="273656"/>
            <a:ext cx="5837677" cy="435882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B5E5733-35C4-4163-9E1A-384E0A920D6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5" name="页脚占位符 4">
            <a:extLst>
              <a:ext uri="{FF2B5EF4-FFF2-40B4-BE49-F238E27FC236}">
                <a16:creationId xmlns:a16="http://schemas.microsoft.com/office/drawing/2014/main" id="{DF28BD6C-796B-4C14-A06B-E648D78A69C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FBD508B-6C9F-4EBA-B111-BFB7C5327C1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271581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938298-3A29-4441-BA64-696DA9636FE9}"/>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017375D-AEA9-48B0-B642-1CDFFF4FFDD5}"/>
              </a:ext>
            </a:extLst>
          </p:cNvPr>
          <p:cNvSpPr>
            <a:spLocks noGrp="1"/>
          </p:cNvSpPr>
          <p:nvPr>
            <p:ph idx="1"/>
          </p:nvPr>
        </p:nvSpPr>
        <p:spPr>
          <a:xfrm>
            <a:off x="629008" y="1369786"/>
            <a:ext cx="7885984"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7E9479-EAE2-459E-B148-C26DCBC25464}"/>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5" name="页脚占位符 4">
            <a:extLst>
              <a:ext uri="{FF2B5EF4-FFF2-40B4-BE49-F238E27FC236}">
                <a16:creationId xmlns:a16="http://schemas.microsoft.com/office/drawing/2014/main" id="{EC8C3D02-D070-4C0F-B546-4E516AB7F0FC}"/>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B65508F0-644C-4046-A43B-CCABD503C39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049309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19CC46-E663-4E57-A461-EDBD2254AA3C}"/>
              </a:ext>
            </a:extLst>
          </p:cNvPr>
          <p:cNvSpPr>
            <a:spLocks noGrp="1"/>
          </p:cNvSpPr>
          <p:nvPr>
            <p:ph type="title"/>
          </p:nvPr>
        </p:nvSpPr>
        <p:spPr>
          <a:xfrm>
            <a:off x="624170" y="1282096"/>
            <a:ext cx="7886791" cy="2139346"/>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CF9E4EA-AF6A-41FD-83CB-92BD7632CC52}"/>
              </a:ext>
            </a:extLst>
          </p:cNvPr>
          <p:cNvSpPr>
            <a:spLocks noGrp="1"/>
          </p:cNvSpPr>
          <p:nvPr>
            <p:ph type="body" idx="1"/>
          </p:nvPr>
        </p:nvSpPr>
        <p:spPr>
          <a:xfrm>
            <a:off x="624170" y="3442607"/>
            <a:ext cx="7886791" cy="112485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A5DD21B-F431-4405-9F2A-59511CA3193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5" name="页脚占位符 4">
            <a:extLst>
              <a:ext uri="{FF2B5EF4-FFF2-40B4-BE49-F238E27FC236}">
                <a16:creationId xmlns:a16="http://schemas.microsoft.com/office/drawing/2014/main" id="{332A9ED4-9D89-427B-9F06-C5404967BD6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6EFA721-1F7C-40E8-AE34-C3BDB690DCB4}"/>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29772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377C0F-C4A7-4D53-8287-1F8CE312E80A}"/>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876672-A353-4121-AAC3-4291A354A7FF}"/>
              </a:ext>
            </a:extLst>
          </p:cNvPr>
          <p:cNvSpPr>
            <a:spLocks noGrp="1"/>
          </p:cNvSpPr>
          <p:nvPr>
            <p:ph sz="half" idx="1"/>
          </p:nvPr>
        </p:nvSpPr>
        <p:spPr>
          <a:xfrm>
            <a:off x="629008" y="1369786"/>
            <a:ext cx="3903881"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71B1C94-5C17-4E59-B810-C9C51EEB6890}"/>
              </a:ext>
            </a:extLst>
          </p:cNvPr>
          <p:cNvSpPr>
            <a:spLocks noGrp="1"/>
          </p:cNvSpPr>
          <p:nvPr>
            <p:ph sz="half" idx="2"/>
          </p:nvPr>
        </p:nvSpPr>
        <p:spPr>
          <a:xfrm>
            <a:off x="4610306" y="1369786"/>
            <a:ext cx="3904687"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6260EE6-6576-4C0B-A845-A5D1B5C6FED2}"/>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6" name="页脚占位符 5">
            <a:extLst>
              <a:ext uri="{FF2B5EF4-FFF2-40B4-BE49-F238E27FC236}">
                <a16:creationId xmlns:a16="http://schemas.microsoft.com/office/drawing/2014/main" id="{FD52E0E1-2224-4C78-9E24-DC4FACE5DA1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7B7D9A03-118A-4530-B30F-038B44195811}"/>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89824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C8CDF-12FB-42D0-9E1B-8FD8CA3870E0}"/>
              </a:ext>
            </a:extLst>
          </p:cNvPr>
          <p:cNvSpPr>
            <a:spLocks noGrp="1"/>
          </p:cNvSpPr>
          <p:nvPr>
            <p:ph type="title"/>
          </p:nvPr>
        </p:nvSpPr>
        <p:spPr>
          <a:xfrm>
            <a:off x="629814" y="273656"/>
            <a:ext cx="7886791" cy="99483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9CB1D9-51AF-48E8-8FA9-DB4CE8982AFA}"/>
              </a:ext>
            </a:extLst>
          </p:cNvPr>
          <p:cNvSpPr>
            <a:spLocks noGrp="1"/>
          </p:cNvSpPr>
          <p:nvPr>
            <p:ph type="body" idx="1"/>
          </p:nvPr>
        </p:nvSpPr>
        <p:spPr>
          <a:xfrm>
            <a:off x="629815" y="1260929"/>
            <a:ext cx="3868398"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576B187-8DC0-4320-816F-A6E74D913DD8}"/>
              </a:ext>
            </a:extLst>
          </p:cNvPr>
          <p:cNvSpPr>
            <a:spLocks noGrp="1"/>
          </p:cNvSpPr>
          <p:nvPr>
            <p:ph sz="half" idx="2"/>
          </p:nvPr>
        </p:nvSpPr>
        <p:spPr>
          <a:xfrm>
            <a:off x="629815" y="1879299"/>
            <a:ext cx="3868398"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8C8B463-D0B2-46E5-9B2A-95BF628B16FE}"/>
              </a:ext>
            </a:extLst>
          </p:cNvPr>
          <p:cNvSpPr>
            <a:spLocks noGrp="1"/>
          </p:cNvSpPr>
          <p:nvPr>
            <p:ph type="body" sz="quarter" idx="3"/>
          </p:nvPr>
        </p:nvSpPr>
        <p:spPr>
          <a:xfrm>
            <a:off x="4628853" y="1260929"/>
            <a:ext cx="3887753"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56BC2DB-4E30-47F5-828A-6FD2D0F5D244}"/>
              </a:ext>
            </a:extLst>
          </p:cNvPr>
          <p:cNvSpPr>
            <a:spLocks noGrp="1"/>
          </p:cNvSpPr>
          <p:nvPr>
            <p:ph sz="quarter" idx="4"/>
          </p:nvPr>
        </p:nvSpPr>
        <p:spPr>
          <a:xfrm>
            <a:off x="4628853" y="1879299"/>
            <a:ext cx="3887753"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3F4BB66-4CA4-428C-8B6B-65CB91A5198C}"/>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8" name="页脚占位符 7">
            <a:extLst>
              <a:ext uri="{FF2B5EF4-FFF2-40B4-BE49-F238E27FC236}">
                <a16:creationId xmlns:a16="http://schemas.microsoft.com/office/drawing/2014/main" id="{4C6895D4-BFFD-420E-BB2F-03C342C65118}"/>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A8BC81C0-DFE0-40CC-8AA1-B0824A1A7C2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3497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12694B-2264-4807-A0EA-88F64E89EE35}"/>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AAEFE22-D8DB-4B58-B86C-79772561AFF1}"/>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4" name="页脚占位符 3">
            <a:extLst>
              <a:ext uri="{FF2B5EF4-FFF2-40B4-BE49-F238E27FC236}">
                <a16:creationId xmlns:a16="http://schemas.microsoft.com/office/drawing/2014/main" id="{E276A5C8-6A2B-457F-8B8A-5D132DEAEDD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BA5034A-D0D1-4715-BCD0-AD12611CC63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74221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8C33EEB-FB45-4809-81AA-2A2ACEB8D1A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3" name="页脚占位符 2">
            <a:extLst>
              <a:ext uri="{FF2B5EF4-FFF2-40B4-BE49-F238E27FC236}">
                <a16:creationId xmlns:a16="http://schemas.microsoft.com/office/drawing/2014/main" id="{FEBFD9E7-8A2C-494C-B231-B3F457BDAF7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81F087A-EB71-44C4-916E-92CA1BF6715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16094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C7362E-1453-4209-8680-7C8DA4AB4325}"/>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DE75CF4-E702-4DED-BFCC-9B085E7E9D8D}"/>
              </a:ext>
            </a:extLst>
          </p:cNvPr>
          <p:cNvSpPr>
            <a:spLocks noGrp="1"/>
          </p:cNvSpPr>
          <p:nvPr>
            <p:ph idx="1"/>
          </p:nvPr>
        </p:nvSpPr>
        <p:spPr>
          <a:xfrm>
            <a:off x="3887753" y="740833"/>
            <a:ext cx="4628853" cy="365427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8A9B303-7340-436B-B6EF-B7BC13508EEB}"/>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BC92C0E-ACCA-4A46-A01F-DE03F99D3139}"/>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6" name="页脚占位符 5">
            <a:extLst>
              <a:ext uri="{FF2B5EF4-FFF2-40B4-BE49-F238E27FC236}">
                <a16:creationId xmlns:a16="http://schemas.microsoft.com/office/drawing/2014/main" id="{35B3B14B-3D8C-434D-8830-CA8E0474902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E161388-1EF4-4FBD-BFD7-B00B27CCFED2}"/>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981388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785E3-205B-4B9C-A763-54189F28CC7D}"/>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45E1676-6107-476A-9DAB-62F6F71F573E}"/>
              </a:ext>
            </a:extLst>
          </p:cNvPr>
          <p:cNvSpPr>
            <a:spLocks noGrp="1"/>
          </p:cNvSpPr>
          <p:nvPr>
            <p:ph type="pic" idx="1"/>
          </p:nvPr>
        </p:nvSpPr>
        <p:spPr>
          <a:xfrm>
            <a:off x="3887753" y="740833"/>
            <a:ext cx="4628853" cy="36542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CED5E68-FF56-46D5-9F0A-AF9326EF79C5}"/>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AC85F4A-25A4-46F1-B5F6-5F9E8B2CEE03}"/>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2019/3/8</a:t>
            </a:fld>
            <a:endParaRPr lang="zh-CN" altLang="en-US"/>
          </a:p>
        </p:txBody>
      </p:sp>
      <p:sp>
        <p:nvSpPr>
          <p:cNvPr id="6" name="页脚占位符 5">
            <a:extLst>
              <a:ext uri="{FF2B5EF4-FFF2-40B4-BE49-F238E27FC236}">
                <a16:creationId xmlns:a16="http://schemas.microsoft.com/office/drawing/2014/main" id="{186EDDA9-093F-4F91-BA32-E879FF4FF450}"/>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E81841B-841C-4187-89C3-253DE82C752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429229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E2B50"/>
            </a:gs>
            <a:gs pos="100000">
              <a:srgbClr val="000F2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77B6A81-B65F-4F8E-BD7F-715072E57C1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9995039">
            <a:off x="5913122" y="4267830"/>
            <a:ext cx="4571832" cy="1714286"/>
          </a:xfrm>
          <a:prstGeom prst="rect">
            <a:avLst/>
          </a:prstGeom>
        </p:spPr>
      </p:pic>
      <p:pic>
        <p:nvPicPr>
          <p:cNvPr id="11" name="图片 10">
            <a:extLst>
              <a:ext uri="{FF2B5EF4-FFF2-40B4-BE49-F238E27FC236}">
                <a16:creationId xmlns:a16="http://schemas.microsoft.com/office/drawing/2014/main" id="{0D96EA98-8A4C-4F50-BEFB-863F8064C84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9589941">
            <a:off x="-1311305" y="-749733"/>
            <a:ext cx="4571832" cy="1714286"/>
          </a:xfrm>
          <a:prstGeom prst="rect">
            <a:avLst/>
          </a:prstGeom>
        </p:spPr>
      </p:pic>
      <p:pic>
        <p:nvPicPr>
          <p:cNvPr id="7" name="图片 6" descr="电信logo-01.png">
            <a:extLst>
              <a:ext uri="{FF2B5EF4-FFF2-40B4-BE49-F238E27FC236}">
                <a16:creationId xmlns:a16="http://schemas.microsoft.com/office/drawing/2014/main" id="{5EF1F516-22D7-4EFF-A9B8-CE5454DDC845}"/>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13130" b="38518"/>
          <a:stretch/>
        </p:blipFill>
        <p:spPr>
          <a:xfrm>
            <a:off x="7587594" y="4595462"/>
            <a:ext cx="1836995" cy="548038"/>
          </a:xfrm>
          <a:prstGeom prst="rect">
            <a:avLst/>
          </a:prstGeom>
        </p:spPr>
      </p:pic>
    </p:spTree>
    <p:extLst>
      <p:ext uri="{BB962C8B-B14F-4D97-AF65-F5344CB8AC3E}">
        <p14:creationId xmlns:p14="http://schemas.microsoft.com/office/powerpoint/2010/main" val="164104262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DD016B-2A30-477C-A655-26349C7C89A1}"/>
              </a:ext>
            </a:extLst>
          </p:cNvPr>
          <p:cNvSpPr txBox="1"/>
          <p:nvPr/>
        </p:nvSpPr>
        <p:spPr>
          <a:xfrm>
            <a:off x="1235688" y="1454842"/>
            <a:ext cx="5943168" cy="1457090"/>
          </a:xfrm>
          <a:prstGeom prst="rect">
            <a:avLst/>
          </a:prstGeom>
          <a:noFill/>
        </p:spPr>
        <p:txBody>
          <a:bodyPr wrap="square" lIns="91399" tIns="45700" rIns="91399" bIns="45700" rtlCol="0">
            <a:spAutoFit/>
          </a:bodyPr>
          <a:lstStyle/>
          <a:p>
            <a:pPr algn="ctr" defTabSz="1605015">
              <a:lnSpc>
                <a:spcPct val="200000"/>
              </a:lnSpc>
            </a:pP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Motivation for Study on Enhancement for Disaggregated </a:t>
            </a:r>
            <a:r>
              <a:rPr lang="en-US" altLang="zh-CN" sz="2400" b="1" dirty="0" err="1">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 Architecture</a:t>
            </a:r>
            <a:endParaRPr lang="zh-CN" altLang="en-US"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1F8C65A3-4E68-4D26-A5A2-E6560D1FBD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28411">
            <a:off x="-519768" y="-1551785"/>
            <a:ext cx="6586071" cy="3646033"/>
          </a:xfrm>
          <a:prstGeom prst="rect">
            <a:avLst/>
          </a:prstGeom>
        </p:spPr>
      </p:pic>
      <p:pic>
        <p:nvPicPr>
          <p:cNvPr id="8" name="图片 7">
            <a:extLst>
              <a:ext uri="{FF2B5EF4-FFF2-40B4-BE49-F238E27FC236}">
                <a16:creationId xmlns:a16="http://schemas.microsoft.com/office/drawing/2014/main" id="{CCEF4BEE-2D98-4AEB-A529-6F81F8E4CB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33233" flipH="1" flipV="1">
            <a:off x="3049793" y="3091304"/>
            <a:ext cx="6586071" cy="3646033"/>
          </a:xfrm>
          <a:prstGeom prst="rect">
            <a:avLst/>
          </a:prstGeom>
        </p:spPr>
      </p:pic>
      <p:pic>
        <p:nvPicPr>
          <p:cNvPr id="6" name="图片 5" descr="电信logo-01.png">
            <a:extLst>
              <a:ext uri="{FF2B5EF4-FFF2-40B4-BE49-F238E27FC236}">
                <a16:creationId xmlns:a16="http://schemas.microsoft.com/office/drawing/2014/main" id="{5EF1F516-22D7-4EFF-A9B8-CE5454DDC8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130" b="38518"/>
          <a:stretch/>
        </p:blipFill>
        <p:spPr>
          <a:xfrm>
            <a:off x="7094103" y="0"/>
            <a:ext cx="2238604" cy="619947"/>
          </a:xfrm>
          <a:prstGeom prst="rect">
            <a:avLst/>
          </a:prstGeom>
        </p:spPr>
      </p:pic>
      <p:sp>
        <p:nvSpPr>
          <p:cNvPr id="2" name="矩形 1"/>
          <p:cNvSpPr/>
          <p:nvPr/>
        </p:nvSpPr>
        <p:spPr>
          <a:xfrm>
            <a:off x="0" y="40437"/>
            <a:ext cx="7346005" cy="1069524"/>
          </a:xfrm>
          <a:prstGeom prst="rect">
            <a:avLst/>
          </a:prstGeom>
        </p:spPr>
        <p:txBody>
          <a:bodyPr wrap="square">
            <a:spAutoFit/>
          </a:bodyPr>
          <a:lstStyle/>
          <a:p>
            <a:r>
              <a:rPr lang="en-GB" altLang="zh-CN" sz="1400" b="1" dirty="0">
                <a:solidFill>
                  <a:schemeClr val="bg1"/>
                </a:solidFill>
                <a:latin typeface="Arial" panose="020B0604020202020204" pitchFamily="34" charset="0"/>
                <a:ea typeface="Times New Roman" panose="02020603050405020304" pitchFamily="18" charset="0"/>
              </a:rPr>
              <a:t>3GPP TSG RAN Meeting #83								</a:t>
            </a:r>
            <a:r>
              <a:rPr lang="en-GB" altLang="zh-CN" sz="1400" b="1" dirty="0" smtClean="0">
                <a:solidFill>
                  <a:schemeClr val="bg1"/>
                </a:solidFill>
                <a:latin typeface="Arial" panose="020B0604020202020204" pitchFamily="34" charset="0"/>
                <a:ea typeface="Times New Roman" panose="02020603050405020304" pitchFamily="18" charset="0"/>
              </a:rPr>
              <a:t>RP-190285</a:t>
            </a:r>
            <a:endParaRPr lang="zh-CN" altLang="zh-CN" sz="1400" b="1" dirty="0">
              <a:solidFill>
                <a:schemeClr val="bg1"/>
              </a:solidFill>
              <a:latin typeface="Arial" panose="020B0604020202020204" pitchFamily="34" charset="0"/>
              <a:ea typeface="Times New Roman" panose="02020603050405020304" pitchFamily="18" charset="0"/>
            </a:endParaRPr>
          </a:p>
          <a:p>
            <a:pPr hangingPunct="0"/>
            <a:r>
              <a:rPr lang="en-GB" altLang="zh-CN" sz="1400" b="1" dirty="0">
                <a:solidFill>
                  <a:schemeClr val="bg1"/>
                </a:solidFill>
                <a:latin typeface="Arial" panose="020B0604020202020204" pitchFamily="34" charset="0"/>
                <a:ea typeface="Times New Roman" panose="02020603050405020304" pitchFamily="18" charset="0"/>
              </a:rPr>
              <a:t>Shenzhen, China, March 18-21, 2019</a:t>
            </a:r>
            <a:endParaRPr lang="zh-CN" altLang="zh-CN" sz="1400" b="1" dirty="0">
              <a:solidFill>
                <a:schemeClr val="bg1"/>
              </a:solidFill>
              <a:latin typeface="Arial" panose="020B0604020202020204" pitchFamily="34" charset="0"/>
              <a:ea typeface="Times New Roman" panose="02020603050405020304" pitchFamily="18" charset="0"/>
            </a:endParaRPr>
          </a:p>
          <a:p>
            <a:pPr hangingPunct="0">
              <a:spcAft>
                <a:spcPts val="900"/>
              </a:spcAft>
            </a:pPr>
            <a:r>
              <a:rPr lang="en-US" altLang="zh-CN" sz="1400" b="1" dirty="0" smtClean="0">
                <a:solidFill>
                  <a:schemeClr val="bg1"/>
                </a:solidFill>
                <a:latin typeface="Arial" panose="020B0604020202020204" pitchFamily="34" charset="0"/>
                <a:ea typeface="Times New Roman" panose="02020603050405020304" pitchFamily="18" charset="0"/>
              </a:rPr>
              <a:t>Agenda </a:t>
            </a:r>
            <a:r>
              <a:rPr lang="en-US" altLang="zh-CN" sz="1400" b="1" dirty="0">
                <a:solidFill>
                  <a:schemeClr val="bg1"/>
                </a:solidFill>
                <a:latin typeface="Arial" panose="020B0604020202020204" pitchFamily="34" charset="0"/>
                <a:ea typeface="Times New Roman" panose="02020603050405020304" pitchFamily="18" charset="0"/>
              </a:rPr>
              <a:t>Item:	</a:t>
            </a:r>
            <a:r>
              <a:rPr lang="en-US" altLang="zh-CN" sz="1400" b="1" dirty="0" smtClean="0">
                <a:solidFill>
                  <a:schemeClr val="bg1"/>
                </a:solidFill>
                <a:latin typeface="Arial" panose="020B0604020202020204" pitchFamily="34" charset="0"/>
                <a:ea typeface="Times New Roman" panose="02020603050405020304" pitchFamily="18" charset="0"/>
              </a:rPr>
              <a:t>9.1.3</a:t>
            </a:r>
            <a:endParaRPr lang="en-US" altLang="zh-CN" sz="1400" b="1" dirty="0">
              <a:solidFill>
                <a:schemeClr val="bg1"/>
              </a:solidFill>
              <a:latin typeface="Arial" panose="020B0604020202020204" pitchFamily="34" charset="0"/>
              <a:ea typeface="Times New Roman" panose="02020603050405020304" pitchFamily="18" charset="0"/>
            </a:endParaRPr>
          </a:p>
          <a:p>
            <a:pPr hangingPunct="0">
              <a:spcAft>
                <a:spcPts val="900"/>
              </a:spcAft>
            </a:pPr>
            <a:r>
              <a:rPr lang="en-US" altLang="zh-CN" sz="1400" b="1" dirty="0">
                <a:solidFill>
                  <a:schemeClr val="bg1"/>
                </a:solidFill>
                <a:latin typeface="Arial" panose="020B0604020202020204" pitchFamily="34" charset="0"/>
                <a:ea typeface="Times New Roman" panose="02020603050405020304" pitchFamily="18" charset="0"/>
              </a:rPr>
              <a:t>Document for:	Discussion</a:t>
            </a:r>
          </a:p>
        </p:txBody>
      </p:sp>
      <p:sp>
        <p:nvSpPr>
          <p:cNvPr id="3" name="文本框 2"/>
          <p:cNvSpPr txBox="1"/>
          <p:nvPr/>
        </p:nvSpPr>
        <p:spPr>
          <a:xfrm>
            <a:off x="1356852" y="3442731"/>
            <a:ext cx="6508954" cy="338554"/>
          </a:xfrm>
          <a:prstGeom prst="rect">
            <a:avLst/>
          </a:prstGeom>
          <a:noFill/>
        </p:spPr>
        <p:txBody>
          <a:bodyPr wrap="square" rtlCol="0">
            <a:spAutoFit/>
          </a:bodyPr>
          <a:lstStyle/>
          <a:p>
            <a:r>
              <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Source: China Telecom, </a:t>
            </a:r>
            <a:r>
              <a:rPr lang="it-IT" altLang="zh-CN"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CATT , China Unicom,CAICAT</a:t>
            </a:r>
            <a:endPar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48418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28552" y="18569"/>
            <a:ext cx="7885984"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Background</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txBox="1">
            <a:spLocks/>
          </p:cNvSpPr>
          <p:nvPr/>
        </p:nvSpPr>
        <p:spPr>
          <a:xfrm>
            <a:off x="-456" y="496753"/>
            <a:ext cx="9144000" cy="13828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NR system, the disaggregated deployment has been introduced for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In this deployment,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node is further split into two entities, namely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Distributed Unit) and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Furthermore, the benefits and scenarios for a separation of CP and UP functions have also been identified in Rel-15. In order to provides the possibility of optimizing the location of different RAN functions based on the scenario and desired performance, the CU entity is further split into two entities, namely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-CU-CP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control plane) and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user plane). </a:t>
            </a:r>
            <a:endParaRPr lang="zh-CN" altLang="en-US" sz="1600" dirty="0"/>
          </a:p>
        </p:txBody>
      </p:sp>
      <p:pic>
        <p:nvPicPr>
          <p:cNvPr id="53" name="图片 52"/>
          <p:cNvPicPr>
            <a:picLocks noChangeAspect="1"/>
          </p:cNvPicPr>
          <p:nvPr/>
        </p:nvPicPr>
        <p:blipFill>
          <a:blip r:embed="rId2"/>
          <a:stretch>
            <a:fillRect/>
          </a:stretch>
        </p:blipFill>
        <p:spPr>
          <a:xfrm>
            <a:off x="2074303" y="1879600"/>
            <a:ext cx="3926914" cy="3147849"/>
          </a:xfrm>
          <a:prstGeom prst="rect">
            <a:avLst/>
          </a:prstGeom>
        </p:spPr>
      </p:pic>
    </p:spTree>
    <p:extLst>
      <p:ext uri="{BB962C8B-B14F-4D97-AF65-F5344CB8AC3E}">
        <p14:creationId xmlns:p14="http://schemas.microsoft.com/office/powerpoint/2010/main" val="290576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28552" y="18569"/>
            <a:ext cx="7885984"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Intra-CU/Inter-DU Resource Aggregation</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01600" y="578033"/>
            <a:ext cx="9042400" cy="1077218"/>
          </a:xfrm>
          <a:prstGeom prst="rect">
            <a:avLst/>
          </a:prstGeom>
          <a:noFill/>
        </p:spPr>
        <p:txBody>
          <a:bodyPr wrap="square" rtlCol="0">
            <a:spAutoFit/>
          </a:bodyPr>
          <a:lstStyle/>
          <a:p>
            <a:pPr algn="just"/>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It was agreed to include NR-NR DC in Rel-15 as late drop. At the same time, with the introduction of CU/DU split and </a:t>
            </a:r>
            <a:r>
              <a:rPr lang="en-US" altLang="zh-CN" sz="16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millimeter </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waves in network, there may be one case that two adjacent DUs have overlapping coverage for the coverage performance of FR1 is much more than that of FR2. In this case, it is reasonable to aggregate the radio resource from the two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to achieve the optimal performance.</a:t>
            </a:r>
            <a:endParaRPr lang="zh-CN" altLang="en-US"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07837" y="1774830"/>
            <a:ext cx="2668946" cy="2809864"/>
          </a:xfrm>
          <a:prstGeom prst="rect">
            <a:avLst/>
          </a:prstGeom>
        </p:spPr>
      </p:pic>
      <p:pic>
        <p:nvPicPr>
          <p:cNvPr id="11" name="图片 10"/>
          <p:cNvPicPr>
            <a:picLocks noChangeAspect="1"/>
          </p:cNvPicPr>
          <p:nvPr/>
        </p:nvPicPr>
        <p:blipFill>
          <a:blip r:embed="rId3"/>
          <a:stretch>
            <a:fillRect/>
          </a:stretch>
        </p:blipFill>
        <p:spPr>
          <a:xfrm>
            <a:off x="6197600" y="1774830"/>
            <a:ext cx="2740163" cy="2856843"/>
          </a:xfrm>
          <a:prstGeom prst="rect">
            <a:avLst/>
          </a:prstGeom>
        </p:spPr>
      </p:pic>
      <p:sp>
        <p:nvSpPr>
          <p:cNvPr id="12" name="文本框 11"/>
          <p:cNvSpPr txBox="1"/>
          <p:nvPr/>
        </p:nvSpPr>
        <p:spPr>
          <a:xfrm>
            <a:off x="2397736" y="4046085"/>
            <a:ext cx="4450128" cy="1077218"/>
          </a:xfrm>
          <a:prstGeom prst="rect">
            <a:avLst/>
          </a:prstGeom>
          <a:noFill/>
        </p:spPr>
        <p:txBody>
          <a:bodyPr wrap="square" rtlCol="0">
            <a:spAutoFit/>
          </a:bodyPr>
          <a:lstStyle/>
          <a:p>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Considering the intra-CU/inter-DU resource aggregation scenario has some difference with NR-NR DC architecture, further discussion and analysis on this scenario are needed</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37529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72488" y="0"/>
            <a:ext cx="8891368"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Assistance Information for Handover Decision</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36476" y="1056640"/>
            <a:ext cx="4236720" cy="3293209"/>
          </a:xfrm>
          <a:prstGeom prst="rect">
            <a:avLst/>
          </a:prstGeom>
          <a:noFill/>
        </p:spPr>
        <p:txBody>
          <a:bodyPr wrap="square" rtlCol="0">
            <a:spAutoFit/>
          </a:bodyPr>
          <a:lstStyle/>
          <a:p>
            <a:pPr marL="285750" indent="-285750" algn="just">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-CU/inter-cell handover,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decides the target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Since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doesn’t have the load status of each cell,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may select a cell that is overloaded and the selected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may be rejected by the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p>
          <a:p>
            <a:pPr marL="285750" indent="-285750" algn="just">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this case, extra delay for handover preparation would be introduced which would impact the overall performance of the handover procedure. If the handover is urgent, handover failure may happen since the suitable target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could not be found promptly. </a:t>
            </a:r>
            <a:endParaRPr lang="zh-CN" altLang="en-US"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517201" y="754321"/>
            <a:ext cx="4497401" cy="3727608"/>
          </a:xfrm>
          <a:prstGeom prst="rect">
            <a:avLst/>
          </a:prstGeom>
        </p:spPr>
      </p:pic>
    </p:spTree>
    <p:extLst>
      <p:ext uri="{BB962C8B-B14F-4D97-AF65-F5344CB8AC3E}">
        <p14:creationId xmlns:p14="http://schemas.microsoft.com/office/powerpoint/2010/main" val="1931812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13065" y="0"/>
            <a:ext cx="6336543" cy="584775"/>
          </a:xfrm>
          <a:prstGeom prst="rect">
            <a:avLst/>
          </a:prstGeom>
        </p:spPr>
        <p:txBody>
          <a:bodyPr wrap="none">
            <a:spAutoFit/>
          </a:bodyPr>
          <a:lstStyle/>
          <a:p>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Resource Utilization Improvement </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71120" y="731520"/>
            <a:ext cx="8930640" cy="3002745"/>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duplicated transmission within two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duplicated resources would be allocated to the UE which maybe unnecessary, especially for DRB with AM mode. </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inter-</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fast re-transmission scenario, if some RLC PDU segments are lost in one leg, currently, the whole PDCP PDU will be re-transmitted in another leg. Similarly, in case of duplication transmission, currently, the discard mechanism only focus on PDCP PDU.</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However, it is possible that other part of the data which share the same PDCP SN has already been transmitted successfully in the first leg. In this case, it is not necessary to re-transmit these data to save radio resources.</a:t>
            </a:r>
          </a:p>
        </p:txBody>
      </p:sp>
      <p:sp>
        <p:nvSpPr>
          <p:cNvPr id="6" name="文本框 5"/>
          <p:cNvSpPr txBox="1"/>
          <p:nvPr/>
        </p:nvSpPr>
        <p:spPr>
          <a:xfrm>
            <a:off x="477520" y="4174897"/>
            <a:ext cx="7355840" cy="707886"/>
          </a:xfrm>
          <a:prstGeom prst="rect">
            <a:avLst/>
          </a:prstGeom>
          <a:noFill/>
        </p:spPr>
        <p:txBody>
          <a:bodyPr wrap="square" rtlCol="0">
            <a:spAutoFit/>
          </a:bodyPr>
          <a:lstStyle/>
          <a:p>
            <a:pPr algn="ct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Further optimization of radio resource utilization for duplicated transmission and fast re-transmission should  be considered</a:t>
            </a:r>
          </a:p>
        </p:txBody>
      </p:sp>
    </p:spTree>
    <p:extLst>
      <p:ext uri="{BB962C8B-B14F-4D97-AF65-F5344CB8AC3E}">
        <p14:creationId xmlns:p14="http://schemas.microsoft.com/office/powerpoint/2010/main" val="4266051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2537"/>
            <a:ext cx="9235440" cy="650904"/>
          </a:xfrm>
        </p:spPr>
        <p:txBody>
          <a:bodyPr/>
          <a:lstStyle/>
          <a:p>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Scenario for </a:t>
            </a:r>
            <a:r>
              <a:rPr lang="en-US" altLang="zh-CN" sz="32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32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 Connectivity </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71120" y="853441"/>
            <a:ext cx="4775200" cy="3046988"/>
          </a:xfrm>
          <a:prstGeom prst="rect">
            <a:avLst/>
          </a:prstGeom>
          <a:noFill/>
        </p:spPr>
        <p:txBody>
          <a:bodyPr wrap="square" rtlCol="0">
            <a:spAutoFit/>
          </a:bodyPr>
          <a:lstStyle/>
          <a:p>
            <a:pPr algn="just"/>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the CP/UP separation, in the SI phase, several scenarios are identified in which the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be either centralized or distributed. It is also </a:t>
            </a:r>
            <a:r>
              <a:rPr lang="en-US" altLang="zh-CN" sz="1600" b="1" dirty="0" err="1"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analysed</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that different scenarios may be beneficial for different applications, for example, the distributed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be beneficial for user plane delay critical application while central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enable virtual deployment and applied to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eMBB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applications. For one UE, it is possible that it has both delay critical service and service with enormous traffic at the same time in which case the corresponding UP may be deployed separately. </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6"/>
          <p:cNvSpPr txBox="1"/>
          <p:nvPr/>
        </p:nvSpPr>
        <p:spPr>
          <a:xfrm>
            <a:off x="71120" y="4197390"/>
            <a:ext cx="7640320" cy="707886"/>
          </a:xfrm>
          <a:prstGeom prst="rect">
            <a:avLst/>
          </a:prstGeom>
          <a:noFill/>
        </p:spPr>
        <p:txBody>
          <a:bodyPr wrap="square" rtlCol="0">
            <a:spAutoFit/>
          </a:bodyPr>
          <a:lstStyle/>
          <a:p>
            <a:pPr algn="ct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a:t>
            </a:r>
            <a:r>
              <a:rPr lang="en-US" altLang="zh-CN" sz="20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he </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scenario that one UE connects to several </a:t>
            </a:r>
            <a:r>
              <a:rPr lang="en-US" altLang="zh-CN" sz="20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 needs to be considered.</a:t>
            </a:r>
            <a:endParaRPr lang="zh-CN" altLang="en-US"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1" name="图片 10"/>
          <p:cNvPicPr>
            <a:picLocks noChangeAspect="1"/>
          </p:cNvPicPr>
          <p:nvPr/>
        </p:nvPicPr>
        <p:blipFill>
          <a:blip r:embed="rId2"/>
          <a:stretch>
            <a:fillRect/>
          </a:stretch>
        </p:blipFill>
        <p:spPr>
          <a:xfrm>
            <a:off x="4846320" y="1015999"/>
            <a:ext cx="4277175" cy="2616511"/>
          </a:xfrm>
          <a:prstGeom prst="rect">
            <a:avLst/>
          </a:prstGeom>
        </p:spPr>
      </p:pic>
    </p:spTree>
    <p:extLst>
      <p:ext uri="{BB962C8B-B14F-4D97-AF65-F5344CB8AC3E}">
        <p14:creationId xmlns:p14="http://schemas.microsoft.com/office/powerpoint/2010/main" val="3771216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91440" y="192377"/>
            <a:ext cx="9235440" cy="650904"/>
          </a:xfrm>
        </p:spPr>
        <p:txBody>
          <a:bodyPr/>
          <a:lstStyle/>
          <a:p>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28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connectivity for EN-DC/NGEN-DC</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91440" y="1016002"/>
            <a:ext cx="5384800" cy="2677656"/>
          </a:xfrm>
          <a:prstGeom prst="rect">
            <a:avLst/>
          </a:prstGeom>
          <a:noFill/>
        </p:spPr>
        <p:txBody>
          <a:bodyPr wrap="square" rtlCol="0">
            <a:spAutoFit/>
          </a:bodyPr>
          <a:lstStyle/>
          <a:p>
            <a:pPr>
              <a:lnSpc>
                <a:spcPct val="150000"/>
              </a:lnSpc>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EN-DC/NGEN-DC scenario, for the UE located in the overlapping area of two adjacent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it is optimal to enable the UE to connect with both of the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and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The following benefits are foreseen:</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Improve the throughput for the UE </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Enable MBB during inter-</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change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procedure</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Enable fast re-transmission in NR side</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6"/>
          <p:cNvSpPr txBox="1"/>
          <p:nvPr/>
        </p:nvSpPr>
        <p:spPr>
          <a:xfrm>
            <a:off x="91440" y="4305821"/>
            <a:ext cx="7609840" cy="707886"/>
          </a:xfrm>
          <a:prstGeom prst="rect">
            <a:avLst/>
          </a:prstGeom>
          <a:noFill/>
        </p:spPr>
        <p:txBody>
          <a:bodyPr wrap="square" rtlCol="0">
            <a:spAutoFit/>
          </a:bodyPr>
          <a:lstStyle/>
          <a:p>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It is proposed to consider how to support one UE connecting with two </a:t>
            </a:r>
            <a:r>
              <a:rPr lang="en-US" altLang="zh-CN" sz="20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for ENDC/NGEN-DC scenario.</a:t>
            </a:r>
            <a:endParaRPr lang="zh-CN" altLang="en-US"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476240" y="703490"/>
            <a:ext cx="3583510" cy="3742123"/>
          </a:xfrm>
          <a:prstGeom prst="rect">
            <a:avLst/>
          </a:prstGeom>
        </p:spPr>
      </p:pic>
    </p:spTree>
    <p:extLst>
      <p:ext uri="{BB962C8B-B14F-4D97-AF65-F5344CB8AC3E}">
        <p14:creationId xmlns:p14="http://schemas.microsoft.com/office/powerpoint/2010/main" val="691038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008" y="111097"/>
            <a:ext cx="7885984" cy="417224"/>
          </a:xfrm>
        </p:spPr>
        <p:txBody>
          <a:bodyPr/>
          <a:lstStyle/>
          <a:p>
            <a:pPr algn="ct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Objective of this Study Item</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a:xfrm>
            <a:off x="0" y="770346"/>
            <a:ext cx="9144000" cy="3740694"/>
          </a:xfrm>
        </p:spPr>
        <p:txBody>
          <a:bodyPr/>
          <a:lstStyle/>
          <a:p>
            <a:pPr marL="0" indent="0">
              <a:lnSpc>
                <a:spcPct val="150000"/>
              </a:lnSpc>
              <a:buNone/>
            </a:pP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The objectives of this SI are to:</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support/optimize the scenario that one UE connects to two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within one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Further enhancement on current flow control mechanism to minimize the unnecessary radio resource utilization</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Study the necessary solutions to help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make handover decision for intra-</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-CU/inter-</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mobility</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solve the left open issues on CP/UP separation e.g. how to support the scenario that one UE connects to several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support multiple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connectivity for EN-DC/NGEN-DC scenario</a:t>
            </a:r>
          </a:p>
          <a:p>
            <a:endParaRPr lang="zh-CN" altLang="en-US" dirty="0"/>
          </a:p>
        </p:txBody>
      </p:sp>
      <p:sp>
        <p:nvSpPr>
          <p:cNvPr id="4" name="文本框 3"/>
          <p:cNvSpPr txBox="1"/>
          <p:nvPr/>
        </p:nvSpPr>
        <p:spPr>
          <a:xfrm>
            <a:off x="2214880" y="4609703"/>
            <a:ext cx="3911600" cy="369332"/>
          </a:xfrm>
          <a:prstGeom prst="rect">
            <a:avLst/>
          </a:prstGeom>
          <a:noFill/>
        </p:spPr>
        <p:txBody>
          <a:bodyPr wrap="square" rtlCol="0">
            <a:spAutoFit/>
          </a:bodyPr>
          <a:lstStyle/>
          <a:p>
            <a:r>
              <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Time Budget: </a:t>
            </a:r>
            <a:r>
              <a:rPr lang="en-US" altLang="zh-CN" sz="1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Jan,2019~June,2019</a:t>
            </a:r>
            <a:endPar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12764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48080" y="1798320"/>
            <a:ext cx="6918960" cy="769441"/>
          </a:xfrm>
          <a:prstGeom prst="rect">
            <a:avLst/>
          </a:prstGeom>
          <a:noFill/>
        </p:spPr>
        <p:txBody>
          <a:bodyPr wrap="square" rtlCol="0">
            <a:spAutoFit/>
          </a:bodyPr>
          <a:lstStyle/>
          <a:p>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Thanks For </a:t>
            </a:r>
            <a:r>
              <a:rPr lang="en-US" altLang="zh-CN" sz="4400" b="1" dirty="0" smtClean="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Your </a:t>
            </a:r>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Attention</a:t>
            </a:r>
          </a:p>
        </p:txBody>
      </p:sp>
    </p:spTree>
    <p:extLst>
      <p:ext uri="{BB962C8B-B14F-4D97-AF65-F5344CB8AC3E}">
        <p14:creationId xmlns:p14="http://schemas.microsoft.com/office/powerpoint/2010/main" val="3650260989"/>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5241</TotalTime>
  <Words>774</Words>
  <Application>Microsoft Office PowerPoint</Application>
  <PresentationFormat>全屏显示(16:9)</PresentationFormat>
  <Paragraphs>38</Paragraphs>
  <Slides>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等线 Light</vt:lpstr>
      <vt:lpstr>微软雅黑</vt:lpstr>
      <vt:lpstr>Arial</vt:lpstr>
      <vt:lpstr>Times New Roman</vt:lpstr>
      <vt:lpstr>Wingdings</vt:lpstr>
      <vt:lpstr>自定义设计方案</vt:lpstr>
      <vt:lpstr>PowerPoint 演示文稿</vt:lpstr>
      <vt:lpstr>PowerPoint 演示文稿</vt:lpstr>
      <vt:lpstr>PowerPoint 演示文稿</vt:lpstr>
      <vt:lpstr>PowerPoint 演示文稿</vt:lpstr>
      <vt:lpstr>PowerPoint 演示文稿</vt:lpstr>
      <vt:lpstr>Scenario for Multiple gNB-CU-UPs Connectivity </vt:lpstr>
      <vt:lpstr>Multiple gNB-DUs connectivity for EN-DC/NGEN-DC</vt:lpstr>
      <vt:lpstr>Objective of this Study Item</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crazycat</cp:lastModifiedBy>
  <cp:revision>2056</cp:revision>
  <cp:lastPrinted>2018-09-03T04:28:19Z</cp:lastPrinted>
  <dcterms:created xsi:type="dcterms:W3CDTF">2017-07-12T00:58:22Z</dcterms:created>
  <dcterms:modified xsi:type="dcterms:W3CDTF">2019-03-08T08:22:06Z</dcterms:modified>
</cp:coreProperties>
</file>