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8"/>
  </p:notesMasterIdLst>
  <p:sldIdLst>
    <p:sldId id="482" r:id="rId2"/>
    <p:sldId id="483" r:id="rId3"/>
    <p:sldId id="484" r:id="rId4"/>
    <p:sldId id="485" r:id="rId5"/>
    <p:sldId id="486" r:id="rId6"/>
    <p:sldId id="481" r:id="rId7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680020"/>
    <a:srgbClr val="A5FB34"/>
    <a:srgbClr val="FBFBFB"/>
    <a:srgbClr val="E61B45"/>
    <a:srgbClr val="DA0039"/>
    <a:srgbClr val="6B6B6B"/>
    <a:srgbClr val="E2E2E2"/>
    <a:srgbClr val="FFD5D5"/>
    <a:srgbClr val="D5A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5986" autoAdjust="0"/>
  </p:normalViewPr>
  <p:slideViewPr>
    <p:cSldViewPr>
      <p:cViewPr varScale="1">
        <p:scale>
          <a:sx n="111" d="100"/>
          <a:sy n="111" d="100"/>
        </p:scale>
        <p:origin x="1446" y="78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31" d="100"/>
          <a:sy n="131" d="100"/>
        </p:scale>
        <p:origin x="8406" y="15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3511"/>
            <a:ext cx="9906000" cy="6470977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856073" y="260648"/>
            <a:ext cx="2845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RP-190269, </a:t>
            </a:r>
            <a:r>
              <a:rPr lang="en-US" altLang="ko-KR" sz="1600" b="0" i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 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RAN#83</a:t>
            </a:r>
            <a:endParaRPr lang="en-US" altLang="ko-KR" sz="1600" b="0" i="0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Shenzhen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, China, 18 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– 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21 March, 2019</a:t>
            </a:r>
            <a:endParaRPr lang="en-US" altLang="ko-KR" sz="1200" b="0" i="0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1370" y="0"/>
            <a:ext cx="9103259" cy="6858000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040560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239671" y="6589512"/>
            <a:ext cx="1600117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73967" y="6590192"/>
            <a:ext cx="82907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RP-180829</a:t>
            </a:r>
            <a:endParaRPr lang="ko-KR" altLang="en-US" sz="1000">
              <a:solidFill>
                <a:schemeClr val="bg1"/>
              </a:solidFill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4"/>
            <a:ext cx="9905998" cy="463416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7825"/>
            <a:ext cx="9906000" cy="650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3065468"/>
            <a:ext cx="8208912" cy="1299636"/>
          </a:xfrm>
        </p:spPr>
        <p:txBody>
          <a:bodyPr/>
          <a:lstStyle/>
          <a:p>
            <a:r>
              <a:rPr lang="en-US" altLang="ko-KR" sz="2400" dirty="0" smtClean="0"/>
              <a:t>REL-17 NR work on</a:t>
            </a: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r>
              <a:rPr lang="en-US" altLang="ko-KR" sz="3600" dirty="0" smtClean="0">
                <a:solidFill>
                  <a:srgbClr val="00B0F0"/>
                </a:solidFill>
              </a:rPr>
              <a:t>Connection-free Data Transfer</a:t>
            </a:r>
            <a:endParaRPr lang="ko-KR" altLang="en-US" sz="3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328592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There are many scenarios where UEs generate </a:t>
            </a:r>
            <a:r>
              <a:rPr lang="en-US" altLang="ko-KR" dirty="0"/>
              <a:t>a burst of uplink transmissions </a:t>
            </a:r>
            <a:r>
              <a:rPr lang="en-US" altLang="ko-KR" dirty="0" smtClean="0"/>
              <a:t>and/or </a:t>
            </a:r>
            <a:r>
              <a:rPr lang="en-US" altLang="ko-KR" dirty="0"/>
              <a:t>receive a burst of downlink </a:t>
            </a:r>
            <a:r>
              <a:rPr lang="en-US" altLang="ko-KR" dirty="0" smtClean="0"/>
              <a:t>transmissions in real networks.</a:t>
            </a:r>
          </a:p>
          <a:p>
            <a:pPr lvl="1"/>
            <a:r>
              <a:rPr lang="en-US" altLang="ko-KR" dirty="0" smtClean="0"/>
              <a:t>SNS applications generate </a:t>
            </a:r>
            <a:r>
              <a:rPr lang="en-US" altLang="ko-KR" dirty="0" smtClean="0">
                <a:solidFill>
                  <a:srgbClr val="FFC000"/>
                </a:solidFill>
              </a:rPr>
              <a:t>frequent small transmissions </a:t>
            </a:r>
            <a:r>
              <a:rPr lang="en-US" altLang="ko-KR" dirty="0" smtClean="0"/>
              <a:t>of short texts, video clips or photos/images in a burst on the radio.</a:t>
            </a:r>
          </a:p>
          <a:p>
            <a:pPr lvl="1"/>
            <a:r>
              <a:rPr lang="en-US" altLang="ko-KR" dirty="0" smtClean="0"/>
              <a:t>URLLC/V2X services generate small data transmissions requiring </a:t>
            </a:r>
            <a:r>
              <a:rPr lang="en-US" altLang="ko-KR" dirty="0" smtClean="0">
                <a:solidFill>
                  <a:srgbClr val="FFC000"/>
                </a:solidFill>
              </a:rPr>
              <a:t>low latency </a:t>
            </a:r>
            <a:r>
              <a:rPr lang="en-US" altLang="ko-KR" dirty="0">
                <a:solidFill>
                  <a:srgbClr val="FFC000"/>
                </a:solidFill>
              </a:rPr>
              <a:t>and high </a:t>
            </a:r>
            <a:r>
              <a:rPr lang="en-US" altLang="ko-KR" dirty="0" smtClean="0">
                <a:solidFill>
                  <a:srgbClr val="FFC000"/>
                </a:solidFill>
              </a:rPr>
              <a:t>reliability </a:t>
            </a:r>
            <a:r>
              <a:rPr lang="en-US" altLang="ko-KR" dirty="0" smtClean="0"/>
              <a:t>in some cases.</a:t>
            </a:r>
          </a:p>
          <a:p>
            <a:pPr lvl="1"/>
            <a:r>
              <a:rPr lang="en-US" altLang="ko-KR" dirty="0" smtClean="0"/>
              <a:t>For IOT, massive </a:t>
            </a:r>
            <a:r>
              <a:rPr lang="en-US" altLang="ko-KR" dirty="0"/>
              <a:t>number of </a:t>
            </a:r>
            <a:r>
              <a:rPr lang="en-US" altLang="ko-KR" dirty="0" smtClean="0"/>
              <a:t>devices generate </a:t>
            </a:r>
            <a:r>
              <a:rPr lang="en-US" altLang="ko-KR" dirty="0" smtClean="0">
                <a:solidFill>
                  <a:srgbClr val="FFC000"/>
                </a:solidFill>
              </a:rPr>
              <a:t>massive number</a:t>
            </a:r>
            <a:r>
              <a:rPr lang="en-US" altLang="ko-KR" dirty="0" smtClean="0"/>
              <a:t> of small </a:t>
            </a:r>
            <a:r>
              <a:rPr lang="en-US" altLang="ko-KR" dirty="0"/>
              <a:t>data transmissions </a:t>
            </a:r>
            <a:r>
              <a:rPr lang="en-US" altLang="ko-KR" dirty="0" smtClean="0"/>
              <a:t>in uplink.</a:t>
            </a:r>
          </a:p>
          <a:p>
            <a:r>
              <a:rPr lang="en-US" altLang="ko-KR" dirty="0" smtClean="0"/>
              <a:t>Lots </a:t>
            </a:r>
            <a:r>
              <a:rPr lang="en-US" altLang="ko-KR" dirty="0"/>
              <a:t>of users </a:t>
            </a:r>
            <a:r>
              <a:rPr lang="en-US" altLang="ko-KR" dirty="0"/>
              <a:t>are using </a:t>
            </a:r>
            <a:r>
              <a:rPr lang="en-US" altLang="ko-KR" dirty="0"/>
              <a:t>SNS </a:t>
            </a:r>
            <a:r>
              <a:rPr lang="en-US" altLang="ko-KR" dirty="0" smtClean="0"/>
              <a:t>applications. In addition, </a:t>
            </a:r>
            <a:r>
              <a:rPr lang="en-US" altLang="ko-KR" dirty="0"/>
              <a:t>support of URLCC/V2X/IOT services become more important on the </a:t>
            </a:r>
            <a:r>
              <a:rPr lang="en-US" altLang="ko-KR" dirty="0" smtClean="0"/>
              <a:t>market. Hence, it </a:t>
            </a:r>
            <a:r>
              <a:rPr lang="en-US" altLang="ko-KR" dirty="0"/>
              <a:t>is </a:t>
            </a:r>
            <a:r>
              <a:rPr lang="en-US" altLang="ko-KR" dirty="0" smtClean="0"/>
              <a:t>essential </a:t>
            </a:r>
            <a:r>
              <a:rPr lang="en-US" altLang="ko-KR" dirty="0"/>
              <a:t>for </a:t>
            </a:r>
            <a:r>
              <a:rPr lang="en-US" altLang="ko-KR" dirty="0" smtClean="0"/>
              <a:t>NR </a:t>
            </a:r>
            <a:r>
              <a:rPr lang="en-US" altLang="ko-KR" dirty="0"/>
              <a:t>to provide more efficient way </a:t>
            </a:r>
            <a:r>
              <a:rPr lang="en-US" altLang="ko-KR" dirty="0" smtClean="0"/>
              <a:t>of small transmissions to our customers.</a:t>
            </a:r>
            <a:endParaRPr lang="en-US" altLang="ko-KR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Use cases for a burst of transmissions</a:t>
            </a:r>
            <a:endParaRPr lang="ko-KR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39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32859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Frequent </a:t>
            </a:r>
            <a:r>
              <a:rPr lang="en-US" altLang="ko-KR" dirty="0" err="1" smtClean="0"/>
              <a:t>bursty</a:t>
            </a:r>
            <a:r>
              <a:rPr lang="en-US" altLang="ko-KR" dirty="0" smtClean="0"/>
              <a:t> transmissions would lead to frequent occurrences of connection establishment/resume which mean:</a:t>
            </a:r>
          </a:p>
          <a:p>
            <a:pPr lvl="1"/>
            <a:r>
              <a:rPr lang="en-US" altLang="ko-KR" dirty="0" smtClean="0"/>
              <a:t>CP latency before start of every burst of transmissions</a:t>
            </a:r>
          </a:p>
          <a:p>
            <a:pPr lvl="1"/>
            <a:r>
              <a:rPr lang="en-US" altLang="ko-KR" dirty="0" smtClean="0"/>
              <a:t>UE power consumption due to establishment/resume</a:t>
            </a:r>
          </a:p>
          <a:p>
            <a:pPr lvl="1"/>
            <a:r>
              <a:rPr lang="en-US" altLang="ko-KR" dirty="0" smtClean="0"/>
              <a:t>Signaling overhead due to establishment/resume</a:t>
            </a:r>
          </a:p>
          <a:p>
            <a:pPr lvl="1"/>
            <a:r>
              <a:rPr lang="en-US" altLang="ko-KR" dirty="0" smtClean="0"/>
              <a:t>The amount of resources wasted due to establishment/resume</a:t>
            </a:r>
          </a:p>
          <a:p>
            <a:pPr lvl="1"/>
            <a:r>
              <a:rPr lang="en-US" altLang="ko-KR" dirty="0" smtClean="0"/>
              <a:t>Network overhead due to management of massive number of UEs in connected</a:t>
            </a:r>
          </a:p>
          <a:p>
            <a:pPr lvl="1"/>
            <a:endParaRPr lang="en-US" altLang="ko-KR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Drawbacks of the existing mechanisms</a:t>
            </a:r>
            <a:endParaRPr lang="ko-KR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2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32859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LTE is currently moving towards </a:t>
            </a:r>
            <a:r>
              <a:rPr lang="en-US" altLang="ko-KR" dirty="0" smtClean="0">
                <a:solidFill>
                  <a:srgbClr val="FFC000"/>
                </a:solidFill>
              </a:rPr>
              <a:t>support of data transmissions in RRC_IDLE for IOT use cases.</a:t>
            </a:r>
          </a:p>
          <a:p>
            <a:pPr lvl="1"/>
            <a:r>
              <a:rPr lang="en-US" altLang="ko-KR" dirty="0" smtClean="0"/>
              <a:t>REL-16 </a:t>
            </a:r>
            <a:r>
              <a:rPr lang="en-US" altLang="ko-KR" dirty="0" err="1" smtClean="0"/>
              <a:t>eMTC</a:t>
            </a:r>
            <a:r>
              <a:rPr lang="en-US" altLang="ko-KR" dirty="0" smtClean="0"/>
              <a:t>/NB-IOT work plans to specify small data transmissions in RRC_IDLE focusing on IOT use cases.</a:t>
            </a:r>
          </a:p>
          <a:p>
            <a:pPr lvl="1"/>
            <a:r>
              <a:rPr lang="en-US" altLang="ko-KR" dirty="0" smtClean="0"/>
              <a:t>IOT small data transmissions would be supported in RRC_IDLE or RRC_INACTIVE </a:t>
            </a:r>
            <a:r>
              <a:rPr lang="en-US" altLang="ko-KR" dirty="0" smtClean="0">
                <a:solidFill>
                  <a:srgbClr val="FFC000"/>
                </a:solidFill>
              </a:rPr>
              <a:t>not only for EPC-connected LTE but also for 5GC-connected LTE</a:t>
            </a:r>
          </a:p>
          <a:p>
            <a:r>
              <a:rPr lang="en-US" altLang="ko-KR" dirty="0" smtClean="0"/>
              <a:t>Idle/inactive IOT transmission in 5GC can be extended to NR for several use cases, i.e. SNS/URLLC/V2X as well as IOT.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New Trends in 3GPP</a:t>
            </a:r>
            <a:endParaRPr lang="ko-KR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38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32859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Study support of uplink/downlink transmissions in RRC_IDLE and/or RRC_INACTIVE with focus on:</a:t>
            </a:r>
          </a:p>
          <a:p>
            <a:pPr lvl="1"/>
            <a:r>
              <a:rPr lang="en-US" altLang="ko-KR" dirty="0" smtClean="0"/>
              <a:t>frequent transmissions of a small amount of data; and</a:t>
            </a:r>
          </a:p>
          <a:p>
            <a:pPr lvl="1"/>
            <a:r>
              <a:rPr lang="en-US" altLang="ko-KR" dirty="0" smtClean="0"/>
              <a:t>high reliable transmissions with low latency; and</a:t>
            </a:r>
          </a:p>
          <a:p>
            <a:pPr lvl="1"/>
            <a:r>
              <a:rPr lang="en-US" altLang="ko-KR" dirty="0" smtClean="0"/>
              <a:t>massive number of transmissions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Proposal for REL-17</a:t>
            </a:r>
            <a:endParaRPr lang="ko-KR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17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694115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18544</TotalTime>
  <Words>307</Words>
  <Application>Microsoft Office PowerPoint</Application>
  <PresentationFormat>A4 용지(210x297mm)</PresentationFormat>
  <Paragraphs>24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Arial Unicode MS</vt:lpstr>
      <vt:lpstr>굴림</vt:lpstr>
      <vt:lpstr>돋움</vt:lpstr>
      <vt:lpstr>맑은 고딕</vt:lpstr>
      <vt:lpstr>Arial</vt:lpstr>
      <vt:lpstr>Calibri</vt:lpstr>
      <vt:lpstr>Wingdings</vt:lpstr>
      <vt:lpstr>2014_WTS_PPT양식_Beta_r1</vt:lpstr>
      <vt:lpstr>REL-17 NR work on Connection-free Data Transfer</vt:lpstr>
      <vt:lpstr>Use cases for a burst of transmissions</vt:lpstr>
      <vt:lpstr>Drawbacks of the existing mechanisms</vt:lpstr>
      <vt:lpstr>New Trends in 3GPP</vt:lpstr>
      <vt:lpstr>Proposal for REL-17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ssunyoung.lee@lge.com</dc:creator>
  <cp:lastModifiedBy>LG (Youngdae)</cp:lastModifiedBy>
  <cp:revision>471</cp:revision>
  <dcterms:created xsi:type="dcterms:W3CDTF">2014-06-23T02:51:18Z</dcterms:created>
  <dcterms:modified xsi:type="dcterms:W3CDTF">2019-03-14T08:16:35Z</dcterms:modified>
</cp:coreProperties>
</file>