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69" r:id="rId3"/>
    <p:sldId id="271" r:id="rId4"/>
    <p:sldId id="273" r:id="rId5"/>
    <p:sldId id="267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2019-03-14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8001C-B418-4887-9414-7D2E9C02AB9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779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on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C-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evolution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891806"/>
            <a:ext cx="10590413" cy="136599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0615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RP-190266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363681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#83</a:t>
            </a:r>
          </a:p>
          <a:p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Shenzhen, China, 18 - 21 Mar 2019     </a:t>
            </a:r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Item: </a:t>
            </a:r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9.8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Market </a:t>
            </a:r>
            <a:r>
              <a:rPr lang="en-US" altLang="ko-KR" dirty="0" smtClean="0"/>
              <a:t>roadmap for LTE-</a:t>
            </a:r>
            <a:r>
              <a:rPr lang="en-US" altLang="ko-KR" dirty="0" err="1" smtClean="0"/>
              <a:t>IoT</a:t>
            </a: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135" y="939338"/>
            <a:ext cx="5923268" cy="326690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85821" y="6581001"/>
            <a:ext cx="115187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i="1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Source </a:t>
            </a:r>
            <a:r>
              <a:rPr lang="en-US" altLang="ko-KR" sz="1200" b="1" i="1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: “NB-</a:t>
            </a:r>
            <a:r>
              <a:rPr lang="en-US" altLang="ko-KR" sz="1200" b="1" i="1" dirty="0" err="1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IoT</a:t>
            </a:r>
            <a:r>
              <a:rPr lang="en-US" altLang="ko-KR" sz="1200" b="1" i="1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and LTE-M </a:t>
            </a:r>
            <a:r>
              <a:rPr lang="en-US" altLang="ko-KR" sz="1200" b="1" i="1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Networks Worldwide,” Global </a:t>
            </a:r>
            <a:r>
              <a:rPr lang="en-US" altLang="ko-KR" sz="1200" b="1" i="1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mobile Suppliers </a:t>
            </a:r>
            <a:r>
              <a:rPr lang="en-US" altLang="ko-KR" sz="1200" b="1" i="1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Association, Jan</a:t>
            </a:r>
            <a:r>
              <a:rPr lang="en-US" altLang="ko-KR" sz="1200" b="1" i="1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2019</a:t>
            </a:r>
            <a:endParaRPr lang="ko-KR" altLang="en-US" sz="1200" b="1" i="1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86972" y="4206240"/>
            <a:ext cx="107875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/>
              <a:t>By mid-January </a:t>
            </a:r>
            <a:r>
              <a:rPr lang="en-US" altLang="ko-KR" sz="2000" dirty="0" smtClean="0"/>
              <a:t>2019,</a:t>
            </a:r>
            <a:endParaRPr lang="en-US" altLang="ko-K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78 </a:t>
            </a:r>
            <a:r>
              <a:rPr lang="en-US" altLang="ko-KR" sz="2000" dirty="0"/>
              <a:t>operators in </a:t>
            </a:r>
            <a:r>
              <a:rPr lang="en-US" altLang="ko-KR" sz="2000" b="1" dirty="0"/>
              <a:t>45 countries </a:t>
            </a:r>
            <a:r>
              <a:rPr lang="en-US" altLang="ko-KR" sz="2000" dirty="0" smtClean="0"/>
              <a:t>have </a:t>
            </a:r>
            <a:r>
              <a:rPr lang="en-US" altLang="ko-KR" sz="2000" dirty="0"/>
              <a:t>deployed or launched </a:t>
            </a:r>
            <a:r>
              <a:rPr lang="en-US" altLang="ko-KR" sz="2000" b="1" dirty="0"/>
              <a:t>NB-</a:t>
            </a:r>
            <a:r>
              <a:rPr lang="en-US" altLang="ko-KR" sz="2000" b="1" dirty="0" err="1"/>
              <a:t>IoT</a:t>
            </a:r>
            <a:r>
              <a:rPr lang="en-US" altLang="ko-KR" sz="2000" b="1" dirty="0"/>
              <a:t> </a:t>
            </a:r>
            <a:r>
              <a:rPr lang="en-US" altLang="ko-KR" sz="2000" dirty="0" smtClean="0"/>
              <a:t>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30 </a:t>
            </a:r>
            <a:r>
              <a:rPr lang="en-US" altLang="ko-KR" sz="2000" dirty="0"/>
              <a:t>operators in </a:t>
            </a:r>
            <a:r>
              <a:rPr lang="en-US" altLang="ko-KR" sz="2000" b="1" dirty="0"/>
              <a:t>21 countries </a:t>
            </a:r>
            <a:r>
              <a:rPr lang="en-US" altLang="ko-KR" sz="2000" dirty="0" smtClean="0"/>
              <a:t>have </a:t>
            </a:r>
            <a:r>
              <a:rPr lang="en-US" altLang="ko-KR" sz="2000" dirty="0"/>
              <a:t>deployed or launched </a:t>
            </a:r>
            <a:r>
              <a:rPr lang="en-US" altLang="ko-KR" sz="2000" b="1" dirty="0" smtClean="0"/>
              <a:t>LTE-M</a:t>
            </a:r>
            <a:r>
              <a:rPr lang="en-US" altLang="ko-KR" sz="2000" dirty="0" smtClean="0"/>
              <a:t>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Altogether </a:t>
            </a:r>
            <a:r>
              <a:rPr lang="en-US" altLang="ko-KR" sz="2000" dirty="0"/>
              <a:t>47 countries now have at least either a launched NB-</a:t>
            </a:r>
            <a:r>
              <a:rPr lang="en-US" altLang="ko-KR" sz="2000" dirty="0" err="1"/>
              <a:t>IoT</a:t>
            </a:r>
            <a:r>
              <a:rPr lang="en-US" altLang="ko-KR" sz="2000" dirty="0"/>
              <a:t> network or a launched LTE-M </a:t>
            </a:r>
            <a:r>
              <a:rPr lang="en-US" altLang="ko-KR" sz="2000" dirty="0" smtClean="0"/>
              <a:t>network, there are still more than a few countries where LTE-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has not been deployed. And the counties may want to </a:t>
            </a:r>
            <a:r>
              <a:rPr lang="en-US" altLang="ko-KR" sz="2000" b="1" dirty="0" smtClean="0"/>
              <a:t>start their Cellular-</a:t>
            </a:r>
            <a:r>
              <a:rPr lang="en-US" altLang="ko-KR" sz="2000" b="1" dirty="0" err="1" smtClean="0"/>
              <a:t>IoT</a:t>
            </a:r>
            <a:r>
              <a:rPr lang="en-US" altLang="ko-KR" sz="2000" b="1" dirty="0" smtClean="0"/>
              <a:t> business together with NR services</a:t>
            </a:r>
            <a:r>
              <a:rPr lang="en-US" altLang="ko-KR" sz="2000" dirty="0" smtClean="0"/>
              <a:t>, herein </a:t>
            </a:r>
            <a:r>
              <a:rPr lang="en-US" altLang="ko-KR" sz="2000" b="1" dirty="0" smtClean="0"/>
              <a:t>both in the same RAT</a:t>
            </a:r>
            <a:r>
              <a:rPr lang="en-US" altLang="ko-KR" sz="2000" dirty="0" smtClean="0"/>
              <a:t>.</a:t>
            </a:r>
            <a:endParaRPr lang="ko-KR" altLang="en-US" sz="2000"/>
          </a:p>
        </p:txBody>
      </p:sp>
    </p:spTree>
    <p:extLst>
      <p:ext uri="{BB962C8B-B14F-4D97-AF65-F5344CB8AC3E}">
        <p14:creationId xmlns:p14="http://schemas.microsoft.com/office/powerpoint/2010/main" val="318385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Coexistence of LTE-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and NR systems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56953" y="1296784"/>
            <a:ext cx="11047614" cy="5411587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Observation and conclusion in Rel-16 Coexistence </a:t>
            </a:r>
            <a:r>
              <a:rPr lang="en-US" altLang="ko-KR" dirty="0"/>
              <a:t>of </a:t>
            </a:r>
            <a:r>
              <a:rPr lang="en-US" altLang="ko-KR" dirty="0" smtClean="0"/>
              <a:t>LTE-MTC/NB-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</a:t>
            </a:r>
            <a:r>
              <a:rPr lang="en-US" altLang="ko-KR" dirty="0"/>
              <a:t>with NR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RAN1#94</a:t>
            </a:r>
            <a:endParaRPr lang="en-US" altLang="ko-KR" dirty="0"/>
          </a:p>
          <a:p>
            <a:pPr lvl="2"/>
            <a:r>
              <a:rPr lang="en-US" altLang="ko-KR" dirty="0" smtClean="0"/>
              <a:t>Observation in LTE-M</a:t>
            </a:r>
            <a:endParaRPr lang="en-US" altLang="ko-KR" dirty="0"/>
          </a:p>
          <a:p>
            <a:pPr lvl="3"/>
            <a:r>
              <a:rPr lang="en-US" altLang="ko-KR" dirty="0"/>
              <a:t>From RAN1 perspective, </a:t>
            </a:r>
            <a:r>
              <a:rPr lang="en-US" altLang="ko-KR" dirty="0" smtClean="0"/>
              <a:t>no issues were identified that </a:t>
            </a:r>
            <a:r>
              <a:rPr lang="en-US" altLang="ko-KR" dirty="0"/>
              <a:t>would prevent the coexistence of NR and </a:t>
            </a:r>
            <a:r>
              <a:rPr lang="en-US" altLang="ko-KR" dirty="0" err="1" smtClean="0"/>
              <a:t>eMTC</a:t>
            </a:r>
            <a:endParaRPr lang="en-US" altLang="ko-KR" dirty="0"/>
          </a:p>
          <a:p>
            <a:pPr lvl="1"/>
            <a:r>
              <a:rPr lang="en-US" altLang="ko-KR" dirty="0" smtClean="0"/>
              <a:t>RAN1#96</a:t>
            </a:r>
          </a:p>
          <a:p>
            <a:pPr lvl="2"/>
            <a:r>
              <a:rPr lang="en-US" altLang="ko-KR" dirty="0" smtClean="0"/>
              <a:t>Conclusion in LTE-M</a:t>
            </a:r>
            <a:endParaRPr lang="en-US" altLang="ko-KR" dirty="0"/>
          </a:p>
          <a:p>
            <a:pPr lvl="3"/>
            <a:r>
              <a:rPr lang="en-US" altLang="ko-KR" dirty="0" smtClean="0"/>
              <a:t>Non-backwards-compatible </a:t>
            </a:r>
            <a:r>
              <a:rPr lang="en-US" altLang="ko-KR" dirty="0"/>
              <a:t>approaches for reduced CRS overhead or reduced impact from frequency hopping is not supported in Rel-16</a:t>
            </a:r>
          </a:p>
          <a:p>
            <a:pPr lvl="2"/>
            <a:r>
              <a:rPr lang="en-US" altLang="ko-KR" dirty="0" smtClean="0"/>
              <a:t>Conclusion in NB-</a:t>
            </a:r>
            <a:r>
              <a:rPr lang="en-US" altLang="ko-KR" dirty="0" err="1" smtClean="0"/>
              <a:t>IoT</a:t>
            </a:r>
            <a:endParaRPr lang="en-US" altLang="ko-KR" dirty="0" smtClean="0"/>
          </a:p>
          <a:p>
            <a:pPr lvl="3"/>
            <a:r>
              <a:rPr lang="en-US" altLang="ko-KR" dirty="0"/>
              <a:t>From RAN1 perspective, no issues were identified that would prevent the coexistence of NR and FDD/TDD </a:t>
            </a:r>
            <a:r>
              <a:rPr lang="en-US" altLang="ko-KR" dirty="0" smtClean="0"/>
              <a:t>NB-</a:t>
            </a:r>
            <a:r>
              <a:rPr lang="en-US" altLang="ko-KR" dirty="0" err="1" smtClean="0"/>
              <a:t>IoT</a:t>
            </a:r>
            <a:endParaRPr lang="en-US" altLang="ko-KR" dirty="0" smtClean="0"/>
          </a:p>
          <a:p>
            <a:r>
              <a:rPr lang="en-US" altLang="ko-KR" i="1" dirty="0" smtClean="0"/>
              <a:t>A </a:t>
            </a:r>
            <a:r>
              <a:rPr lang="en-US" altLang="ko-KR" i="1" dirty="0"/>
              <a:t>s</a:t>
            </a:r>
            <a:r>
              <a:rPr lang="en-US" altLang="ko-KR" i="1" dirty="0" smtClean="0"/>
              <a:t>et of sub-topics, however, were listed for further study to provide better coexistence property, because </a:t>
            </a:r>
            <a:r>
              <a:rPr lang="en-US" altLang="ko-KR" i="1" dirty="0"/>
              <a:t>presumably </a:t>
            </a:r>
            <a:r>
              <a:rPr lang="en-US" altLang="ko-KR" i="1" dirty="0" smtClean="0"/>
              <a:t>the current LTE-</a:t>
            </a:r>
            <a:r>
              <a:rPr lang="en-US" altLang="ko-KR" i="1" dirty="0" err="1" smtClean="0"/>
              <a:t>IoT</a:t>
            </a:r>
            <a:r>
              <a:rPr lang="en-US" altLang="ko-KR" i="1" dirty="0" smtClean="0"/>
              <a:t> or NR would not be efficiently serviced when they are concurrently enabled.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17574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 of release </a:t>
            </a:r>
            <a:r>
              <a:rPr lang="en-US" altLang="ko-KR" dirty="0"/>
              <a:t>17 NR-</a:t>
            </a:r>
            <a:r>
              <a:rPr lang="en-US" altLang="ko-KR" dirty="0" err="1"/>
              <a:t>IoT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 smtClean="0"/>
              <a:t>Coverage </a:t>
            </a:r>
            <a:r>
              <a:rPr lang="en-US" altLang="ko-KR" sz="2200" dirty="0" smtClean="0"/>
              <a:t>enhancement</a:t>
            </a:r>
          </a:p>
          <a:p>
            <a:pPr lvl="1"/>
            <a:r>
              <a:rPr lang="en-US" altLang="ko-KR" sz="2200" dirty="0"/>
              <a:t>m</a:t>
            </a:r>
            <a:r>
              <a:rPr lang="en-US" altLang="ko-KR" sz="2200" dirty="0" smtClean="0"/>
              <a:t>ay </a:t>
            </a:r>
            <a:r>
              <a:rPr lang="en-US" altLang="ko-KR" sz="2200" dirty="0" smtClean="0"/>
              <a:t>not </a:t>
            </a:r>
            <a:r>
              <a:rPr lang="en-US" altLang="ko-KR" sz="2200" dirty="0"/>
              <a:t>as much as LTE-</a:t>
            </a:r>
            <a:r>
              <a:rPr lang="en-US" altLang="ko-KR" sz="2200" dirty="0" err="1"/>
              <a:t>IoT</a:t>
            </a:r>
            <a:endParaRPr lang="en-US" altLang="ko-KR" sz="2200" dirty="0"/>
          </a:p>
          <a:p>
            <a:pPr lvl="1"/>
            <a:r>
              <a:rPr lang="en-US" altLang="ko-KR" sz="2200" dirty="0"/>
              <a:t>to </a:t>
            </a:r>
            <a:r>
              <a:rPr lang="en-US" altLang="ko-KR" sz="2200" dirty="0" smtClean="0"/>
              <a:t>compensate a loss mainly </a:t>
            </a:r>
            <a:r>
              <a:rPr lang="en-US" altLang="ko-KR" sz="2200" dirty="0"/>
              <a:t>due to narrower nominal bandwidth, reduced # receiving antennas, and so </a:t>
            </a:r>
            <a:r>
              <a:rPr lang="en-US" altLang="ko-KR" sz="2200" dirty="0" smtClean="0"/>
              <a:t>on</a:t>
            </a:r>
          </a:p>
          <a:p>
            <a:r>
              <a:rPr lang="en-US" altLang="ko-KR" sz="2200" dirty="0" smtClean="0"/>
              <a:t>A </a:t>
            </a:r>
            <a:r>
              <a:rPr lang="en-US" altLang="ko-KR" sz="2200" dirty="0"/>
              <a:t>unified </a:t>
            </a:r>
            <a:r>
              <a:rPr lang="en-US" altLang="ko-KR" sz="2200" dirty="0" smtClean="0"/>
              <a:t>technology</a:t>
            </a:r>
            <a:endParaRPr lang="en-US" altLang="ko-KR" sz="2200" dirty="0" smtClean="0"/>
          </a:p>
          <a:p>
            <a:pPr lvl="1"/>
            <a:r>
              <a:rPr lang="en-US" altLang="ko-KR" sz="2200" dirty="0" smtClean="0"/>
              <a:t>scalable </a:t>
            </a:r>
            <a:r>
              <a:rPr lang="en-US" altLang="ko-KR" sz="2200" dirty="0"/>
              <a:t>in terms of bandwidth, capability, </a:t>
            </a:r>
            <a:r>
              <a:rPr lang="en-US" altLang="ko-KR" sz="2200" dirty="0" smtClean="0"/>
              <a:t>complexity and </a:t>
            </a:r>
            <a:r>
              <a:rPr lang="en-US" altLang="ko-KR" sz="2200" dirty="0"/>
              <a:t>so </a:t>
            </a:r>
            <a:r>
              <a:rPr lang="en-US" altLang="ko-KR" sz="2200" dirty="0" smtClean="0"/>
              <a:t>on, but </a:t>
            </a:r>
            <a:r>
              <a:rPr lang="en-US" altLang="ko-KR" sz="2200" dirty="0"/>
              <a:t>not as much as </a:t>
            </a:r>
            <a:r>
              <a:rPr lang="en-US" altLang="ko-KR" sz="2200" dirty="0" smtClean="0"/>
              <a:t>NR</a:t>
            </a:r>
          </a:p>
          <a:p>
            <a:pPr lvl="1"/>
            <a:r>
              <a:rPr lang="en-US" altLang="ko-KR" sz="2200" dirty="0" smtClean="0"/>
              <a:t>Fast and efficient mode switch depending on required power saving level, data rate, and so on</a:t>
            </a:r>
            <a:endParaRPr lang="en-US" altLang="ko-KR" sz="2200" dirty="0"/>
          </a:p>
          <a:p>
            <a:r>
              <a:rPr lang="en-US" altLang="ko-KR" sz="2200" dirty="0" smtClean="0"/>
              <a:t>Mobility</a:t>
            </a:r>
          </a:p>
          <a:p>
            <a:pPr lvl="1"/>
            <a:r>
              <a:rPr lang="en-US" altLang="ko-KR" sz="2200" dirty="0" smtClean="0"/>
              <a:t>Power efficient RRM and cell (re-)selection</a:t>
            </a:r>
          </a:p>
          <a:p>
            <a:pPr lvl="2"/>
            <a:endParaRPr lang="ko-KR" altLang="en-US" sz="18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83918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이등변 삼각형 3"/>
          <p:cNvSpPr/>
          <p:nvPr/>
        </p:nvSpPr>
        <p:spPr bwMode="auto">
          <a:xfrm rot="10800000">
            <a:off x="2360421" y="389117"/>
            <a:ext cx="216024" cy="157206"/>
          </a:xfrm>
          <a:prstGeom prst="triangle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2190" y="106842"/>
            <a:ext cx="647934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>
                    <a:lumMod val="50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Rel-13</a:t>
            </a:r>
            <a:endParaRPr lang="ko-KR" altLang="en-US" sz="1200" b="0">
              <a:solidFill>
                <a:schemeClr val="bg1">
                  <a:lumMod val="50000"/>
                </a:scheme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6" name="이등변 삼각형 5"/>
          <p:cNvSpPr/>
          <p:nvPr/>
        </p:nvSpPr>
        <p:spPr bwMode="auto">
          <a:xfrm rot="10800000">
            <a:off x="4168752" y="389117"/>
            <a:ext cx="216024" cy="157206"/>
          </a:xfrm>
          <a:prstGeom prst="triangle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0521" y="106842"/>
            <a:ext cx="647934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>
                    <a:lumMod val="50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Rel-14</a:t>
            </a:r>
            <a:endParaRPr lang="ko-KR" altLang="en-US" sz="1200" b="0">
              <a:solidFill>
                <a:schemeClr val="bg1">
                  <a:lumMod val="50000"/>
                </a:scheme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8" name="이등변 삼각형 7"/>
          <p:cNvSpPr/>
          <p:nvPr/>
        </p:nvSpPr>
        <p:spPr bwMode="auto">
          <a:xfrm rot="10800000">
            <a:off x="6261456" y="389117"/>
            <a:ext cx="216024" cy="157206"/>
          </a:xfrm>
          <a:prstGeom prst="triangle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53225" y="106842"/>
            <a:ext cx="647934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>
                    <a:lumMod val="50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Rel-15</a:t>
            </a:r>
            <a:endParaRPr lang="ko-KR" altLang="en-US" sz="1200" b="0">
              <a:solidFill>
                <a:schemeClr val="bg1">
                  <a:lumMod val="50000"/>
                </a:scheme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0" name="이등변 삼각형 9"/>
          <p:cNvSpPr/>
          <p:nvPr/>
        </p:nvSpPr>
        <p:spPr bwMode="auto">
          <a:xfrm rot="10800000">
            <a:off x="8472987" y="389117"/>
            <a:ext cx="216024" cy="157206"/>
          </a:xfrm>
          <a:prstGeom prst="triangle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64756" y="106842"/>
            <a:ext cx="647934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>
                    <a:lumMod val="50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Rel-16</a:t>
            </a:r>
            <a:endParaRPr lang="ko-KR" altLang="en-US" sz="1200" b="0">
              <a:solidFill>
                <a:schemeClr val="bg1">
                  <a:lumMod val="50000"/>
                </a:scheme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2" name="이등변 삼각형 11"/>
          <p:cNvSpPr/>
          <p:nvPr/>
        </p:nvSpPr>
        <p:spPr bwMode="auto">
          <a:xfrm rot="10800000">
            <a:off x="346927" y="389117"/>
            <a:ext cx="216024" cy="157206"/>
          </a:xfrm>
          <a:prstGeom prst="triangle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8696" y="106842"/>
            <a:ext cx="647934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>
                    <a:lumMod val="50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Rel-12</a:t>
            </a:r>
          </a:p>
        </p:txBody>
      </p:sp>
      <p:sp>
        <p:nvSpPr>
          <p:cNvPr id="14" name="오각형 13"/>
          <p:cNvSpPr/>
          <p:nvPr/>
        </p:nvSpPr>
        <p:spPr bwMode="auto">
          <a:xfrm>
            <a:off x="6404659" y="1505225"/>
            <a:ext cx="2216772" cy="500779"/>
          </a:xfrm>
          <a:prstGeom prst="homePlate">
            <a:avLst/>
          </a:prstGeom>
          <a:gradFill flip="none" rotWithShape="1">
            <a:gsLst>
              <a:gs pos="0">
                <a:srgbClr val="D42C2C"/>
              </a:gs>
              <a:gs pos="12000">
                <a:srgbClr val="C00000"/>
              </a:gs>
              <a:gs pos="43000">
                <a:srgbClr val="DF7D7D"/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54989" y="1467438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MTC 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/>
            </a:r>
            <a:b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</a:b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enhancements 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6" name="오각형 15"/>
          <p:cNvSpPr/>
          <p:nvPr/>
        </p:nvSpPr>
        <p:spPr bwMode="auto">
          <a:xfrm>
            <a:off x="6404659" y="3436697"/>
            <a:ext cx="2216772" cy="500779"/>
          </a:xfrm>
          <a:prstGeom prst="homePlate">
            <a:avLst/>
          </a:prstGeom>
          <a:gradFill flip="none" rotWithShape="1">
            <a:gsLst>
              <a:gs pos="0">
                <a:srgbClr val="FFC000"/>
              </a:gs>
              <a:gs pos="12000">
                <a:srgbClr val="FFC000"/>
              </a:gs>
              <a:gs pos="22000">
                <a:srgbClr val="FFC000"/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21514" y="3401053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NB-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IoT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</a:p>
          <a:p>
            <a:pPr>
              <a:buNone/>
            </a:pP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enhancement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8" name="오각형 17"/>
          <p:cNvSpPr/>
          <p:nvPr/>
        </p:nvSpPr>
        <p:spPr bwMode="auto">
          <a:xfrm>
            <a:off x="523523" y="5119828"/>
            <a:ext cx="2158612" cy="365357"/>
          </a:xfrm>
          <a:prstGeom prst="homePlate">
            <a:avLst/>
          </a:prstGeom>
          <a:solidFill>
            <a:srgbClr val="92D05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7977" y="5140657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EC-GSM-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IoT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79507" y="2005128"/>
            <a:ext cx="22781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1.4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MHz 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bandwidth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in-band</a:t>
            </a:r>
            <a:endParaRPr lang="en-US" altLang="ko-KR" sz="1100" b="0" dirty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ko-KR" sz="1100" b="0" dirty="0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Coverage </a:t>
            </a:r>
            <a:r>
              <a:rPr lang="en-US" altLang="ko-KR" sz="1100" b="0" dirty="0" err="1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155.7dB</a:t>
            </a:r>
            <a:endParaRPr lang="ko-KR" altLang="en-US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FD-FDD: ~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800 kbps/~1 Mbps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379507" y="4038554"/>
            <a:ext cx="2496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180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kHz 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bandwidth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In-band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,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guard-band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,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standalone</a:t>
            </a:r>
          </a:p>
          <a:p>
            <a:pPr lvl="0" algn="just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ko-KR" sz="1100" b="0" dirty="0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Coverage </a:t>
            </a:r>
            <a:r>
              <a:rPr lang="en-US" altLang="ko-KR" sz="1100" b="0" dirty="0" err="1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solidFill>
                  <a:srgbClr val="00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164 dB</a:t>
            </a:r>
            <a:endParaRPr lang="ko-KR" altLang="en-US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inband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~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22.6 kbps/ ~58.3 kbps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415991" y="1997437"/>
            <a:ext cx="2350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Up to 5 MHz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BL/CE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Large TBS support 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positioning 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: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OTDOA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Multicast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support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err="1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VoLTE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enhancement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4Mbps/7Mbps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415991" y="4029204"/>
            <a:ext cx="24765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Positioning :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OTDOA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Multicast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support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Non-Anchor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RACH, Paging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New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power 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class (14dBm)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127kbps/143kbps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Mobility </a:t>
            </a: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</a:t>
            </a:r>
            <a:endParaRPr lang="en-US" altLang="ko-KR" sz="1100" b="0" dirty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244419" y="2019043"/>
            <a:ext cx="22330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Power consumption (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WUS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Latency </a:t>
            </a: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(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EDT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System acquisition time (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RSS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  <a:endParaRPr lang="en-US" altLang="ko-KR" sz="1100" b="0" dirty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DL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64QAM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,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UL 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sub-PRB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Early ACK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for FD-FDD and TDD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Support 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of higher UE velocity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260781" y="4038514"/>
            <a:ext cx="2209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Power consumption (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WUS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Latency </a:t>
            </a:r>
            <a:r>
              <a:rPr lang="en-US" altLang="ko-KR" sz="1100" b="0" dirty="0" err="1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(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EDT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System acquisition time (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SIB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NPRACH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enhancement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TDD </a:t>
            </a:r>
            <a:endParaRPr lang="ko-KR" altLang="ko-KR" sz="1100" b="0">
              <a:solidFill>
                <a:srgbClr val="0070C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Small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cell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388370" y="2019043"/>
            <a:ext cx="25930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G-WUS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Tx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on </a:t>
            </a: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Preconfigured UL resources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Multi-TB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scheduling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Early CQI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report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Coexistence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b/w MTC and NR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Standalone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MTC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MPDCCH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performance </a:t>
            </a: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Non-BL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UE </a:t>
            </a:r>
            <a:r>
              <a:rPr lang="en-US" altLang="ko-KR" sz="11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404731" y="4038514"/>
            <a:ext cx="25651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G-WUS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err="1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Tx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on </a:t>
            </a: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Preconfigured UL resources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Multi-TB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scheduling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Early CQI 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report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>
                <a:solidFill>
                  <a:srgbClr val="0070C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Coexistence</a:t>
            </a:r>
            <a:r>
              <a:rPr lang="en-US" altLang="ko-KR" sz="1100" b="0" dirty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b/w MTC and </a:t>
            </a: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NR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1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Power saving on non-anchor carrier</a:t>
            </a:r>
            <a:endParaRPr lang="ko-KR" altLang="ko-KR" sz="11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28" name="오각형 27"/>
          <p:cNvSpPr/>
          <p:nvPr/>
        </p:nvSpPr>
        <p:spPr bwMode="auto">
          <a:xfrm>
            <a:off x="4360169" y="1505225"/>
            <a:ext cx="2216772" cy="500779"/>
          </a:xfrm>
          <a:prstGeom prst="homePlate">
            <a:avLst/>
          </a:prstGeom>
          <a:solidFill>
            <a:srgbClr val="D42C2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84613" y="1599674"/>
            <a:ext cx="745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eFeMTC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30" name="오각형 29"/>
          <p:cNvSpPr/>
          <p:nvPr/>
        </p:nvSpPr>
        <p:spPr bwMode="auto">
          <a:xfrm>
            <a:off x="2487961" y="1505225"/>
            <a:ext cx="2044490" cy="500779"/>
          </a:xfrm>
          <a:prstGeom prst="homePlate">
            <a:avLst/>
          </a:prstGeom>
          <a:solidFill>
            <a:srgbClr val="D42C2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1090" y="1502039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LTE 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Cat-M2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/>
            </a:r>
            <a:b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</a:b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FeMTC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sp>
        <p:nvSpPr>
          <p:cNvPr id="32" name="오각형 31"/>
          <p:cNvSpPr/>
          <p:nvPr/>
        </p:nvSpPr>
        <p:spPr bwMode="auto">
          <a:xfrm>
            <a:off x="523523" y="1505225"/>
            <a:ext cx="2158612" cy="500779"/>
          </a:xfrm>
          <a:prstGeom prst="homePlate">
            <a:avLst/>
          </a:prstGeom>
          <a:solidFill>
            <a:srgbClr val="D42C2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2403" y="1502039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LTE 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Cat-M1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/>
            </a:r>
            <a:b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</a:b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eMTC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sp>
        <p:nvSpPr>
          <p:cNvPr id="36" name="오각형 35"/>
          <p:cNvSpPr/>
          <p:nvPr/>
        </p:nvSpPr>
        <p:spPr bwMode="auto">
          <a:xfrm>
            <a:off x="4360169" y="3436697"/>
            <a:ext cx="2216772" cy="500779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37325" y="3548080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FeNB-IoT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38" name="오각형 37"/>
          <p:cNvSpPr/>
          <p:nvPr/>
        </p:nvSpPr>
        <p:spPr bwMode="auto">
          <a:xfrm>
            <a:off x="2487961" y="3436697"/>
            <a:ext cx="2044490" cy="500779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37008" y="3450445"/>
            <a:ext cx="1083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LTE 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Cat-NB2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/>
            </a:r>
            <a:b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</a:b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eNB-IoT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40" name="오각형 39"/>
          <p:cNvSpPr/>
          <p:nvPr/>
        </p:nvSpPr>
        <p:spPr bwMode="auto">
          <a:xfrm>
            <a:off x="523523" y="3436697"/>
            <a:ext cx="2158612" cy="500779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8321" y="3450445"/>
            <a:ext cx="1083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LTE 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Cat-NB1</a:t>
            </a:r>
            <a: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/>
            </a:r>
            <a:br>
              <a:rPr lang="en-US" altLang="ko-KR" sz="1200" b="0" dirty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</a:b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(NB-</a:t>
            </a:r>
            <a:r>
              <a:rPr lang="en-US" altLang="ko-KR" sz="1200" b="0" dirty="0" err="1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IoT</a:t>
            </a:r>
            <a:r>
              <a:rPr lang="en-US" altLang="ko-KR" sz="1200" b="0" dirty="0" smtClean="0">
                <a:solidFill>
                  <a:schemeClr val="bg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endParaRPr lang="en-US" altLang="ko-KR" sz="1200" b="0" dirty="0">
              <a:solidFill>
                <a:schemeClr val="bg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42" name="오각형 41"/>
          <p:cNvSpPr/>
          <p:nvPr/>
        </p:nvSpPr>
        <p:spPr bwMode="auto">
          <a:xfrm>
            <a:off x="6404659" y="510445"/>
            <a:ext cx="2216772" cy="940900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75000"/>
                  <a:alpha val="20000"/>
                </a:schemeClr>
              </a:gs>
              <a:gs pos="12000">
                <a:schemeClr val="bg1">
                  <a:lumMod val="75000"/>
                  <a:alpha val="20000"/>
                </a:schemeClr>
              </a:gs>
              <a:gs pos="43000">
                <a:schemeClr val="bg1">
                  <a:lumMod val="75000"/>
                  <a:alpha val="2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5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43" name="오각형 42"/>
          <p:cNvSpPr/>
          <p:nvPr/>
        </p:nvSpPr>
        <p:spPr bwMode="auto">
          <a:xfrm>
            <a:off x="4360169" y="510445"/>
            <a:ext cx="2216772" cy="940900"/>
          </a:xfrm>
          <a:prstGeom prst="homePlate">
            <a:avLst/>
          </a:prstGeom>
          <a:solidFill>
            <a:schemeClr val="bg1">
              <a:lumMod val="75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5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44" name="오각형 43"/>
          <p:cNvSpPr/>
          <p:nvPr/>
        </p:nvSpPr>
        <p:spPr bwMode="auto">
          <a:xfrm>
            <a:off x="2487961" y="510445"/>
            <a:ext cx="2044490" cy="940900"/>
          </a:xfrm>
          <a:prstGeom prst="homePlate">
            <a:avLst/>
          </a:prstGeom>
          <a:solidFill>
            <a:schemeClr val="bg1">
              <a:lumMod val="75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5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45" name="오각형 44"/>
          <p:cNvSpPr/>
          <p:nvPr/>
        </p:nvSpPr>
        <p:spPr bwMode="auto">
          <a:xfrm>
            <a:off x="523523" y="510445"/>
            <a:ext cx="2158612" cy="940900"/>
          </a:xfrm>
          <a:prstGeom prst="homePlate">
            <a:avLst/>
          </a:prstGeom>
          <a:solidFill>
            <a:schemeClr val="bg1">
              <a:lumMod val="75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5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572011" y="499475"/>
            <a:ext cx="2278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Reduced complexity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Lower power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Deeper coverage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Higher density</a:t>
            </a:r>
            <a:endParaRPr lang="ko-KR" altLang="ko-KR" sz="12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2523672" y="499475"/>
            <a:ext cx="2278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Single-cell multicast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Positioning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Higher data rate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VoLTE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(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FeMTC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  <a:endParaRPr lang="ko-KR" altLang="ko-KR" sz="12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4388435" y="499475"/>
            <a:ext cx="2278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Wake-up signal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Early data transmission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Higher spectral eff. (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efeMTC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TDD (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FeNB-IoT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)</a:t>
            </a:r>
            <a:endParaRPr lang="ko-KR" altLang="ko-KR" sz="12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6548674" y="499475"/>
            <a:ext cx="24212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Enhanced DL/UL 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tx</a:t>
            </a: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. eff.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Enhanced power consumption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Coexistence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Mobility </a:t>
            </a:r>
            <a:r>
              <a:rPr lang="en-US" altLang="ko-KR" sz="1200" b="0" dirty="0" err="1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</a:t>
            </a:r>
            <a:endParaRPr lang="en-US" altLang="ko-KR" sz="1200" b="0" dirty="0" smtClean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Standalone MTC (MTC)</a:t>
            </a:r>
            <a:endParaRPr lang="ko-KR" altLang="ko-KR" sz="1200" b="0"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cxnSp>
        <p:nvCxnSpPr>
          <p:cNvPr id="50" name="직선 연결선 49"/>
          <p:cNvCxnSpPr/>
          <p:nvPr/>
        </p:nvCxnSpPr>
        <p:spPr bwMode="auto">
          <a:xfrm>
            <a:off x="291685" y="470630"/>
            <a:ext cx="11680182" cy="47376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직선 연결선 51"/>
          <p:cNvCxnSpPr/>
          <p:nvPr/>
        </p:nvCxnSpPr>
        <p:spPr bwMode="auto">
          <a:xfrm>
            <a:off x="291685" y="1486152"/>
            <a:ext cx="11680182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직선 연결선 53"/>
          <p:cNvCxnSpPr/>
          <p:nvPr/>
        </p:nvCxnSpPr>
        <p:spPr bwMode="auto">
          <a:xfrm>
            <a:off x="379507" y="3405850"/>
            <a:ext cx="8473424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직선 연결선 55"/>
          <p:cNvCxnSpPr/>
          <p:nvPr/>
        </p:nvCxnSpPr>
        <p:spPr bwMode="auto">
          <a:xfrm>
            <a:off x="379507" y="5091410"/>
            <a:ext cx="8473424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직선 연결선 57"/>
          <p:cNvCxnSpPr/>
          <p:nvPr/>
        </p:nvCxnSpPr>
        <p:spPr bwMode="auto">
          <a:xfrm>
            <a:off x="346927" y="5514643"/>
            <a:ext cx="8506004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이등변 삼각형 62"/>
          <p:cNvSpPr/>
          <p:nvPr/>
        </p:nvSpPr>
        <p:spPr bwMode="auto">
          <a:xfrm rot="10800000">
            <a:off x="10337217" y="389117"/>
            <a:ext cx="216024" cy="15720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128986" y="106842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Rel-17</a:t>
            </a:r>
            <a:endParaRPr lang="ko-KR" altLang="en-US" sz="1200" b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67" name="직선 연결선 66"/>
          <p:cNvCxnSpPr/>
          <p:nvPr/>
        </p:nvCxnSpPr>
        <p:spPr bwMode="auto">
          <a:xfrm>
            <a:off x="346927" y="5985023"/>
            <a:ext cx="11624940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418580" y="5759524"/>
            <a:ext cx="7360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ko-KR" sz="11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NR track</a:t>
            </a:r>
          </a:p>
        </p:txBody>
      </p:sp>
      <p:sp>
        <p:nvSpPr>
          <p:cNvPr id="73" name="이등변 삼각형 72"/>
          <p:cNvSpPr/>
          <p:nvPr/>
        </p:nvSpPr>
        <p:spPr bwMode="auto">
          <a:xfrm rot="10800000">
            <a:off x="6261456" y="5900250"/>
            <a:ext cx="216024" cy="15720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53225" y="5617975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Rel-15</a:t>
            </a:r>
            <a:endParaRPr lang="ko-KR" altLang="en-US" sz="1200" b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75" name="이등변 삼각형 74"/>
          <p:cNvSpPr/>
          <p:nvPr/>
        </p:nvSpPr>
        <p:spPr bwMode="auto">
          <a:xfrm rot="10800000">
            <a:off x="8472987" y="5900250"/>
            <a:ext cx="216024" cy="15720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264756" y="5617975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Rel-16</a:t>
            </a:r>
            <a:endParaRPr lang="ko-KR" altLang="en-US" sz="1200" b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5005846" y="6076725"/>
            <a:ext cx="27296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b="0" dirty="0" err="1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eMBB</a:t>
            </a:r>
            <a:r>
              <a:rPr lang="en-US" altLang="ko-KR" sz="1100" dirty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</a:t>
            </a:r>
            <a:r>
              <a:rPr lang="en-US" altLang="ko-KR" sz="110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and URLLC oriented NR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b="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Covers extreme corners of Use-cases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Supports almost full-flexibility</a:t>
            </a:r>
            <a:endParaRPr lang="ko-KR" altLang="ko-KR" sz="1100" b="0">
              <a:solidFill>
                <a:srgbClr val="FF000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7715616" y="6076725"/>
            <a:ext cx="27296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b="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Enhanced </a:t>
            </a:r>
            <a:r>
              <a:rPr lang="en-US" altLang="ko-KR" sz="1100" b="0" dirty="0" err="1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eMBB</a:t>
            </a:r>
            <a:r>
              <a:rPr lang="en-US" altLang="ko-KR" sz="1100" b="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 and URLLC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Power saving</a:t>
            </a:r>
          </a:p>
          <a:p>
            <a:pPr marL="171450" indent="-1714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solidFill>
                  <a:srgbClr val="FF0000"/>
                </a:solidFill>
                <a:latin typeface="LG스마트체 Light" panose="020B0600000101010101" pitchFamily="50" charset="-127"/>
                <a:ea typeface="LG스마트체 Light" panose="020B0600000101010101" pitchFamily="50" charset="-127"/>
              </a:rPr>
              <a:t>NR-U</a:t>
            </a:r>
            <a:endParaRPr lang="ko-KR" altLang="ko-KR" sz="1100" b="0">
              <a:solidFill>
                <a:srgbClr val="FF0000"/>
              </a:solidFill>
              <a:latin typeface="LG스마트체 Light" panose="020B0600000101010101" pitchFamily="50" charset="-127"/>
              <a:ea typeface="LG스마트체 Light" panose="020B0600000101010101" pitchFamily="50" charset="-127"/>
            </a:endParaRPr>
          </a:p>
        </p:txBody>
      </p:sp>
      <p:sp>
        <p:nvSpPr>
          <p:cNvPr id="84" name="이등변 삼각형 83"/>
          <p:cNvSpPr/>
          <p:nvPr/>
        </p:nvSpPr>
        <p:spPr bwMode="auto">
          <a:xfrm rot="10800000">
            <a:off x="10337217" y="5895234"/>
            <a:ext cx="216024" cy="15720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marR="0" indent="-28575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Font typeface="Wingdings" pitchFamily="2" charset="2"/>
              <a:buBlip>
                <a:blip r:embed="rId2"/>
              </a:buBlip>
              <a:tabLst/>
            </a:pPr>
            <a:endParaRPr kumimoji="0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128986" y="5612959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Rel-17</a:t>
            </a:r>
            <a:endParaRPr lang="ko-KR" altLang="en-US" sz="1200" b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86" name="오각형 85"/>
          <p:cNvSpPr/>
          <p:nvPr/>
        </p:nvSpPr>
        <p:spPr bwMode="auto">
          <a:xfrm>
            <a:off x="9688205" y="2148255"/>
            <a:ext cx="2426298" cy="2430538"/>
          </a:xfrm>
          <a:prstGeom prst="homePlate">
            <a:avLst>
              <a:gd name="adj" fmla="val 20778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6E6F73"/>
              </a:buClr>
              <a:buSzPct val="80000"/>
              <a:buNone/>
              <a:tabLst/>
            </a:pPr>
            <a:endParaRPr kumimoji="0" lang="ko-KR" altLang="en-US" sz="13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LG스마트체 Regular" panose="020B0600000101010101" pitchFamily="50" charset="-127"/>
              <a:ea typeface="LG스마트체 Regular" panose="020B0600000101010101" pitchFamily="50" charset="-127"/>
              <a:cs typeface="Arial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670110" y="3022596"/>
            <a:ext cx="2236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Keep evolving under LTE track</a:t>
            </a:r>
            <a:endParaRPr lang="en-US" altLang="ko-KR" sz="1200" dirty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Stabilization</a:t>
            </a:r>
            <a:endParaRPr lang="en-US" altLang="ko-KR" sz="1200" dirty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2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Better coexistence with NR</a:t>
            </a:r>
          </a:p>
        </p:txBody>
      </p:sp>
      <p:cxnSp>
        <p:nvCxnSpPr>
          <p:cNvPr id="101" name="직선 화살표 연결선 100"/>
          <p:cNvCxnSpPr/>
          <p:nvPr/>
        </p:nvCxnSpPr>
        <p:spPr>
          <a:xfrm>
            <a:off x="8981395" y="2376762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화살표 연결선 101"/>
          <p:cNvCxnSpPr/>
          <p:nvPr/>
        </p:nvCxnSpPr>
        <p:spPr>
          <a:xfrm>
            <a:off x="8981395" y="2486003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화살표 연결선 102"/>
          <p:cNvCxnSpPr/>
          <p:nvPr/>
        </p:nvCxnSpPr>
        <p:spPr>
          <a:xfrm>
            <a:off x="8981395" y="2604479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구부러진 연결선 107"/>
          <p:cNvCxnSpPr/>
          <p:nvPr/>
        </p:nvCxnSpPr>
        <p:spPr>
          <a:xfrm rot="16200000" flipH="1">
            <a:off x="8342025" y="3359464"/>
            <a:ext cx="2926269" cy="1411863"/>
          </a:xfrm>
          <a:prstGeom prst="curvedConnector3">
            <a:avLst/>
          </a:prstGeom>
          <a:ln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직선 화살표 연결선 109"/>
          <p:cNvCxnSpPr/>
          <p:nvPr/>
        </p:nvCxnSpPr>
        <p:spPr>
          <a:xfrm>
            <a:off x="8981395" y="2724015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직선 화살표 연결선 110"/>
          <p:cNvCxnSpPr/>
          <p:nvPr/>
        </p:nvCxnSpPr>
        <p:spPr>
          <a:xfrm>
            <a:off x="8981395" y="2833256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직선 화살표 연결선 111"/>
          <p:cNvCxnSpPr/>
          <p:nvPr/>
        </p:nvCxnSpPr>
        <p:spPr>
          <a:xfrm>
            <a:off x="8981395" y="2951732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직선 화살표 연결선 112"/>
          <p:cNvCxnSpPr/>
          <p:nvPr/>
        </p:nvCxnSpPr>
        <p:spPr>
          <a:xfrm>
            <a:off x="8981395" y="3059860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화살표 연결선 113"/>
          <p:cNvCxnSpPr/>
          <p:nvPr/>
        </p:nvCxnSpPr>
        <p:spPr>
          <a:xfrm>
            <a:off x="8981395" y="3169101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직선 화살표 연결선 114"/>
          <p:cNvCxnSpPr/>
          <p:nvPr/>
        </p:nvCxnSpPr>
        <p:spPr>
          <a:xfrm>
            <a:off x="8981395" y="3287577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직선 화살표 연결선 115"/>
          <p:cNvCxnSpPr/>
          <p:nvPr/>
        </p:nvCxnSpPr>
        <p:spPr>
          <a:xfrm>
            <a:off x="8981395" y="3407113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직선 화살표 연결선 116"/>
          <p:cNvCxnSpPr/>
          <p:nvPr/>
        </p:nvCxnSpPr>
        <p:spPr>
          <a:xfrm>
            <a:off x="8981395" y="3516354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화살표 연결선 117"/>
          <p:cNvCxnSpPr/>
          <p:nvPr/>
        </p:nvCxnSpPr>
        <p:spPr>
          <a:xfrm>
            <a:off x="8981395" y="3634830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직선 화살표 연결선 126"/>
          <p:cNvCxnSpPr/>
          <p:nvPr/>
        </p:nvCxnSpPr>
        <p:spPr>
          <a:xfrm>
            <a:off x="8981395" y="3732961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직선 화살표 연결선 127"/>
          <p:cNvCxnSpPr/>
          <p:nvPr/>
        </p:nvCxnSpPr>
        <p:spPr>
          <a:xfrm>
            <a:off x="8981395" y="3842202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직선 화살표 연결선 128"/>
          <p:cNvCxnSpPr/>
          <p:nvPr/>
        </p:nvCxnSpPr>
        <p:spPr>
          <a:xfrm>
            <a:off x="8981395" y="3960678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직선 화살표 연결선 129"/>
          <p:cNvCxnSpPr/>
          <p:nvPr/>
        </p:nvCxnSpPr>
        <p:spPr>
          <a:xfrm>
            <a:off x="8981395" y="4080214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직선 화살표 연결선 130"/>
          <p:cNvCxnSpPr/>
          <p:nvPr/>
        </p:nvCxnSpPr>
        <p:spPr>
          <a:xfrm>
            <a:off x="8981395" y="4189455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화살표 연결선 131"/>
          <p:cNvCxnSpPr/>
          <p:nvPr/>
        </p:nvCxnSpPr>
        <p:spPr>
          <a:xfrm>
            <a:off x="8981395" y="4307931"/>
            <a:ext cx="577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구부러진 연결선 134"/>
          <p:cNvCxnSpPr/>
          <p:nvPr/>
        </p:nvCxnSpPr>
        <p:spPr>
          <a:xfrm rot="16200000" flipH="1">
            <a:off x="8452683" y="3548491"/>
            <a:ext cx="2574632" cy="1357671"/>
          </a:xfrm>
          <a:prstGeom prst="curvedConnector3">
            <a:avLst>
              <a:gd name="adj1" fmla="val 50000"/>
            </a:avLst>
          </a:prstGeom>
          <a:ln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구부러진 연결선 138"/>
          <p:cNvCxnSpPr/>
          <p:nvPr/>
        </p:nvCxnSpPr>
        <p:spPr>
          <a:xfrm rot="16200000" flipH="1">
            <a:off x="8655346" y="3817487"/>
            <a:ext cx="2092534" cy="1301781"/>
          </a:xfrm>
          <a:prstGeom prst="curvedConnector3">
            <a:avLst>
              <a:gd name="adj1" fmla="val 50000"/>
            </a:avLst>
          </a:prstGeom>
          <a:ln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구부러진 연결선 146"/>
          <p:cNvCxnSpPr/>
          <p:nvPr/>
        </p:nvCxnSpPr>
        <p:spPr>
          <a:xfrm rot="16200000" flipH="1">
            <a:off x="8878473" y="4132928"/>
            <a:ext cx="1567852" cy="1223350"/>
          </a:xfrm>
          <a:prstGeom prst="curvedConnector3">
            <a:avLst>
              <a:gd name="adj1" fmla="val 50000"/>
            </a:avLst>
          </a:prstGeom>
          <a:ln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9744921" y="6030558"/>
            <a:ext cx="18357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Enhanced Cellular-</a:t>
            </a:r>
            <a:r>
              <a:rPr lang="en-US" altLang="ko-KR" sz="1200" dirty="0" err="1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IoT</a:t>
            </a:r>
            <a:endParaRPr lang="en-US" altLang="ko-KR" sz="1200" b="0" dirty="0" smtClean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8999260" y="4917676"/>
            <a:ext cx="2908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Sub-set of techniques can be borrowed </a:t>
            </a:r>
          </a:p>
          <a:p>
            <a:pPr algn="ctr"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from LTE-</a:t>
            </a:r>
            <a:r>
              <a:rPr lang="en-US" altLang="ko-KR" sz="1200" dirty="0" err="1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IoT</a:t>
            </a:r>
            <a:endParaRPr lang="ko-KR" altLang="en-US" sz="1200" b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9978866" y="1853231"/>
            <a:ext cx="13773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altLang="ko-KR" sz="1600" b="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LPWA target</a:t>
            </a:r>
          </a:p>
        </p:txBody>
      </p:sp>
    </p:spTree>
    <p:extLst>
      <p:ext uri="{BB962C8B-B14F-4D97-AF65-F5344CB8AC3E}">
        <p14:creationId xmlns:p14="http://schemas.microsoft.com/office/powerpoint/2010/main" val="1023425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Release </a:t>
            </a:r>
            <a:r>
              <a:rPr lang="en-US" altLang="ko-KR" dirty="0"/>
              <a:t>17 NR-</a:t>
            </a:r>
            <a:r>
              <a:rPr lang="en-US" altLang="ko-KR" dirty="0" err="1"/>
              <a:t>IoT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000" dirty="0" smtClean="0"/>
              <a:t>Rel-17 NR-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may address the following aspects of Rel-16 NR</a:t>
            </a:r>
            <a:endParaRPr lang="en-US" altLang="ko-KR" sz="2000" dirty="0"/>
          </a:p>
          <a:p>
            <a:pPr lvl="1"/>
            <a:r>
              <a:rPr lang="en-US" altLang="ko-KR" sz="1800" dirty="0"/>
              <a:t>Minimum bandwidth of </a:t>
            </a:r>
            <a:r>
              <a:rPr lang="en-US" altLang="ko-KR" sz="1800" dirty="0" smtClean="0"/>
              <a:t>SSB</a:t>
            </a:r>
          </a:p>
          <a:p>
            <a:pPr lvl="2"/>
            <a:r>
              <a:rPr lang="en-US" altLang="ko-KR" sz="1800" dirty="0" smtClean="0"/>
              <a:t>5MHz for SCS 15kHz</a:t>
            </a:r>
          </a:p>
          <a:p>
            <a:pPr lvl="1"/>
            <a:r>
              <a:rPr lang="en-US" altLang="ko-KR" sz="1800" dirty="0" smtClean="0"/>
              <a:t>Mandatory UE bandwidth</a:t>
            </a:r>
          </a:p>
          <a:p>
            <a:pPr lvl="2"/>
            <a:r>
              <a:rPr lang="en-US" altLang="ko-KR" sz="1800" dirty="0" smtClean="0"/>
              <a:t>Currently 100MHz, at minimum, for FR1</a:t>
            </a:r>
          </a:p>
          <a:p>
            <a:pPr lvl="1"/>
            <a:r>
              <a:rPr lang="en-US" altLang="ko-KR" sz="1800" dirty="0" smtClean="0"/>
              <a:t>Mandatory UE receiving antennas</a:t>
            </a:r>
          </a:p>
          <a:p>
            <a:pPr lvl="2"/>
            <a:r>
              <a:rPr lang="en-US" altLang="ko-KR" sz="1800" dirty="0" smtClean="0"/>
              <a:t>2 or 4</a:t>
            </a:r>
            <a:endParaRPr lang="en-US" altLang="ko-KR" sz="1800" dirty="0"/>
          </a:p>
          <a:p>
            <a:pPr lvl="1"/>
            <a:r>
              <a:rPr lang="en-US" altLang="ko-KR" sz="1800" dirty="0"/>
              <a:t>Dynamic </a:t>
            </a:r>
            <a:r>
              <a:rPr lang="en-US" altLang="ko-KR" sz="1800" dirty="0" smtClean="0"/>
              <a:t>TDD configuration</a:t>
            </a:r>
          </a:p>
          <a:p>
            <a:pPr lvl="2"/>
            <a:r>
              <a:rPr lang="en-US" altLang="ko-KR" sz="1800" dirty="0" smtClean="0"/>
              <a:t>Dynamic SFI</a:t>
            </a:r>
          </a:p>
          <a:p>
            <a:pPr lvl="2"/>
            <a:r>
              <a:rPr lang="en-US" altLang="ko-KR" sz="1800" dirty="0" smtClean="0"/>
              <a:t>More than 2 DL-UL switching in a slot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URLLC service</a:t>
            </a:r>
          </a:p>
          <a:p>
            <a:pPr lvl="2"/>
            <a:r>
              <a:rPr lang="en-US" altLang="ko-KR" sz="1800" dirty="0" smtClean="0"/>
              <a:t>intra- and inter-UE prioritization</a:t>
            </a:r>
            <a:endParaRPr lang="en-US" altLang="ko-KR" sz="1800" dirty="0"/>
          </a:p>
          <a:p>
            <a:pPr lvl="1"/>
            <a:r>
              <a:rPr lang="en-US" altLang="ko-KR" sz="1800" dirty="0"/>
              <a:t>Different </a:t>
            </a:r>
            <a:r>
              <a:rPr lang="en-US" altLang="ko-KR" sz="1800" dirty="0" smtClean="0"/>
              <a:t>numerologies</a:t>
            </a:r>
          </a:p>
          <a:p>
            <a:pPr lvl="2"/>
            <a:r>
              <a:rPr lang="en-US" altLang="ko-KR" sz="1800" dirty="0" smtClean="0"/>
              <a:t>15kHz, 30kHz, and 60kHz for FR1</a:t>
            </a:r>
          </a:p>
          <a:p>
            <a:pPr lvl="1"/>
            <a:r>
              <a:rPr lang="en-US" altLang="ko-KR" sz="1800" dirty="0" smtClean="0"/>
              <a:t>RRM</a:t>
            </a:r>
          </a:p>
          <a:p>
            <a:pPr lvl="2"/>
            <a:r>
              <a:rPr lang="en-US" altLang="ko-KR" sz="1800" dirty="0" smtClean="0"/>
              <a:t>At minimum 4 SSBs in a cell</a:t>
            </a:r>
          </a:p>
          <a:p>
            <a:pPr lvl="1"/>
            <a:r>
              <a:rPr lang="en-US" altLang="ko-KR" sz="1800" dirty="0" smtClean="0"/>
              <a:t>No always-on signals</a:t>
            </a:r>
          </a:p>
        </p:txBody>
      </p:sp>
    </p:spTree>
    <p:extLst>
      <p:ext uri="{BB962C8B-B14F-4D97-AF65-F5344CB8AC3E}">
        <p14:creationId xmlns:p14="http://schemas.microsoft.com/office/powerpoint/2010/main" val="1564075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3735</TotalTime>
  <Words>695</Words>
  <Application>Microsoft Office PowerPoint</Application>
  <PresentationFormat>와이드스크린</PresentationFormat>
  <Paragraphs>147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LG스마트체 Light</vt:lpstr>
      <vt:lpstr>LG스마트체 Regular</vt:lpstr>
      <vt:lpstr>굴림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Discussion on  C-IoT evolution for NR</vt:lpstr>
      <vt:lpstr>Market roadmap for LTE-IoT</vt:lpstr>
      <vt:lpstr>Coexistence of LTE-IoT and NR systems</vt:lpstr>
      <vt:lpstr>Objectives of release 17 NR-IoT</vt:lpstr>
      <vt:lpstr>PowerPoint 프레젠테이션</vt:lpstr>
      <vt:lpstr>Release 17 NR-IoT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안준기/책임연구원/차세대표준(연)CAS팀(joon.ahn@lge.com)</cp:lastModifiedBy>
  <cp:revision>187</cp:revision>
  <dcterms:created xsi:type="dcterms:W3CDTF">2017-02-14T13:23:58Z</dcterms:created>
  <dcterms:modified xsi:type="dcterms:W3CDTF">2019-03-14T10:34:36Z</dcterms:modified>
</cp:coreProperties>
</file>