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13"/>
  </p:notesMasterIdLst>
  <p:handoutMasterIdLst>
    <p:handoutMasterId r:id="rId14"/>
  </p:handoutMasterIdLst>
  <p:sldIdLst>
    <p:sldId id="256" r:id="rId6"/>
    <p:sldId id="293" r:id="rId7"/>
    <p:sldId id="288" r:id="rId8"/>
    <p:sldId id="289" r:id="rId9"/>
    <p:sldId id="290" r:id="rId10"/>
    <p:sldId id="291" r:id="rId11"/>
    <p:sldId id="292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609" autoAdjust="0"/>
    <p:restoredTop sz="95494" autoAdjust="0"/>
  </p:normalViewPr>
  <p:slideViewPr>
    <p:cSldViewPr snapToGrid="0">
      <p:cViewPr varScale="1">
        <p:scale>
          <a:sx n="89" d="100"/>
          <a:sy n="89" d="100"/>
        </p:scale>
        <p:origin x="941" y="72"/>
      </p:cViewPr>
      <p:guideLst>
        <p:guide orient="horz" pos="936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73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3CBD-0C4E-4283-90FE-FFAE678A0556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1121D-3AFE-433D-B8ED-8B9E362CF4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89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8D6EF-C4A1-448D-A4DB-463672C28CFD}" type="datetimeFigureOut">
              <a:rPr lang="en-US" smtClean="0"/>
              <a:t>3/9/2019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78773-395A-4141-9ACF-C595F5255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92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smtClean="0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smtClean="0">
                <a:latin typeface="Arial"/>
              </a:rPr>
              <a:t>Click icon to add picture</a:t>
            </a:r>
            <a:endParaRPr lang="en-US" sz="1467" dirty="0">
              <a:latin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/>
              <a:pPr/>
              <a:t>‹#›</a:t>
            </a:fld>
            <a:endParaRPr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79532"/>
            <a:ext cx="10972800" cy="65652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07484" y="1699261"/>
            <a:ext cx="10970683" cy="4567767"/>
          </a:xfrm>
        </p:spPr>
        <p:txBody>
          <a:bodyPr/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36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0558" y="6473314"/>
            <a:ext cx="25266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–</a:t>
            </a:r>
            <a:r>
              <a:rPr lang="en-US" sz="800" baseline="0" dirty="0" smtClean="0">
                <a:solidFill>
                  <a:schemeClr val="bg1"/>
                </a:solidFill>
                <a:latin typeface="+mn-lt"/>
              </a:rPr>
              <a:t> RAN4 RRM</a:t>
            </a:r>
            <a:endParaRPr lang="en-US" sz="800" dirty="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3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smtClean="0"/>
              <a:t>Click to edit Master title style</a:t>
            </a:r>
            <a:endParaRPr lang="en-US" spc="0" dirty="0"/>
          </a:p>
        </p:txBody>
      </p:sp>
      <p:sp>
        <p:nvSpPr>
          <p:cNvPr id="4" name="TextBox 3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Intel Confidential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889" r:id="rId21"/>
    <p:sldLayoutId id="2147483890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7" r:id="rId9"/>
    <p:sldLayoutId id="2147483718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29" r:id="rId20"/>
    <p:sldLayoutId id="2147483730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846" y="3099543"/>
            <a:ext cx="11257205" cy="646331"/>
          </a:xfrm>
        </p:spPr>
        <p:txBody>
          <a:bodyPr/>
          <a:lstStyle/>
          <a:p>
            <a:pPr algn="ctr"/>
            <a:r>
              <a:rPr lang="en-US" sz="6000" dirty="0"/>
              <a:t>On the scope of non-BL UE in CE mode for R15 </a:t>
            </a:r>
            <a:r>
              <a:rPr lang="en-US" sz="6000" dirty="0" err="1"/>
              <a:t>eFeMTC</a:t>
            </a:r>
            <a:r>
              <a:rPr lang="en-US" sz="6000" dirty="0"/>
              <a:t> WI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74056" y="4979143"/>
            <a:ext cx="1689635" cy="430887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Intel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418218" y="68290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Meeting #83			</a:t>
            </a:r>
            <a:endParaRPr lang="en-GB" b="1" dirty="0" smtClean="0"/>
          </a:p>
          <a:p>
            <a:r>
              <a:rPr lang="en-GB" b="1" dirty="0" smtClean="0"/>
              <a:t>Shenzhen</a:t>
            </a:r>
            <a:r>
              <a:rPr lang="en-GB" b="1" dirty="0"/>
              <a:t>, China, March 18-21, 2019</a:t>
            </a:r>
            <a:endParaRPr 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8652679" y="682908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 smtClean="0"/>
              <a:t>RP-190245</a:t>
            </a:r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2128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97" y="1336034"/>
            <a:ext cx="10688023" cy="4284985"/>
          </a:xfrm>
        </p:spPr>
        <p:txBody>
          <a:bodyPr/>
          <a:lstStyle/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In the WID[1] of “</a:t>
            </a:r>
            <a:r>
              <a:rPr lang="en-GB" dirty="0"/>
              <a:t>Even further enhanced MTC for LTE</a:t>
            </a:r>
            <a:r>
              <a:rPr lang="en-US" altLang="zh-CN" dirty="0"/>
              <a:t>”, the scope was described as below,</a:t>
            </a:r>
          </a:p>
          <a:p>
            <a:pPr marL="742950" lvl="1" indent="-285750" hangingPunct="0">
              <a:spcBef>
                <a:spcPts val="90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dirty="0" smtClean="0">
                <a:solidFill>
                  <a:srgbClr val="FF0000"/>
                </a:solidFill>
              </a:rPr>
              <a:t>The objective is to specify the following improvements for machine-type communications for BL/CE UEs.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The ambiguity to RAN4 is that some companies understand BL/CE as ‘BL and CE’ and some other companies understand it as ‘BL or CE’. 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/>
              <a:t>Upon the completion of this </a:t>
            </a:r>
            <a:r>
              <a:rPr lang="en-US" altLang="zh-CN" dirty="0"/>
              <a:t>WID, </a:t>
            </a:r>
            <a:r>
              <a:rPr lang="en-US" altLang="zh-CN" dirty="0" smtClean="0"/>
              <a:t>there is no exceptional sheet to indicate non-BL/CE UE requirements are missed </a:t>
            </a:r>
            <a:r>
              <a:rPr lang="en-US" altLang="zh-CN" dirty="0"/>
              <a:t>Rel-15 </a:t>
            </a:r>
            <a:r>
              <a:rPr lang="en-US" altLang="zh-CN" dirty="0" err="1"/>
              <a:t>eFeMTC</a:t>
            </a:r>
            <a:r>
              <a:rPr lang="en-US" altLang="zh-CN" dirty="0"/>
              <a:t> WI</a:t>
            </a:r>
            <a:r>
              <a:rPr lang="en-US" altLang="zh-CN" dirty="0" smtClean="0"/>
              <a:t>.</a:t>
            </a:r>
            <a:r>
              <a:rPr lang="en-US" altLang="zh-CN" dirty="0"/>
              <a:t> </a:t>
            </a:r>
            <a:endParaRPr lang="en-US" altLang="zh-CN" dirty="0" smtClean="0"/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407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97" y="1336034"/>
            <a:ext cx="10688023" cy="4284985"/>
          </a:xfrm>
        </p:spPr>
        <p:txBody>
          <a:bodyPr/>
          <a:lstStyle/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It is not straightforward to interpret “BL/CE” to include both BL+CE and non-BL+CE UE.</a:t>
            </a:r>
          </a:p>
          <a:p>
            <a:pPr marL="647692" lvl="1" indent="-342900">
              <a:spcBef>
                <a:spcPts val="90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1800" dirty="0">
                <a:solidFill>
                  <a:schemeClr val="accent1"/>
                </a:solidFill>
              </a:rPr>
              <a:t>In RAN4 spec TS36.133, the requirement is specified for both BL/CE and non-BL/CE UE, </a:t>
            </a:r>
            <a:r>
              <a:rPr lang="en-US" altLang="zh-CN" sz="1800" dirty="0" smtClean="0">
                <a:solidFill>
                  <a:schemeClr val="accent1"/>
                </a:solidFill>
              </a:rPr>
              <a:t>respectively, with </a:t>
            </a:r>
            <a:r>
              <a:rPr lang="en-US" altLang="zh-CN" sz="1800" dirty="0">
                <a:solidFill>
                  <a:schemeClr val="accent1"/>
                </a:solidFill>
              </a:rPr>
              <a:t>term “non-BL/CE” </a:t>
            </a:r>
            <a:r>
              <a:rPr lang="en-US" altLang="zh-CN" sz="1800" dirty="0" smtClean="0">
                <a:solidFill>
                  <a:schemeClr val="accent1"/>
                </a:solidFill>
              </a:rPr>
              <a:t>introduced to distinguish the two cases.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In </a:t>
            </a:r>
            <a:r>
              <a:rPr lang="en-US" altLang="zh-CN" dirty="0"/>
              <a:t>RAN4 spec TS36.133 the usage of “A/B” in lots of cases means “A and B”, e.g.,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chemeClr val="accent1"/>
                </a:solidFill>
              </a:rPr>
              <a:t>SSB: SS/PBCH block as defined in TS 38.211 [42, section 7.4.3]. (in section 3.1, TS36.133)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chemeClr val="accent1"/>
                </a:solidFill>
              </a:rPr>
              <a:t>are compliant to the requirements specified in TS 36.101 for inter-band CA with uplink in one E-UTRA band and without simultaneous Rx/Tx. (in section 3.6.1, TS36.133)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 smtClean="0"/>
              <a:t>The </a:t>
            </a:r>
            <a:r>
              <a:rPr lang="en-US" altLang="zh-CN" dirty="0" smtClean="0"/>
              <a:t>terminologies </a:t>
            </a:r>
            <a:r>
              <a:rPr lang="en-US" altLang="zh-CN" dirty="0"/>
              <a:t>of “non-BL/CE” are changed to “non-BL CE” for R14 RAN4 spec [3] and the terminologies in R15 spec was not </a:t>
            </a:r>
            <a:r>
              <a:rPr lang="en-US" altLang="zh-CN" dirty="0" smtClean="0"/>
              <a:t>changed, so there is a mismatch between R14 TS36.133 and R15 TS36.133. </a:t>
            </a:r>
            <a:endParaRPr lang="en-US" altLang="zh-CN" dirty="0"/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7873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4205" y="1348391"/>
            <a:ext cx="10891795" cy="4284985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There are four key new features introduced for R15 </a:t>
            </a:r>
            <a:r>
              <a:rPr lang="en-US" altLang="zh-CN" sz="2200" dirty="0" err="1"/>
              <a:t>eFeMTC</a:t>
            </a:r>
            <a:r>
              <a:rPr lang="en-US" altLang="zh-CN" sz="2200" dirty="0"/>
              <a:t> WI: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accent1"/>
                </a:solidFill>
              </a:rPr>
              <a:t>Dense PRS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accent1"/>
                </a:solidFill>
              </a:rPr>
              <a:t>CRS muting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accent1"/>
                </a:solidFill>
              </a:rPr>
              <a:t>High velocity</a:t>
            </a:r>
          </a:p>
          <a:p>
            <a:pPr marL="742950" lvl="1" indent="-28575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accent1"/>
                </a:solidFill>
              </a:rPr>
              <a:t>SI reading delay reduction</a:t>
            </a:r>
          </a:p>
          <a:p>
            <a:pPr marL="285750" indent="-28575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200" dirty="0"/>
              <a:t>However, so far there was no any discussion in RAN4 for how non-BL UE in CE mode work or perform on these features above. </a:t>
            </a:r>
            <a:r>
              <a:rPr lang="en-US" altLang="zh-CN" sz="2200" dirty="0" smtClean="0"/>
              <a:t>On </a:t>
            </a:r>
            <a:r>
              <a:rPr lang="en-US" altLang="zh-CN" sz="2200" dirty="0"/>
              <a:t>the other hand, the above features also tightly reply on the UE implementation, </a:t>
            </a:r>
            <a:r>
              <a:rPr lang="en-US" altLang="zh-CN" sz="2200" dirty="0" smtClean="0"/>
              <a:t>e.g.</a:t>
            </a:r>
          </a:p>
          <a:p>
            <a:pPr marL="742950" lvl="1" indent="-2857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zh-CN" sz="2200" dirty="0">
                <a:solidFill>
                  <a:schemeClr val="accent1"/>
                </a:solidFill>
              </a:rPr>
              <a:t>SI reading delay reduction needs UE to do the soft combining of the SI samples on the time domain</a:t>
            </a:r>
          </a:p>
          <a:p>
            <a:pPr marL="742950" lvl="1" indent="-28575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altLang="zh-CN" sz="2200" dirty="0" smtClean="0">
                <a:solidFill>
                  <a:schemeClr val="accent1"/>
                </a:solidFill>
              </a:rPr>
              <a:t>High </a:t>
            </a:r>
            <a:r>
              <a:rPr lang="en-US" altLang="zh-CN" sz="2200" dirty="0">
                <a:solidFill>
                  <a:schemeClr val="accent1"/>
                </a:solidFill>
              </a:rPr>
              <a:t>velocity also need UE to improve its receiver algorithm. </a:t>
            </a:r>
            <a:endParaRPr lang="en-US" altLang="zh-CN" sz="2200" dirty="0" smtClean="0">
              <a:solidFill>
                <a:schemeClr val="accent1"/>
              </a:solidFill>
            </a:endParaRPr>
          </a:p>
          <a:p>
            <a:pPr marL="285750" lvl="1" indent="-285750">
              <a:spcBef>
                <a:spcPts val="0"/>
              </a:spcBef>
              <a:spcAft>
                <a:spcPts val="9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altLang="zh-CN" sz="2200" dirty="0">
                <a:solidFill>
                  <a:schemeClr val="accent1"/>
                </a:solidFill>
              </a:rPr>
              <a:t>Hence, we don’t think it can be simply concluded on requirement for non-BL UE in CE mode WITHOUT any solid analysis and evaluation on those new features.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200" dirty="0"/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zh-CN" sz="2200" dirty="0" smtClean="0"/>
          </a:p>
          <a:p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207261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and 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97" y="1336034"/>
            <a:ext cx="10688023" cy="4284985"/>
          </a:xfrm>
        </p:spPr>
        <p:txBody>
          <a:bodyPr/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In the latest status report [4] in RANP #82 meeting, this WI was claimed to be 100% finalized for both core and performance part, and in this sense we don’t think we could deploy those new features for non-BL UE in CE mode in R15 (TEI is not realistic to discuss new features for UE</a:t>
            </a:r>
            <a:r>
              <a:rPr lang="en-US" altLang="zh-CN" dirty="0" smtClean="0"/>
              <a:t>).</a:t>
            </a:r>
            <a:endParaRPr lang="en-US" altLang="zh-CN" dirty="0"/>
          </a:p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Based on all the background information and analysis, we propose that</a:t>
            </a:r>
            <a:r>
              <a:rPr lang="en-US" altLang="zh-CN" dirty="0" smtClean="0"/>
              <a:t>,</a:t>
            </a:r>
            <a:endParaRPr lang="en-US" altLang="zh-CN" dirty="0"/>
          </a:p>
          <a:p>
            <a:pPr marL="395288">
              <a:spcAft>
                <a:spcPts val="900"/>
              </a:spcAft>
            </a:pPr>
            <a:r>
              <a:rPr lang="en-US" altLang="zh-CN" i="1" dirty="0" smtClean="0">
                <a:solidFill>
                  <a:srgbClr val="FF0000"/>
                </a:solidFill>
              </a:rPr>
              <a:t>Proposal</a:t>
            </a:r>
            <a:r>
              <a:rPr lang="en-US" altLang="zh-CN" i="1" dirty="0">
                <a:solidFill>
                  <a:srgbClr val="FF0000"/>
                </a:solidFill>
              </a:rPr>
              <a:t>: the R15 RAN4 requirement for non-BL UE in CE mode shall reuse the R14 requirements for non-BL UE in CE mode, i.e., no requirements for new features introduced in R15 </a:t>
            </a:r>
            <a:r>
              <a:rPr lang="en-US" altLang="zh-CN" i="1" dirty="0" err="1">
                <a:solidFill>
                  <a:srgbClr val="FF0000"/>
                </a:solidFill>
              </a:rPr>
              <a:t>eFeMTC</a:t>
            </a:r>
            <a:r>
              <a:rPr lang="en-US" altLang="zh-CN" i="1" dirty="0">
                <a:solidFill>
                  <a:srgbClr val="FF0000"/>
                </a:solidFill>
              </a:rPr>
              <a:t> WI will be specified for R15 non-BL UE in CE mode in RAN4.</a:t>
            </a:r>
          </a:p>
          <a:p>
            <a:pPr marL="285750" indent="-28575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662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33060" y="1383956"/>
            <a:ext cx="10512814" cy="21954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spcAft>
                <a:spcPts val="900"/>
              </a:spcAft>
              <a:buClr>
                <a:schemeClr val="accent2"/>
              </a:buClr>
            </a:pPr>
            <a:r>
              <a:rPr lang="en-US" sz="2000" dirty="0">
                <a:solidFill>
                  <a:schemeClr val="accent1"/>
                </a:solidFill>
              </a:rPr>
              <a:t>[1] RP-172811, Revised WID on Even further enhanced MTC for LTE, Ericsson, Qualcomm</a:t>
            </a:r>
          </a:p>
          <a:p>
            <a:pPr defTabSz="1219170">
              <a:spcAft>
                <a:spcPts val="900"/>
              </a:spcAft>
              <a:buClr>
                <a:schemeClr val="accent2"/>
              </a:buClr>
            </a:pPr>
            <a:r>
              <a:rPr lang="en-US" sz="2000" dirty="0">
                <a:solidFill>
                  <a:schemeClr val="accent1"/>
                </a:solidFill>
              </a:rPr>
              <a:t>[2] R1-1807499, Introduce definition of non-BL/CE in Definitions section, Ericsson</a:t>
            </a:r>
          </a:p>
          <a:p>
            <a:pPr defTabSz="1219170">
              <a:spcAft>
                <a:spcPts val="900"/>
              </a:spcAft>
              <a:buClr>
                <a:schemeClr val="accent2"/>
              </a:buClr>
            </a:pPr>
            <a:r>
              <a:rPr lang="en-US" sz="2000" dirty="0">
                <a:solidFill>
                  <a:schemeClr val="accent1"/>
                </a:solidFill>
              </a:rPr>
              <a:t>[3] R4-1811334, Correction of terminology for non-BL CE UE for Rel-14, Ericsson</a:t>
            </a:r>
          </a:p>
          <a:p>
            <a:pPr defTabSz="1219170">
              <a:spcAft>
                <a:spcPts val="900"/>
              </a:spcAft>
              <a:buClr>
                <a:schemeClr val="accent2"/>
              </a:buClr>
            </a:pPr>
            <a:r>
              <a:rPr lang="en-US" sz="2000" dirty="0">
                <a:solidFill>
                  <a:schemeClr val="accent1"/>
                </a:solidFill>
              </a:rPr>
              <a:t>[4] RP-182591, Status report for WI Even further enhanced MTC for LTE, Ericsson</a:t>
            </a:r>
          </a:p>
          <a:p>
            <a:pPr marL="285750" indent="-285750" defTabSz="1219170">
              <a:spcBef>
                <a:spcPts val="800"/>
              </a:spcBef>
              <a:spcAft>
                <a:spcPts val="9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US" sz="2000" dirty="0" err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2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-NGS-CISA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-NGS-CISA" id="{9409FC56-DEB1-4D32-B625-6F8E0A6AA101}" vid="{86674645-5C74-44D1-99F1-28014E01F62D}"/>
    </a:ext>
  </a:extLst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Theme1-NGS-CISA</Template>
  <TotalTime>4816</TotalTime>
  <Words>597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24" baseType="lpstr">
      <vt:lpstr>Lucida Grande</vt:lpstr>
      <vt:lpstr>ＭＳ Ｐゴシック</vt:lpstr>
      <vt:lpstr>Neo Sans Intel</vt:lpstr>
      <vt:lpstr>Neo Sans Intel Medium</vt:lpstr>
      <vt:lpstr>Arial</vt:lpstr>
      <vt:lpstr>Calibri</vt:lpstr>
      <vt:lpstr>Courier New</vt:lpstr>
      <vt:lpstr>Intel Clear</vt:lpstr>
      <vt:lpstr>Intel Clear Light</vt:lpstr>
      <vt:lpstr>Intel Clear Pro</vt:lpstr>
      <vt:lpstr>Intel Clear Pro Bold</vt:lpstr>
      <vt:lpstr>Wingdings</vt:lpstr>
      <vt:lpstr>Theme1-NGS-CISA</vt:lpstr>
      <vt:lpstr>2_Intel 20150715</vt:lpstr>
      <vt:lpstr>3_intel16x9</vt:lpstr>
      <vt:lpstr>4_intel16x9</vt:lpstr>
      <vt:lpstr>5_intel16x9</vt:lpstr>
      <vt:lpstr>On the scope of non-BL UE in CE mode for R15 eFeMTC WI</vt:lpstr>
      <vt:lpstr>Background</vt:lpstr>
      <vt:lpstr>Background</vt:lpstr>
      <vt:lpstr>Discussion and proposal</vt:lpstr>
      <vt:lpstr>Discussion and proposal</vt:lpstr>
      <vt:lpstr>Reference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RRM Sync Up</dc:title>
  <dc:creator>Intel</dc:creator>
  <cp:keywords>CTPClassification=CTP_NT</cp:keywords>
  <cp:lastModifiedBy>RAN4#89</cp:lastModifiedBy>
  <cp:revision>184</cp:revision>
  <dcterms:created xsi:type="dcterms:W3CDTF">2018-09-19T04:05:51Z</dcterms:created>
  <dcterms:modified xsi:type="dcterms:W3CDTF">2019-03-11T16:18:27Z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0e07e85f-f95e-4900-8308-33753203112c</vt:lpwstr>
  </property>
  <property fmtid="{D5CDD505-2E9C-101B-9397-08002B2CF9AE}" pid="3" name="CTP_TimeStamp">
    <vt:lpwstr>2019-03-11 16:18:26Z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