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4" r:id="rId10"/>
  </p:sldMasterIdLst>
  <p:notesMasterIdLst>
    <p:notesMasterId r:id="rId12"/>
  </p:notesMasterIdLst>
  <p:sldIdLst>
    <p:sldId id="403" r:id="rId11"/>
    <p:sldId id="464" r:id="rId13"/>
    <p:sldId id="465" r:id="rId14"/>
    <p:sldId id="466" r:id="rId15"/>
    <p:sldId id="402" r:id="rId16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66"/>
    <a:srgbClr val="FF9966"/>
    <a:srgbClr val="99FF99"/>
    <a:srgbClr val="66FF66"/>
    <a:srgbClr val="FF6600"/>
    <a:srgbClr val="66FF99"/>
    <a:srgbClr val="008FD4"/>
    <a:srgbClr val="FF9999"/>
    <a:srgbClr val="B2C1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8" autoAdjust="0"/>
    <p:restoredTop sz="90353" autoAdjust="0"/>
  </p:normalViewPr>
  <p:slideViewPr>
    <p:cSldViewPr snapToGrid="0" snapToObjects="1">
      <p:cViewPr varScale="1">
        <p:scale>
          <a:sx n="106" d="100"/>
          <a:sy n="106" d="100"/>
        </p:scale>
        <p:origin x="78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pitchFamily="3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7010399" y="97499"/>
            <a:ext cx="2128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/>
              </a:rPr>
              <a:t>&gt; ZTE Confidential &amp; Proprietary</a:t>
            </a:r>
            <a:endParaRPr lang="zh-CN" altLang="en-US" sz="1000" dirty="0">
              <a:solidFill>
                <a:srgbClr val="FF0000"/>
              </a:solidFill>
              <a:latin typeface="Arial" panose="020B060402020202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2711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9152238" y="2879749"/>
            <a:ext cx="1360488" cy="2052692"/>
            <a:chOff x="9152238" y="3839666"/>
            <a:chExt cx="1360488" cy="2736922"/>
          </a:xfrm>
        </p:grpSpPr>
        <p:grpSp>
          <p:nvGrpSpPr>
            <p:cNvPr id="5" name="组 19"/>
            <p:cNvGrpSpPr/>
            <p:nvPr userDrawn="1"/>
          </p:nvGrpSpPr>
          <p:grpSpPr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7" name="组 20"/>
              <p:cNvGrpSpPr/>
              <p:nvPr userDrawn="1"/>
            </p:nvGrpSpPr>
            <p:grpSpPr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43" name="矩形 42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文本框 43"/>
                <p:cNvSpPr txBox="1"/>
                <p:nvPr userDrawn="1"/>
              </p:nvSpPr>
              <p:spPr>
                <a:xfrm>
                  <a:off x="9503622" y="1756626"/>
                  <a:ext cx="577801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8" name="组 21"/>
              <p:cNvGrpSpPr/>
              <p:nvPr userDrawn="1"/>
            </p:nvGrpSpPr>
            <p:grpSpPr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41" name="矩形 40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 userDrawn="1"/>
              </p:nvSpPr>
              <p:spPr>
                <a:xfrm>
                  <a:off x="9503622" y="209370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10" name="组 22"/>
              <p:cNvGrpSpPr/>
              <p:nvPr userDrawn="1"/>
            </p:nvGrpSpPr>
            <p:grpSpPr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39" name="矩形 38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 userDrawn="1"/>
              </p:nvSpPr>
              <p:spPr>
                <a:xfrm>
                  <a:off x="9503622" y="244282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sp>
            <p:nvSpPr>
              <p:cNvPr id="24" name="矩形 23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 userDrawn="1"/>
            </p:nvSpPr>
            <p:spPr>
              <a:xfrm>
                <a:off x="9503622" y="2803984"/>
                <a:ext cx="717814" cy="266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prstClr val="white"/>
                  </a:solidFill>
                  <a:latin typeface="Times"/>
                  <a:ea typeface="宋体" panose="02010600030101010101" pitchFamily="2" charset="-122"/>
                  <a:cs typeface="Times"/>
                </a:endParaRPr>
              </a:p>
            </p:txBody>
          </p:sp>
        </p:grpSp>
        <p:sp>
          <p:nvSpPr>
            <p:cNvPr id="45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416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 anchor="t" anchorCtr="0">
              <a:noAutofit/>
            </a:bodyPr>
            <a:lstStyle/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标题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30-32pt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主题蓝色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正文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(1-5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级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)</a:t>
              </a:r>
              <a:r>
                <a:rPr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28-12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黑色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4005" y="4958158"/>
            <a:ext cx="504000" cy="12728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7570946" y="4951882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7" Type="http://schemas.openxmlformats.org/officeDocument/2006/relationships/theme" Target="../theme/theme8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4.jpeg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989538" y="1223160"/>
            <a:ext cx="6400800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Impact" panose="020B0806030902050204" pitchFamily="34" charset="0"/>
              </a:rPr>
              <a:t>ZTE's View on Rel17 direction</a:t>
            </a:r>
            <a:endParaRPr 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Subtitle 6"/>
          <p:cNvSpPr>
            <a:spLocks noGrp="1"/>
          </p:cNvSpPr>
          <p:nvPr>
            <p:ph type="subTitle" idx="4294967295"/>
          </p:nvPr>
        </p:nvSpPr>
        <p:spPr>
          <a:xfrm>
            <a:off x="2219864" y="2310558"/>
            <a:ext cx="6400800" cy="561975"/>
          </a:xfrm>
        </p:spPr>
        <p:txBody>
          <a:bodyPr anchor="ctr" anchorCtr="0"/>
          <a:lstStyle/>
          <a:p>
            <a:pPr algn="r">
              <a:lnSpc>
                <a:spcPct val="1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---ZTE 5G Solution</a:t>
            </a:r>
            <a:endParaRPr 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20" y="121920"/>
            <a:ext cx="3312795" cy="68199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p>
            <a:r>
              <a:rPr kumimoji="1" lang="en-US" altLang="zh-CN" dirty="0" smtClean="0"/>
              <a:t>3GPP TSG RAN Meeting #83</a:t>
            </a:r>
            <a:endParaRPr kumimoji="1" lang="en-US" altLang="zh-CN" dirty="0" smtClean="0"/>
          </a:p>
          <a:p>
            <a:r>
              <a:rPr kumimoji="1" lang="en-US" altLang="zh-CN" dirty="0" smtClean="0"/>
              <a:t>Shenzhen, China, March18-21 2019</a:t>
            </a:r>
            <a:endParaRPr kumimoji="1" lang="en-US" altLang="zh-CN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6316345" y="284480"/>
            <a:ext cx="1289685" cy="3562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p>
            <a:r>
              <a:rPr kumimoji="1" lang="en-US" altLang="zh-CN" dirty="0" smtClean="0"/>
              <a:t>RP-190217</a:t>
            </a:r>
            <a:endParaRPr kumimoji="1"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五边形 78"/>
          <p:cNvSpPr/>
          <p:nvPr/>
        </p:nvSpPr>
        <p:spPr bwMode="auto">
          <a:xfrm>
            <a:off x="482301" y="2549283"/>
            <a:ext cx="3405536" cy="36652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10800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Rel-16 RAN2/3/4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Rel-17 </a:t>
            </a:r>
            <a:r>
              <a:rPr lang="en-US" altLang="zh-CN" dirty="0"/>
              <a:t>Timeline</a:t>
            </a:r>
            <a:endParaRPr lang="en-US" altLang="zh-CN" dirty="0"/>
          </a:p>
        </p:txBody>
      </p:sp>
      <p:sp>
        <p:nvSpPr>
          <p:cNvPr id="3" name="圆角矩形 2"/>
          <p:cNvSpPr/>
          <p:nvPr/>
        </p:nvSpPr>
        <p:spPr bwMode="auto">
          <a:xfrm>
            <a:off x="606575" y="975966"/>
            <a:ext cx="2607416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2019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606574" y="1274792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1258429" y="1427583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 bwMode="auto">
          <a:xfrm>
            <a:off x="606575" y="1427583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 bwMode="auto">
          <a:xfrm>
            <a:off x="2562137" y="1427583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3" name="直接连接符 22"/>
          <p:cNvCxnSpPr/>
          <p:nvPr/>
        </p:nvCxnSpPr>
        <p:spPr bwMode="auto">
          <a:xfrm>
            <a:off x="1910283" y="1427583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9" name="直接连接符 28"/>
          <p:cNvCxnSpPr/>
          <p:nvPr/>
        </p:nvCxnSpPr>
        <p:spPr bwMode="auto">
          <a:xfrm>
            <a:off x="3865845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/>
          <p:nvPr/>
        </p:nvCxnSpPr>
        <p:spPr bwMode="auto">
          <a:xfrm>
            <a:off x="3213991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1" name="直接连接符 30"/>
          <p:cNvCxnSpPr/>
          <p:nvPr/>
        </p:nvCxnSpPr>
        <p:spPr bwMode="auto">
          <a:xfrm>
            <a:off x="5169553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2" name="直接连接符 31"/>
          <p:cNvCxnSpPr/>
          <p:nvPr/>
        </p:nvCxnSpPr>
        <p:spPr bwMode="auto">
          <a:xfrm>
            <a:off x="4517699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8" name="直接连接符 37"/>
          <p:cNvCxnSpPr/>
          <p:nvPr/>
        </p:nvCxnSpPr>
        <p:spPr bwMode="auto">
          <a:xfrm>
            <a:off x="6473261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9" name="直接连接符 38"/>
          <p:cNvCxnSpPr/>
          <p:nvPr/>
        </p:nvCxnSpPr>
        <p:spPr bwMode="auto">
          <a:xfrm>
            <a:off x="5821407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40" name="直接连接符 39"/>
          <p:cNvCxnSpPr/>
          <p:nvPr/>
        </p:nvCxnSpPr>
        <p:spPr bwMode="auto">
          <a:xfrm>
            <a:off x="7776969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/>
          <p:nvPr/>
        </p:nvCxnSpPr>
        <p:spPr bwMode="auto">
          <a:xfrm>
            <a:off x="7125115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 bwMode="auto">
          <a:xfrm>
            <a:off x="8428823" y="142758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sp>
        <p:nvSpPr>
          <p:cNvPr id="53" name="圆角矩形 52"/>
          <p:cNvSpPr/>
          <p:nvPr/>
        </p:nvSpPr>
        <p:spPr bwMode="auto">
          <a:xfrm>
            <a:off x="3213991" y="974669"/>
            <a:ext cx="2607416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2020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4" name="圆角矩形 53"/>
          <p:cNvSpPr/>
          <p:nvPr/>
        </p:nvSpPr>
        <p:spPr bwMode="auto">
          <a:xfrm>
            <a:off x="5821406" y="974669"/>
            <a:ext cx="2607416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2021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1270967" y="1277042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1916555" y="1275446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" name="圆角矩形 56"/>
          <p:cNvSpPr/>
          <p:nvPr/>
        </p:nvSpPr>
        <p:spPr bwMode="auto">
          <a:xfrm>
            <a:off x="2568407" y="1275745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6" name="圆角矩形 65"/>
          <p:cNvSpPr/>
          <p:nvPr/>
        </p:nvSpPr>
        <p:spPr bwMode="auto">
          <a:xfrm>
            <a:off x="3213990" y="1274792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7" name="圆角矩形 66"/>
          <p:cNvSpPr/>
          <p:nvPr/>
        </p:nvSpPr>
        <p:spPr bwMode="auto">
          <a:xfrm>
            <a:off x="3878383" y="1277042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" name="圆角矩形 67"/>
          <p:cNvSpPr/>
          <p:nvPr/>
        </p:nvSpPr>
        <p:spPr bwMode="auto">
          <a:xfrm>
            <a:off x="4523971" y="1275446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5175823" y="1275745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0" name="圆角矩形 69"/>
          <p:cNvSpPr/>
          <p:nvPr/>
        </p:nvSpPr>
        <p:spPr bwMode="auto">
          <a:xfrm>
            <a:off x="5827677" y="1279159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1" name="圆角矩形 70"/>
          <p:cNvSpPr/>
          <p:nvPr/>
        </p:nvSpPr>
        <p:spPr bwMode="auto">
          <a:xfrm>
            <a:off x="6492070" y="1281409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2" name="圆角矩形 71"/>
          <p:cNvSpPr/>
          <p:nvPr/>
        </p:nvSpPr>
        <p:spPr bwMode="auto">
          <a:xfrm>
            <a:off x="7137658" y="1279813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3" name="圆角矩形 72"/>
          <p:cNvSpPr/>
          <p:nvPr/>
        </p:nvSpPr>
        <p:spPr bwMode="auto">
          <a:xfrm>
            <a:off x="7789510" y="1280112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8" name="五边形 77"/>
          <p:cNvSpPr/>
          <p:nvPr/>
        </p:nvSpPr>
        <p:spPr bwMode="auto">
          <a:xfrm>
            <a:off x="247348" y="2285304"/>
            <a:ext cx="2955807" cy="36652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Rel-16 RAN1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" name="五边形 81"/>
          <p:cNvSpPr/>
          <p:nvPr/>
        </p:nvSpPr>
        <p:spPr bwMode="auto">
          <a:xfrm>
            <a:off x="3874135" y="3596005"/>
            <a:ext cx="3902710" cy="366395"/>
          </a:xfrm>
          <a:prstGeom prst="homePlat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10800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>
                <a:sym typeface="+mn-ea"/>
              </a:rPr>
              <a:t>Rel-17 </a:t>
            </a:r>
            <a:r>
              <a:rPr lang="en-US" altLang="zh-CN" dirty="0" smtClean="0"/>
              <a:t>RAN2/3/4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4" name="五边形 83"/>
          <p:cNvSpPr/>
          <p:nvPr/>
        </p:nvSpPr>
        <p:spPr bwMode="auto">
          <a:xfrm>
            <a:off x="3213100" y="3322955"/>
            <a:ext cx="3931285" cy="366395"/>
          </a:xfrm>
          <a:prstGeom prst="homePlate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>
                <a:sym typeface="+mn-ea"/>
              </a:rPr>
              <a:t>Rel-17 </a:t>
            </a:r>
            <a:r>
              <a:rPr lang="en-US" altLang="zh-CN" dirty="0" smtClean="0"/>
              <a:t>RAN1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9040" y="2551430"/>
            <a:ext cx="800735" cy="356235"/>
            <a:chOff x="5856" y="4034"/>
            <a:chExt cx="1261" cy="561"/>
          </a:xfrm>
        </p:grpSpPr>
        <p:sp>
          <p:nvSpPr>
            <p:cNvPr id="76" name="燕尾形 75"/>
            <p:cNvSpPr/>
            <p:nvPr/>
          </p:nvSpPr>
          <p:spPr bwMode="auto">
            <a:xfrm>
              <a:off x="5856" y="4039"/>
              <a:ext cx="1229" cy="55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029" y="4034"/>
              <a:ext cx="1088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ASN.1</a:t>
              </a:r>
              <a:endParaRPr lang="zh-CN" altLang="en-US" sz="16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44130" y="3602355"/>
            <a:ext cx="784860" cy="353060"/>
            <a:chOff x="11017" y="5670"/>
            <a:chExt cx="1236" cy="556"/>
          </a:xfrm>
        </p:grpSpPr>
        <p:sp>
          <p:nvSpPr>
            <p:cNvPr id="83" name="燕尾形 82"/>
            <p:cNvSpPr/>
            <p:nvPr/>
          </p:nvSpPr>
          <p:spPr bwMode="auto">
            <a:xfrm>
              <a:off x="11017" y="5670"/>
              <a:ext cx="1229" cy="556"/>
            </a:xfrm>
            <a:prstGeom prst="chevron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1165" y="5676"/>
              <a:ext cx="1088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ASN.1</a:t>
              </a:r>
              <a:endParaRPr lang="zh-CN" altLang="en-US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9070" y="1050290"/>
            <a:ext cx="5245100" cy="313436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2-Step </a:t>
            </a:r>
            <a:r>
              <a:rPr lang="en-US" altLang="zh-CN" dirty="0"/>
              <a:t>RACH enhancement</a:t>
            </a:r>
            <a:endParaRPr lang="en-US" altLang="zh-CN" dirty="0"/>
          </a:p>
          <a:p>
            <a:r>
              <a:rPr lang="en-US" altLang="zh-CN" dirty="0">
                <a:sym typeface="+mn-ea"/>
              </a:rPr>
              <a:t>AI and its application in NR MIMO</a:t>
            </a:r>
            <a:endParaRPr lang="en-US" altLang="zh-CN" dirty="0">
              <a:sym typeface="+mn-ea"/>
            </a:endParaRPr>
          </a:p>
          <a:p>
            <a:r>
              <a:rPr lang="en-US" altLang="zh-CN" dirty="0">
                <a:sym typeface="+mn-ea"/>
              </a:rPr>
              <a:t>Coverage enhancement for NR</a:t>
            </a:r>
            <a:endParaRPr lang="en-US" altLang="zh-CN" dirty="0">
              <a:sym typeface="+mn-ea"/>
            </a:endParaRPr>
          </a:p>
          <a:p>
            <a:r>
              <a:rPr lang="en-US" altLang="zh-CN" dirty="0"/>
              <a:t>Introduction of outer packet coding in NR</a:t>
            </a:r>
            <a:endParaRPr lang="en-US" altLang="zh-CN" dirty="0"/>
          </a:p>
          <a:p>
            <a:r>
              <a:rPr lang="en-US" altLang="zh-CN" dirty="0"/>
              <a:t>NR enhancement to support drone</a:t>
            </a:r>
            <a:endParaRPr lang="en-US" altLang="zh-CN" dirty="0"/>
          </a:p>
          <a:p>
            <a:r>
              <a:rPr lang="en-US" altLang="zh-CN" dirty="0" smtClean="0">
                <a:sym typeface="+mn-ea"/>
              </a:rPr>
              <a:t>IOT </a:t>
            </a:r>
            <a:r>
              <a:rPr lang="en-US" altLang="zh-CN" dirty="0">
                <a:sym typeface="+mn-ea"/>
              </a:rPr>
              <a:t>relay for LTE</a:t>
            </a:r>
            <a:endParaRPr lang="en-US" altLang="zh-CN" dirty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Leftover of Rel-16 items e.g. 52.6GHz/NTN(TBD)</a:t>
            </a:r>
            <a:endParaRPr lang="en-US" altLang="zh-CN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8996" y="179307"/>
            <a:ext cx="3904118" cy="723727"/>
          </a:xfrm>
        </p:spPr>
        <p:txBody>
          <a:bodyPr/>
          <a:lstStyle/>
          <a:p>
            <a:r>
              <a:rPr lang="en-US" altLang="zh-CN" dirty="0"/>
              <a:t>RAN1 lead</a:t>
            </a:r>
            <a:endParaRPr lang="en-US" altLang="zh-CN" dirty="0"/>
          </a:p>
        </p:txBody>
      </p:sp>
      <p:sp>
        <p:nvSpPr>
          <p:cNvPr id="6" name="内容占位符 3"/>
          <p:cNvSpPr txBox="1"/>
          <p:nvPr/>
        </p:nvSpPr>
        <p:spPr bwMode="auto">
          <a:xfrm>
            <a:off x="5260490" y="1061018"/>
            <a:ext cx="3702441" cy="20352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rmAutofit lnSpcReduction="10000"/>
          </a:bodyPr>
          <a:lstStyle>
            <a:lvl1pPr marL="201295" indent="-20129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02590" indent="-20129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dirty="0">
                <a:sym typeface="+mn-ea"/>
              </a:rPr>
              <a:t>Support of multiple connectivity </a:t>
            </a:r>
            <a:endParaRPr lang="en-US" altLang="zh-CN" dirty="0">
              <a:sym typeface="+mn-ea"/>
            </a:endParaRPr>
          </a:p>
          <a:p>
            <a:pPr algn="l"/>
            <a:r>
              <a:rPr lang="en-US" altLang="zh-CN" kern="0" dirty="0">
                <a:sym typeface="+mn-ea"/>
              </a:rPr>
              <a:t>UE distribution enhancement for IDLE/INACTIVE </a:t>
            </a:r>
            <a:endParaRPr lang="en-US" altLang="zh-CN" kern="0" dirty="0">
              <a:sym typeface="+mn-ea"/>
            </a:endParaRPr>
          </a:p>
          <a:p>
            <a:pPr algn="l"/>
            <a:r>
              <a:rPr lang="en-US" altLang="zh-CN" kern="0" dirty="0">
                <a:sym typeface="+mn-ea"/>
              </a:rPr>
              <a:t>Smart grid</a:t>
            </a:r>
            <a:endParaRPr lang="en-US" altLang="zh-CN" dirty="0">
              <a:solidFill>
                <a:schemeClr val="tx1"/>
              </a:solidFill>
              <a:sym typeface="+mn-ea"/>
            </a:endParaRPr>
          </a:p>
          <a:p>
            <a:r>
              <a:rPr lang="en-US" altLang="zh-CN" dirty="0">
                <a:sym typeface="+mn-ea"/>
              </a:rPr>
              <a:t>Leftover of Rel-16 </a:t>
            </a:r>
            <a:r>
              <a:rPr lang="en-US" altLang="zh-CN" dirty="0" smtClean="0">
                <a:sym typeface="+mn-ea"/>
              </a:rPr>
              <a:t>items(TBD)</a:t>
            </a:r>
            <a:endParaRPr lang="en-US" altLang="zh-CN" dirty="0"/>
          </a:p>
        </p:txBody>
      </p:sp>
      <p:sp>
        <p:nvSpPr>
          <p:cNvPr id="7" name="标题 4"/>
          <p:cNvSpPr txBox="1"/>
          <p:nvPr/>
        </p:nvSpPr>
        <p:spPr bwMode="auto">
          <a:xfrm>
            <a:off x="5260489" y="179307"/>
            <a:ext cx="3904118" cy="723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ctr" anchorCtr="0" compatLnSpc="1">
            <a:no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zh-CN" altLang="en-US" sz="2700" b="1" dirty="0">
                <a:solidFill>
                  <a:srgbClr val="008FD4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en-US" altLang="zh-CN" kern="0" dirty="0" smtClean="0"/>
              <a:t>RAN2/3 lead</a:t>
            </a:r>
            <a:endParaRPr lang="en-US" altLang="zh-CN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More use cases envisioned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Small cell e.g. of mmM wave 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Large cell or extreme coverage e.g. NTN cell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Event-triggered small packet upload 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Power and latency sensitive service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Potential technical enhancement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Channel structure enhancement for large/small cell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DMRS capacity enhancement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Data transmission from RRC_INACTIVE/RRC_IDLE state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Performance enhancement by advanced receiver</a:t>
            </a:r>
            <a:endParaRPr lang="en-US" altLang="zh-CN" dirty="0">
              <a:solidFill>
                <a:schemeClr val="tx1"/>
              </a:solidFill>
            </a:endParaRPr>
          </a:p>
          <a:p>
            <a:pPr marL="201295" lvl="1" indent="0">
              <a:buNone/>
            </a:pP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2-step RACH enhancement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5512413" y="779762"/>
            <a:ext cx="1764145" cy="1720164"/>
            <a:chOff x="5424306" y="1656785"/>
            <a:chExt cx="1764145" cy="1720164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306" y="1656785"/>
              <a:ext cx="1737011" cy="1720164"/>
              <a:chOff x="5424306" y="1656785"/>
              <a:chExt cx="1737011" cy="1720164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5424306" y="2726458"/>
                <a:ext cx="840693" cy="650491"/>
              </a:xfrm>
              <a:custGeom>
                <a:avLst/>
                <a:gdLst>
                  <a:gd name="connsiteX0" fmla="*/ 0 w 1115564"/>
                  <a:gd name="connsiteY0" fmla="*/ 185931 h 1115564"/>
                  <a:gd name="connsiteX1" fmla="*/ 185931 w 1115564"/>
                  <a:gd name="connsiteY1" fmla="*/ 0 h 1115564"/>
                  <a:gd name="connsiteX2" fmla="*/ 929633 w 1115564"/>
                  <a:gd name="connsiteY2" fmla="*/ 0 h 1115564"/>
                  <a:gd name="connsiteX3" fmla="*/ 1115564 w 1115564"/>
                  <a:gd name="connsiteY3" fmla="*/ 185931 h 1115564"/>
                  <a:gd name="connsiteX4" fmla="*/ 1115564 w 1115564"/>
                  <a:gd name="connsiteY4" fmla="*/ 929633 h 1115564"/>
                  <a:gd name="connsiteX5" fmla="*/ 929633 w 1115564"/>
                  <a:gd name="connsiteY5" fmla="*/ 1115564 h 1115564"/>
                  <a:gd name="connsiteX6" fmla="*/ 185931 w 1115564"/>
                  <a:gd name="connsiteY6" fmla="*/ 1115564 h 1115564"/>
                  <a:gd name="connsiteX7" fmla="*/ 0 w 1115564"/>
                  <a:gd name="connsiteY7" fmla="*/ 929633 h 1115564"/>
                  <a:gd name="connsiteX8" fmla="*/ 0 w 1115564"/>
                  <a:gd name="connsiteY8" fmla="*/ 185931 h 111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564" h="1115564">
                    <a:moveTo>
                      <a:pt x="0" y="185931"/>
                    </a:moveTo>
                    <a:cubicBezTo>
                      <a:pt x="0" y="83244"/>
                      <a:pt x="83244" y="0"/>
                      <a:pt x="185931" y="0"/>
                    </a:cubicBezTo>
                    <a:lnTo>
                      <a:pt x="929633" y="0"/>
                    </a:lnTo>
                    <a:cubicBezTo>
                      <a:pt x="1032320" y="0"/>
                      <a:pt x="1115564" y="83244"/>
                      <a:pt x="1115564" y="185931"/>
                    </a:cubicBezTo>
                    <a:lnTo>
                      <a:pt x="1115564" y="929633"/>
                    </a:lnTo>
                    <a:cubicBezTo>
                      <a:pt x="1115564" y="1032320"/>
                      <a:pt x="1032320" y="1115564"/>
                      <a:pt x="929633" y="1115564"/>
                    </a:cubicBezTo>
                    <a:lnTo>
                      <a:pt x="185931" y="1115564"/>
                    </a:lnTo>
                    <a:cubicBezTo>
                      <a:pt x="83244" y="1115564"/>
                      <a:pt x="0" y="1032320"/>
                      <a:pt x="0" y="929633"/>
                    </a:cubicBezTo>
                    <a:lnTo>
                      <a:pt x="0" y="185931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0177" tIns="100177" rIns="100177" bIns="100177" numCol="1" spcCol="1270" anchor="ctr" anchorCtr="0">
                <a:noAutofit/>
              </a:bodyPr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altLang="zh-CN" sz="1200" dirty="0">
                    <a:solidFill>
                      <a:schemeClr val="lt1"/>
                    </a:solidFill>
                  </a:rPr>
                  <a:t>Grant based</a:t>
                </a:r>
                <a:endParaRPr lang="zh-CN" altLang="en-US" sz="120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382496" y="2734154"/>
                <a:ext cx="778821" cy="615636"/>
              </a:xfrm>
              <a:custGeom>
                <a:avLst/>
                <a:gdLst>
                  <a:gd name="connsiteX0" fmla="*/ 0 w 1115564"/>
                  <a:gd name="connsiteY0" fmla="*/ 185931 h 1115564"/>
                  <a:gd name="connsiteX1" fmla="*/ 185931 w 1115564"/>
                  <a:gd name="connsiteY1" fmla="*/ 0 h 1115564"/>
                  <a:gd name="connsiteX2" fmla="*/ 929633 w 1115564"/>
                  <a:gd name="connsiteY2" fmla="*/ 0 h 1115564"/>
                  <a:gd name="connsiteX3" fmla="*/ 1115564 w 1115564"/>
                  <a:gd name="connsiteY3" fmla="*/ 185931 h 1115564"/>
                  <a:gd name="connsiteX4" fmla="*/ 1115564 w 1115564"/>
                  <a:gd name="connsiteY4" fmla="*/ 929633 h 1115564"/>
                  <a:gd name="connsiteX5" fmla="*/ 929633 w 1115564"/>
                  <a:gd name="connsiteY5" fmla="*/ 1115564 h 1115564"/>
                  <a:gd name="connsiteX6" fmla="*/ 185931 w 1115564"/>
                  <a:gd name="connsiteY6" fmla="*/ 1115564 h 1115564"/>
                  <a:gd name="connsiteX7" fmla="*/ 0 w 1115564"/>
                  <a:gd name="connsiteY7" fmla="*/ 929633 h 1115564"/>
                  <a:gd name="connsiteX8" fmla="*/ 0 w 1115564"/>
                  <a:gd name="connsiteY8" fmla="*/ 185931 h 111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564" h="1115564">
                    <a:moveTo>
                      <a:pt x="0" y="185931"/>
                    </a:moveTo>
                    <a:cubicBezTo>
                      <a:pt x="0" y="83244"/>
                      <a:pt x="83244" y="0"/>
                      <a:pt x="185931" y="0"/>
                    </a:cubicBezTo>
                    <a:lnTo>
                      <a:pt x="929633" y="0"/>
                    </a:lnTo>
                    <a:cubicBezTo>
                      <a:pt x="1032320" y="0"/>
                      <a:pt x="1115564" y="83244"/>
                      <a:pt x="1115564" y="185931"/>
                    </a:cubicBezTo>
                    <a:lnTo>
                      <a:pt x="1115564" y="929633"/>
                    </a:lnTo>
                    <a:cubicBezTo>
                      <a:pt x="1115564" y="1032320"/>
                      <a:pt x="1032320" y="1115564"/>
                      <a:pt x="929633" y="1115564"/>
                    </a:cubicBezTo>
                    <a:lnTo>
                      <a:pt x="185931" y="1115564"/>
                    </a:lnTo>
                    <a:cubicBezTo>
                      <a:pt x="83244" y="1115564"/>
                      <a:pt x="0" y="1032320"/>
                      <a:pt x="0" y="929633"/>
                    </a:cubicBezTo>
                    <a:lnTo>
                      <a:pt x="0" y="185931"/>
                    </a:lnTo>
                    <a:close/>
                  </a:path>
                </a:pathLst>
              </a:custGeom>
              <a:solidFill>
                <a:srgbClr val="FF9966"/>
              </a:soli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0" vert="horz" wrap="square" lIns="111607" tIns="111607" rIns="111607" bIns="111607" numCol="1" spcCol="1270" anchor="ctr" anchorCtr="0">
                <a:noAutofit/>
              </a:bodyPr>
              <a:lstStyle/>
              <a:p>
                <a:pPr algn="ctr" defTabSz="66675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altLang="zh-CN" sz="1200" dirty="0">
                    <a:solidFill>
                      <a:schemeClr val="dk1"/>
                    </a:solidFill>
                  </a:rPr>
                  <a:t>Grant-free</a:t>
                </a:r>
                <a:endParaRPr lang="zh-CN" altLang="en-US" sz="12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5424307" y="1656785"/>
                <a:ext cx="840692" cy="736028"/>
              </a:xfrm>
              <a:custGeom>
                <a:avLst/>
                <a:gdLst>
                  <a:gd name="connsiteX0" fmla="*/ 0 w 1115564"/>
                  <a:gd name="connsiteY0" fmla="*/ 185931 h 1115564"/>
                  <a:gd name="connsiteX1" fmla="*/ 185931 w 1115564"/>
                  <a:gd name="connsiteY1" fmla="*/ 0 h 1115564"/>
                  <a:gd name="connsiteX2" fmla="*/ 929633 w 1115564"/>
                  <a:gd name="connsiteY2" fmla="*/ 0 h 1115564"/>
                  <a:gd name="connsiteX3" fmla="*/ 1115564 w 1115564"/>
                  <a:gd name="connsiteY3" fmla="*/ 185931 h 1115564"/>
                  <a:gd name="connsiteX4" fmla="*/ 1115564 w 1115564"/>
                  <a:gd name="connsiteY4" fmla="*/ 929633 h 1115564"/>
                  <a:gd name="connsiteX5" fmla="*/ 929633 w 1115564"/>
                  <a:gd name="connsiteY5" fmla="*/ 1115564 h 1115564"/>
                  <a:gd name="connsiteX6" fmla="*/ 185931 w 1115564"/>
                  <a:gd name="connsiteY6" fmla="*/ 1115564 h 1115564"/>
                  <a:gd name="connsiteX7" fmla="*/ 0 w 1115564"/>
                  <a:gd name="connsiteY7" fmla="*/ 929633 h 1115564"/>
                  <a:gd name="connsiteX8" fmla="*/ 0 w 1115564"/>
                  <a:gd name="connsiteY8" fmla="*/ 185931 h 111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564" h="1115564">
                    <a:moveTo>
                      <a:pt x="0" y="185931"/>
                    </a:moveTo>
                    <a:cubicBezTo>
                      <a:pt x="0" y="83244"/>
                      <a:pt x="83244" y="0"/>
                      <a:pt x="185931" y="0"/>
                    </a:cubicBezTo>
                    <a:lnTo>
                      <a:pt x="929633" y="0"/>
                    </a:lnTo>
                    <a:cubicBezTo>
                      <a:pt x="1032320" y="0"/>
                      <a:pt x="1115564" y="83244"/>
                      <a:pt x="1115564" y="185931"/>
                    </a:cubicBezTo>
                    <a:lnTo>
                      <a:pt x="1115564" y="929633"/>
                    </a:lnTo>
                    <a:cubicBezTo>
                      <a:pt x="1115564" y="1032320"/>
                      <a:pt x="1032320" y="1115564"/>
                      <a:pt x="929633" y="1115564"/>
                    </a:cubicBezTo>
                    <a:lnTo>
                      <a:pt x="185931" y="1115564"/>
                    </a:lnTo>
                    <a:cubicBezTo>
                      <a:pt x="83244" y="1115564"/>
                      <a:pt x="0" y="1032320"/>
                      <a:pt x="0" y="929633"/>
                    </a:cubicBezTo>
                    <a:lnTo>
                      <a:pt x="0" y="185931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0177" tIns="100177" rIns="100177" bIns="100177" numCol="1" spcCol="1270" anchor="ctr" anchorCtr="0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200" kern="1200" dirty="0"/>
                  <a:t>4-step RACH </a:t>
                </a:r>
                <a:endParaRPr lang="zh-CN" altLang="en-US" sz="1200" kern="1200" dirty="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382496" y="1688161"/>
                <a:ext cx="778821" cy="674793"/>
              </a:xfrm>
              <a:custGeom>
                <a:avLst/>
                <a:gdLst>
                  <a:gd name="connsiteX0" fmla="*/ 0 w 1115564"/>
                  <a:gd name="connsiteY0" fmla="*/ 185931 h 1115564"/>
                  <a:gd name="connsiteX1" fmla="*/ 185931 w 1115564"/>
                  <a:gd name="connsiteY1" fmla="*/ 0 h 1115564"/>
                  <a:gd name="connsiteX2" fmla="*/ 929633 w 1115564"/>
                  <a:gd name="connsiteY2" fmla="*/ 0 h 1115564"/>
                  <a:gd name="connsiteX3" fmla="*/ 1115564 w 1115564"/>
                  <a:gd name="connsiteY3" fmla="*/ 185931 h 1115564"/>
                  <a:gd name="connsiteX4" fmla="*/ 1115564 w 1115564"/>
                  <a:gd name="connsiteY4" fmla="*/ 929633 h 1115564"/>
                  <a:gd name="connsiteX5" fmla="*/ 929633 w 1115564"/>
                  <a:gd name="connsiteY5" fmla="*/ 1115564 h 1115564"/>
                  <a:gd name="connsiteX6" fmla="*/ 185931 w 1115564"/>
                  <a:gd name="connsiteY6" fmla="*/ 1115564 h 1115564"/>
                  <a:gd name="connsiteX7" fmla="*/ 0 w 1115564"/>
                  <a:gd name="connsiteY7" fmla="*/ 929633 h 1115564"/>
                  <a:gd name="connsiteX8" fmla="*/ 0 w 1115564"/>
                  <a:gd name="connsiteY8" fmla="*/ 185931 h 111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564" h="1115564">
                    <a:moveTo>
                      <a:pt x="0" y="185931"/>
                    </a:moveTo>
                    <a:cubicBezTo>
                      <a:pt x="0" y="83244"/>
                      <a:pt x="83244" y="0"/>
                      <a:pt x="185931" y="0"/>
                    </a:cubicBezTo>
                    <a:lnTo>
                      <a:pt x="929633" y="0"/>
                    </a:lnTo>
                    <a:cubicBezTo>
                      <a:pt x="1032320" y="0"/>
                      <a:pt x="1115564" y="83244"/>
                      <a:pt x="1115564" y="185931"/>
                    </a:cubicBezTo>
                    <a:lnTo>
                      <a:pt x="1115564" y="929633"/>
                    </a:lnTo>
                    <a:cubicBezTo>
                      <a:pt x="1115564" y="1032320"/>
                      <a:pt x="1032320" y="1115564"/>
                      <a:pt x="929633" y="1115564"/>
                    </a:cubicBezTo>
                    <a:lnTo>
                      <a:pt x="185931" y="1115564"/>
                    </a:lnTo>
                    <a:cubicBezTo>
                      <a:pt x="83244" y="1115564"/>
                      <a:pt x="0" y="1032320"/>
                      <a:pt x="0" y="929633"/>
                    </a:cubicBezTo>
                    <a:lnTo>
                      <a:pt x="0" y="185931"/>
                    </a:lnTo>
                    <a:close/>
                  </a:path>
                </a:pathLst>
              </a:custGeom>
              <a:solidFill>
                <a:srgbClr val="FF9966"/>
              </a:soli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0" vert="horz" wrap="square" lIns="111607" tIns="111607" rIns="111607" bIns="111607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200" kern="1200" dirty="0"/>
                  <a:t>2-step RACH</a:t>
                </a:r>
                <a:endParaRPr lang="zh-CN" altLang="en-US" sz="1200" kern="1200" dirty="0"/>
              </a:p>
            </p:txBody>
          </p:sp>
        </p:grpSp>
        <p:sp>
          <p:nvSpPr>
            <p:cNvPr id="18" name="右箭头 17"/>
            <p:cNvSpPr/>
            <p:nvPr/>
          </p:nvSpPr>
          <p:spPr bwMode="auto">
            <a:xfrm>
              <a:off x="5424306" y="2494386"/>
              <a:ext cx="1764145" cy="148217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60063" y="2852874"/>
            <a:ext cx="2356634" cy="1544266"/>
            <a:chOff x="6357495" y="3195874"/>
            <a:chExt cx="2356634" cy="1544266"/>
          </a:xfrm>
        </p:grpSpPr>
        <p:sp>
          <p:nvSpPr>
            <p:cNvPr id="24" name="椭圆 23"/>
            <p:cNvSpPr/>
            <p:nvPr/>
          </p:nvSpPr>
          <p:spPr bwMode="auto">
            <a:xfrm>
              <a:off x="6357495" y="3195874"/>
              <a:ext cx="2356634" cy="1544266"/>
            </a:xfrm>
            <a:prstGeom prst="ellipse">
              <a:avLst/>
            </a:prstGeom>
            <a:solidFill>
              <a:srgbClr val="99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7019658" y="3489609"/>
              <a:ext cx="1108410" cy="907531"/>
            </a:xfrm>
            <a:prstGeom prst="ellipse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7332677" y="3681756"/>
              <a:ext cx="498879" cy="51504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6" name="直接箭头连接符 25"/>
            <p:cNvCxnSpPr/>
            <p:nvPr/>
          </p:nvCxnSpPr>
          <p:spPr bwMode="auto">
            <a:xfrm flipH="1">
              <a:off x="7649982" y="3943375"/>
              <a:ext cx="308014" cy="0"/>
            </a:xfrm>
            <a:prstGeom prst="straightConnector1">
              <a:avLst/>
            </a:prstGeom>
            <a:solidFill>
              <a:schemeClr val="accent1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</p:spPr>
        </p:cxnSp>
        <p:cxnSp>
          <p:nvCxnSpPr>
            <p:cNvPr id="30" name="直接箭头连接符 29"/>
            <p:cNvCxnSpPr/>
            <p:nvPr/>
          </p:nvCxnSpPr>
          <p:spPr bwMode="auto">
            <a:xfrm flipH="1">
              <a:off x="6787531" y="3944033"/>
              <a:ext cx="323171" cy="8695"/>
            </a:xfrm>
            <a:prstGeom prst="straightConnector1">
              <a:avLst/>
            </a:prstGeom>
            <a:solidFill>
              <a:schemeClr val="accent1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</p:spPr>
        </p:cxnSp>
      </p:grpSp>
      <p:sp>
        <p:nvSpPr>
          <p:cNvPr id="2" name="文本框 1"/>
          <p:cNvSpPr txBox="1"/>
          <p:nvPr/>
        </p:nvSpPr>
        <p:spPr>
          <a:xfrm rot="10800000" flipH="1" flipV="1">
            <a:off x="7485252" y="1443098"/>
            <a:ext cx="1459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Simplified channel access and data transmission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 rot="10800000" flipH="1" flipV="1">
            <a:off x="7616697" y="3456329"/>
            <a:ext cx="1459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Extended to small and large cell size</a:t>
            </a:r>
            <a:endParaRPr lang="zh-CN" alt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1106</Words>
  <Application>WPS 演示</Application>
  <PresentationFormat>全屏显示(16:9)</PresentationFormat>
  <Paragraphs>98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</vt:i4>
      </vt:variant>
      <vt:variant>
        <vt:lpstr>自定义放映</vt:lpstr>
      </vt:variant>
      <vt:variant>
        <vt:i4>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Heiti SC Light</vt:lpstr>
      <vt:lpstr>MS PGothic</vt:lpstr>
      <vt:lpstr>微软雅黑</vt:lpstr>
      <vt:lpstr>Arial</vt:lpstr>
      <vt:lpstr>Calibri</vt:lpstr>
      <vt:lpstr>黑体</vt:lpstr>
      <vt:lpstr>Impact</vt:lpstr>
      <vt:lpstr>Times</vt:lpstr>
      <vt:lpstr>Microsoft YaHei Bold</vt:lpstr>
      <vt:lpstr>Segoe UI Light</vt:lpstr>
      <vt:lpstr>Segoe UI</vt:lpstr>
      <vt:lpstr>Arial Unicode MS</vt:lpstr>
      <vt:lpstr>Times New Roman</vt:lpstr>
      <vt:lpstr>Segoe Print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View on Rel17</vt:lpstr>
      <vt:lpstr>Rel-17 Timeline</vt:lpstr>
      <vt:lpstr>RAN1 lead</vt:lpstr>
      <vt:lpstr>2-step RACH enhancement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10001957</cp:lastModifiedBy>
  <cp:revision>865</cp:revision>
  <dcterms:created xsi:type="dcterms:W3CDTF">2015-07-14T07:21:00Z</dcterms:created>
  <dcterms:modified xsi:type="dcterms:W3CDTF">2019-03-13T05:53:17Z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