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7"/>
  </p:notesMasterIdLst>
  <p:handoutMasterIdLst>
    <p:handoutMasterId r:id="rId28"/>
  </p:handoutMasterIdLst>
  <p:sldIdLst>
    <p:sldId id="452" r:id="rId2"/>
    <p:sldId id="890" r:id="rId3"/>
    <p:sldId id="872" r:id="rId4"/>
    <p:sldId id="883" r:id="rId5"/>
    <p:sldId id="847" r:id="rId6"/>
    <p:sldId id="863" r:id="rId7"/>
    <p:sldId id="857" r:id="rId8"/>
    <p:sldId id="867" r:id="rId9"/>
    <p:sldId id="884" r:id="rId10"/>
    <p:sldId id="879" r:id="rId11"/>
    <p:sldId id="886" r:id="rId12"/>
    <p:sldId id="885" r:id="rId13"/>
    <p:sldId id="891" r:id="rId14"/>
    <p:sldId id="876" r:id="rId15"/>
    <p:sldId id="887" r:id="rId16"/>
    <p:sldId id="874" r:id="rId17"/>
    <p:sldId id="888" r:id="rId18"/>
    <p:sldId id="882" r:id="rId19"/>
    <p:sldId id="878" r:id="rId20"/>
    <p:sldId id="839" r:id="rId21"/>
    <p:sldId id="866" r:id="rId22"/>
    <p:sldId id="429" r:id="rId23"/>
    <p:sldId id="889" r:id="rId24"/>
    <p:sldId id="353" r:id="rId25"/>
    <p:sldId id="848" r:id="rId26"/>
  </p:sldIdLst>
  <p:sldSz cx="9144000" cy="6858000" type="screen4x3"/>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72AF2F"/>
    <a:srgbClr val="B1D254"/>
    <a:srgbClr val="FF3300"/>
    <a:srgbClr val="FFCC00"/>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864" autoAdjust="0"/>
    <p:restoredTop sz="94660" autoAdjust="0"/>
  </p:normalViewPr>
  <p:slideViewPr>
    <p:cSldViewPr snapToGrid="0">
      <p:cViewPr varScale="1">
        <p:scale>
          <a:sx n="113" d="100"/>
          <a:sy n="113" d="100"/>
        </p:scale>
        <p:origin x="-148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barChart>
        <c:barDir val="col"/>
        <c:grouping val="clustered"/>
        <c:varyColors val="0"/>
        <c:ser>
          <c:idx val="0"/>
          <c:order val="0"/>
          <c:tx>
            <c:strRef>
              <c:f>Sheet1!$B$1</c:f>
              <c:strCache>
                <c:ptCount val="1"/>
                <c:pt idx="0">
                  <c:v>Delegates</c:v>
                </c:pt>
              </c:strCache>
            </c:strRef>
          </c:tx>
          <c:invertIfNegative val="0"/>
          <c:cat>
            <c:strRef>
              <c:f>Sheet1!$A$2:$A$10</c:f>
              <c:strCache>
                <c:ptCount val="9"/>
                <c:pt idx="0">
                  <c:v>AH 1801</c:v>
                </c:pt>
                <c:pt idx="1">
                  <c:v>#86</c:v>
                </c:pt>
                <c:pt idx="2">
                  <c:v>#86bis</c:v>
                </c:pt>
                <c:pt idx="3">
                  <c:v>#87</c:v>
                </c:pt>
                <c:pt idx="4">
                  <c:v>AH 1807</c:v>
                </c:pt>
                <c:pt idx="5">
                  <c:v>#88</c:v>
                </c:pt>
                <c:pt idx="6">
                  <c:v>#88bis</c:v>
                </c:pt>
                <c:pt idx="7">
                  <c:v>#89</c:v>
                </c:pt>
                <c:pt idx="8">
                  <c:v>#90</c:v>
                </c:pt>
              </c:strCache>
            </c:strRef>
          </c:cat>
          <c:val>
            <c:numRef>
              <c:f>Sheet1!$B$2:$B$10</c:f>
              <c:numCache>
                <c:formatCode>General</c:formatCode>
                <c:ptCount val="9"/>
                <c:pt idx="0">
                  <c:v>143</c:v>
                </c:pt>
                <c:pt idx="1">
                  <c:v>232</c:v>
                </c:pt>
                <c:pt idx="2">
                  <c:v>194</c:v>
                </c:pt>
                <c:pt idx="3">
                  <c:v>232</c:v>
                </c:pt>
                <c:pt idx="4">
                  <c:v>107</c:v>
                </c:pt>
                <c:pt idx="5">
                  <c:v>280</c:v>
                </c:pt>
                <c:pt idx="6">
                  <c:v>235</c:v>
                </c:pt>
                <c:pt idx="7">
                  <c:v>279</c:v>
                </c:pt>
                <c:pt idx="8">
                  <c:v>372</c:v>
                </c:pt>
              </c:numCache>
            </c:numRef>
          </c:val>
        </c:ser>
        <c:dLbls>
          <c:showLegendKey val="0"/>
          <c:showVal val="0"/>
          <c:showCatName val="0"/>
          <c:showSerName val="0"/>
          <c:showPercent val="0"/>
          <c:showBubbleSize val="0"/>
        </c:dLbls>
        <c:gapWidth val="150"/>
        <c:axId val="530763264"/>
        <c:axId val="406647872"/>
      </c:barChart>
      <c:catAx>
        <c:axId val="530763264"/>
        <c:scaling>
          <c:orientation val="minMax"/>
        </c:scaling>
        <c:delete val="0"/>
        <c:axPos val="b"/>
        <c:majorTickMark val="none"/>
        <c:minorTickMark val="none"/>
        <c:tickLblPos val="nextTo"/>
        <c:crossAx val="406647872"/>
        <c:crosses val="autoZero"/>
        <c:auto val="1"/>
        <c:lblAlgn val="ctr"/>
        <c:lblOffset val="100"/>
        <c:noMultiLvlLbl val="0"/>
      </c:catAx>
      <c:valAx>
        <c:axId val="406647872"/>
        <c:scaling>
          <c:orientation val="minMax"/>
        </c:scaling>
        <c:delete val="0"/>
        <c:axPos val="l"/>
        <c:majorGridlines/>
        <c:numFmt formatCode="General" sourceLinked="1"/>
        <c:majorTickMark val="none"/>
        <c:minorTickMark val="none"/>
        <c:tickLblPos val="nextTo"/>
        <c:crossAx val="530763264"/>
        <c:crosses val="autoZero"/>
        <c:crossBetween val="between"/>
      </c:valAx>
      <c:dTable>
        <c:showHorzBorder val="1"/>
        <c:showVertBorder val="1"/>
        <c:showOutline val="1"/>
        <c:showKeys val="1"/>
      </c:dTable>
    </c:plotArea>
    <c:plotVisOnly val="1"/>
    <c:dispBlanksAs val="gap"/>
    <c:showDLblsOverMax val="0"/>
  </c:chart>
  <c:txPr>
    <a:bodyPr/>
    <a:lstStyle/>
    <a:p>
      <a:pPr>
        <a:defRPr sz="9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barChart>
        <c:barDir val="col"/>
        <c:grouping val="clustered"/>
        <c:varyColors val="0"/>
        <c:ser>
          <c:idx val="0"/>
          <c:order val="0"/>
          <c:tx>
            <c:strRef>
              <c:f>Sheet1!$B$1</c:f>
              <c:strCache>
                <c:ptCount val="1"/>
                <c:pt idx="0">
                  <c:v>Contributions</c:v>
                </c:pt>
              </c:strCache>
            </c:strRef>
          </c:tx>
          <c:invertIfNegative val="0"/>
          <c:cat>
            <c:strRef>
              <c:f>Sheet1!$A$2:$A$10</c:f>
              <c:strCache>
                <c:ptCount val="9"/>
                <c:pt idx="0">
                  <c:v>AH 1801</c:v>
                </c:pt>
                <c:pt idx="1">
                  <c:v>#86</c:v>
                </c:pt>
                <c:pt idx="2">
                  <c:v>#86bis</c:v>
                </c:pt>
                <c:pt idx="3">
                  <c:v>#87</c:v>
                </c:pt>
                <c:pt idx="4">
                  <c:v>AH 1807</c:v>
                </c:pt>
                <c:pt idx="5">
                  <c:v>#88</c:v>
                </c:pt>
                <c:pt idx="6">
                  <c:v>#88bis</c:v>
                </c:pt>
                <c:pt idx="7">
                  <c:v>#89</c:v>
                </c:pt>
                <c:pt idx="8">
                  <c:v>#90</c:v>
                </c:pt>
              </c:strCache>
            </c:strRef>
          </c:cat>
          <c:val>
            <c:numRef>
              <c:f>Sheet1!$B$2:$B$10</c:f>
              <c:numCache>
                <c:formatCode>General</c:formatCode>
                <c:ptCount val="9"/>
                <c:pt idx="0">
                  <c:v>1256</c:v>
                </c:pt>
                <c:pt idx="1">
                  <c:v>2085</c:v>
                </c:pt>
                <c:pt idx="2">
                  <c:v>2341</c:v>
                </c:pt>
                <c:pt idx="3">
                  <c:v>2318</c:v>
                </c:pt>
                <c:pt idx="4">
                  <c:v>956</c:v>
                </c:pt>
                <c:pt idx="5">
                  <c:v>2185</c:v>
                </c:pt>
                <c:pt idx="6">
                  <c:v>2201</c:v>
                </c:pt>
                <c:pt idx="7">
                  <c:v>2292</c:v>
                </c:pt>
                <c:pt idx="8">
                  <c:v>2584</c:v>
                </c:pt>
              </c:numCache>
            </c:numRef>
          </c:val>
        </c:ser>
        <c:dLbls>
          <c:showLegendKey val="0"/>
          <c:showVal val="0"/>
          <c:showCatName val="0"/>
          <c:showSerName val="0"/>
          <c:showPercent val="0"/>
          <c:showBubbleSize val="0"/>
        </c:dLbls>
        <c:gapWidth val="150"/>
        <c:axId val="548090368"/>
        <c:axId val="406636224"/>
      </c:barChart>
      <c:catAx>
        <c:axId val="548090368"/>
        <c:scaling>
          <c:orientation val="minMax"/>
        </c:scaling>
        <c:delete val="0"/>
        <c:axPos val="b"/>
        <c:majorTickMark val="none"/>
        <c:minorTickMark val="none"/>
        <c:tickLblPos val="nextTo"/>
        <c:crossAx val="406636224"/>
        <c:crosses val="autoZero"/>
        <c:auto val="1"/>
        <c:lblAlgn val="ctr"/>
        <c:lblOffset val="100"/>
        <c:noMultiLvlLbl val="0"/>
      </c:catAx>
      <c:valAx>
        <c:axId val="406636224"/>
        <c:scaling>
          <c:orientation val="minMax"/>
        </c:scaling>
        <c:delete val="0"/>
        <c:axPos val="l"/>
        <c:majorGridlines/>
        <c:numFmt formatCode="General" sourceLinked="1"/>
        <c:majorTickMark val="none"/>
        <c:minorTickMark val="none"/>
        <c:tickLblPos val="nextTo"/>
        <c:crossAx val="548090368"/>
        <c:crosses val="autoZero"/>
        <c:crossBetween val="between"/>
      </c:valAx>
      <c:dTable>
        <c:showHorzBorder val="1"/>
        <c:showVertBorder val="1"/>
        <c:showOutline val="1"/>
        <c:showKeys val="1"/>
      </c:dTable>
    </c:plotArea>
    <c:plotVisOnly val="1"/>
    <c:dispBlanksAs val="gap"/>
    <c:showDLblsOverMax val="0"/>
  </c:chart>
  <c:txPr>
    <a:bodyPr/>
    <a:lstStyle/>
    <a:p>
      <a:pPr>
        <a:defRPr sz="900"/>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a:p>
        </p:txBody>
      </p:sp>
      <p:sp>
        <p:nvSpPr>
          <p:cNvPr id="3076" name="Rectangle 4"/>
          <p:cNvSpPr>
            <a:spLocks noGrp="1" noRot="1" noChangeAspect="1" noChangeArrowheads="1" noTextEdit="1"/>
          </p:cNvSpPr>
          <p:nvPr>
            <p:ph type="sldImg" idx="2"/>
          </p:nvPr>
        </p:nvSpPr>
        <p:spPr bwMode="auto">
          <a:xfrm>
            <a:off x="1181100" y="695325"/>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1181100" y="695325"/>
            <a:ext cx="4649788" cy="3487738"/>
          </a:xfrm>
          <a:ln/>
        </p:spPr>
      </p:sp>
      <p:sp>
        <p:nvSpPr>
          <p:cNvPr id="6147" name="Rectangle 3"/>
          <p:cNvSpPr>
            <a:spLocks noGrp="1" noChangeArrowheads="1"/>
          </p:cNvSpPr>
          <p:nvPr>
            <p:ph type="body" idx="1"/>
          </p:nvPr>
        </p:nvSpPr>
        <p:spPr>
          <a:xfrm>
            <a:off x="932411" y="4417587"/>
            <a:ext cx="5145581" cy="418248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i-FI"/>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fi-FI"/>
          </a:p>
        </p:txBody>
      </p:sp>
      <p:sp>
        <p:nvSpPr>
          <p:cNvPr id="4" name="Slide Number Placeholder 5"/>
          <p:cNvSpPr>
            <a:spLocks noGrp="1"/>
          </p:cNvSpPr>
          <p:nvPr>
            <p:ph type="sldNum" sz="quarter" idx="10"/>
          </p:nvPr>
        </p:nvSpPr>
        <p:spPr/>
        <p:txBody>
          <a:bodyPr/>
          <a:lstStyle>
            <a:lvl1pPr>
              <a:defRPr/>
            </a:lvl1pPr>
          </a:lstStyle>
          <a:p>
            <a:fld id="{ED32EBC1-262A-4BE7-B9F3-9F3AFBBA0893}" type="slidenum">
              <a:rPr lang="en-GB" altLang="en-US"/>
              <a:pPr/>
              <a:t>‹#›</a:t>
            </a:fld>
            <a:endParaRPr lang="en-GB" altLang="en-US"/>
          </a:p>
        </p:txBody>
      </p:sp>
    </p:spTree>
    <p:extLst>
      <p:ext uri="{BB962C8B-B14F-4D97-AF65-F5344CB8AC3E}">
        <p14:creationId xmlns:p14="http://schemas.microsoft.com/office/powerpoint/2010/main" val="311270777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Slide Number Placeholder 5"/>
          <p:cNvSpPr>
            <a:spLocks noGrp="1"/>
          </p:cNvSpPr>
          <p:nvPr>
            <p:ph type="sldNum" sz="quarter" idx="10"/>
          </p:nvPr>
        </p:nvSpPr>
        <p:spPr/>
        <p:txBody>
          <a:bodyPr/>
          <a:lstStyle>
            <a:lvl1pPr>
              <a:defRPr/>
            </a:lvl1pPr>
          </a:lstStyle>
          <a:p>
            <a:fld id="{D73D7228-79D2-4A43-9F7D-95D572D85026}" type="slidenum">
              <a:rPr lang="en-GB" altLang="en-US"/>
              <a:pPr/>
              <a:t>‹#›</a:t>
            </a:fld>
            <a:endParaRPr lang="en-GB" altLang="en-US"/>
          </a:p>
        </p:txBody>
      </p:sp>
    </p:spTree>
    <p:extLst>
      <p:ext uri="{BB962C8B-B14F-4D97-AF65-F5344CB8AC3E}">
        <p14:creationId xmlns:p14="http://schemas.microsoft.com/office/powerpoint/2010/main" val="63565238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i-FI"/>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Slide Number Placeholder 5"/>
          <p:cNvSpPr>
            <a:spLocks noGrp="1"/>
          </p:cNvSpPr>
          <p:nvPr>
            <p:ph type="sldNum" sz="quarter" idx="10"/>
          </p:nvPr>
        </p:nvSpPr>
        <p:spPr/>
        <p:txBody>
          <a:bodyPr/>
          <a:lstStyle>
            <a:lvl1pPr>
              <a:defRPr/>
            </a:lvl1pPr>
          </a:lstStyle>
          <a:p>
            <a:fld id="{9183F171-0A11-43E5-B070-5F21A599C37C}" type="slidenum">
              <a:rPr lang="en-GB" altLang="en-US"/>
              <a:pPr/>
              <a:t>‹#›</a:t>
            </a:fld>
            <a:endParaRPr lang="en-GB" altLang="en-US"/>
          </a:p>
        </p:txBody>
      </p:sp>
    </p:spTree>
    <p:extLst>
      <p:ext uri="{BB962C8B-B14F-4D97-AF65-F5344CB8AC3E}">
        <p14:creationId xmlns:p14="http://schemas.microsoft.com/office/powerpoint/2010/main" val="199272354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6" name="Slide Number Placeholder 5"/>
          <p:cNvSpPr>
            <a:spLocks noGrp="1"/>
          </p:cNvSpPr>
          <p:nvPr>
            <p:ph type="sldNum" sz="quarter" idx="10"/>
          </p:nvPr>
        </p:nvSpPr>
        <p:spPr/>
        <p:txBody>
          <a:bodyPr/>
          <a:lstStyle>
            <a:lvl1pPr>
              <a:defRPr/>
            </a:lvl1pPr>
          </a:lstStyle>
          <a:p>
            <a:fld id="{1D729CA9-0B79-4B9A-B62F-ED6DB8AE837C}" type="slidenum">
              <a:rPr lang="en-GB" altLang="en-US"/>
              <a:pPr/>
              <a:t>‹#›</a:t>
            </a:fld>
            <a:endParaRPr lang="en-GB" altLang="en-US"/>
          </a:p>
        </p:txBody>
      </p:sp>
    </p:spTree>
    <p:extLst>
      <p:ext uri="{BB962C8B-B14F-4D97-AF65-F5344CB8AC3E}">
        <p14:creationId xmlns:p14="http://schemas.microsoft.com/office/powerpoint/2010/main" val="225552855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Slide Number Placeholder 5"/>
          <p:cNvSpPr>
            <a:spLocks noGrp="1"/>
          </p:cNvSpPr>
          <p:nvPr>
            <p:ph type="sldNum" sz="quarter" idx="10"/>
          </p:nvPr>
        </p:nvSpPr>
        <p:spPr/>
        <p:txBody>
          <a:bodyPr/>
          <a:lstStyle>
            <a:lvl1pPr>
              <a:defRPr/>
            </a:lvl1pPr>
          </a:lstStyle>
          <a:p>
            <a:fld id="{A851C810-DF41-44A4-96B1-30899027F1DF}" type="slidenum">
              <a:rPr lang="en-GB" altLang="en-US"/>
              <a:pPr/>
              <a:t>‹#›</a:t>
            </a:fld>
            <a:endParaRPr lang="en-GB" altLang="en-US"/>
          </a:p>
        </p:txBody>
      </p:sp>
    </p:spTree>
    <p:extLst>
      <p:ext uri="{BB962C8B-B14F-4D97-AF65-F5344CB8AC3E}">
        <p14:creationId xmlns:p14="http://schemas.microsoft.com/office/powerpoint/2010/main" val="340967039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Slide Number Placeholder 5"/>
          <p:cNvSpPr>
            <a:spLocks noGrp="1"/>
          </p:cNvSpPr>
          <p:nvPr>
            <p:ph type="sldNum" sz="quarter" idx="10"/>
          </p:nvPr>
        </p:nvSpPr>
        <p:spPr/>
        <p:txBody>
          <a:bodyPr/>
          <a:lstStyle>
            <a:lvl1pPr>
              <a:defRPr/>
            </a:lvl1pPr>
          </a:lstStyle>
          <a:p>
            <a:fld id="{7C3C36A9-E97D-481F-A77A-192FA52A6954}" type="slidenum">
              <a:rPr lang="en-GB" altLang="en-US"/>
              <a:pPr/>
              <a:t>‹#›</a:t>
            </a:fld>
            <a:endParaRPr lang="en-GB" altLang="en-US"/>
          </a:p>
        </p:txBody>
      </p:sp>
    </p:spTree>
    <p:extLst>
      <p:ext uri="{BB962C8B-B14F-4D97-AF65-F5344CB8AC3E}">
        <p14:creationId xmlns:p14="http://schemas.microsoft.com/office/powerpoint/2010/main" val="97230521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i-FI"/>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fld id="{21FE3C95-0919-4D11-B52B-A1D487465AA3}" type="slidenum">
              <a:rPr lang="en-GB" altLang="en-US"/>
              <a:pPr/>
              <a:t>‹#›</a:t>
            </a:fld>
            <a:endParaRPr lang="en-GB" altLang="en-US"/>
          </a:p>
        </p:txBody>
      </p:sp>
    </p:spTree>
    <p:extLst>
      <p:ext uri="{BB962C8B-B14F-4D97-AF65-F5344CB8AC3E}">
        <p14:creationId xmlns:p14="http://schemas.microsoft.com/office/powerpoint/2010/main" val="174147806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Slide Number Placeholder 5"/>
          <p:cNvSpPr>
            <a:spLocks noGrp="1"/>
          </p:cNvSpPr>
          <p:nvPr>
            <p:ph type="sldNum" sz="quarter" idx="10"/>
          </p:nvPr>
        </p:nvSpPr>
        <p:spPr/>
        <p:txBody>
          <a:bodyPr/>
          <a:lstStyle>
            <a:lvl1pPr>
              <a:defRPr/>
            </a:lvl1pPr>
          </a:lstStyle>
          <a:p>
            <a:fld id="{91609000-B0AB-4B70-92DC-1906A0EA0615}" type="slidenum">
              <a:rPr lang="en-GB" altLang="en-US"/>
              <a:pPr/>
              <a:t>‹#›</a:t>
            </a:fld>
            <a:endParaRPr lang="en-GB" altLang="en-US"/>
          </a:p>
        </p:txBody>
      </p:sp>
    </p:spTree>
    <p:extLst>
      <p:ext uri="{BB962C8B-B14F-4D97-AF65-F5344CB8AC3E}">
        <p14:creationId xmlns:p14="http://schemas.microsoft.com/office/powerpoint/2010/main" val="417132347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fi-FI"/>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7" name="Slide Number Placeholder 5"/>
          <p:cNvSpPr>
            <a:spLocks noGrp="1"/>
          </p:cNvSpPr>
          <p:nvPr>
            <p:ph type="sldNum" sz="quarter" idx="10"/>
          </p:nvPr>
        </p:nvSpPr>
        <p:spPr/>
        <p:txBody>
          <a:bodyPr/>
          <a:lstStyle>
            <a:lvl1pPr>
              <a:defRPr/>
            </a:lvl1pPr>
          </a:lstStyle>
          <a:p>
            <a:fld id="{2F5F441D-FDC9-4917-8782-9FB1A52175EE}" type="slidenum">
              <a:rPr lang="en-GB" altLang="en-US"/>
              <a:pPr/>
              <a:t>‹#›</a:t>
            </a:fld>
            <a:endParaRPr lang="en-GB" altLang="en-US"/>
          </a:p>
        </p:txBody>
      </p:sp>
    </p:spTree>
    <p:extLst>
      <p:ext uri="{BB962C8B-B14F-4D97-AF65-F5344CB8AC3E}">
        <p14:creationId xmlns:p14="http://schemas.microsoft.com/office/powerpoint/2010/main" val="2208556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Slide Number Placeholder 5"/>
          <p:cNvSpPr>
            <a:spLocks noGrp="1"/>
          </p:cNvSpPr>
          <p:nvPr>
            <p:ph type="sldNum" sz="quarter" idx="10"/>
          </p:nvPr>
        </p:nvSpPr>
        <p:spPr/>
        <p:txBody>
          <a:bodyPr/>
          <a:lstStyle>
            <a:lvl1pPr>
              <a:defRPr/>
            </a:lvl1pPr>
          </a:lstStyle>
          <a:p>
            <a:fld id="{5CF5DB0B-C0D7-4C62-A89C-F6E83EC7A4B0}" type="slidenum">
              <a:rPr lang="en-GB" altLang="en-US"/>
              <a:pPr/>
              <a:t>‹#›</a:t>
            </a:fld>
            <a:endParaRPr lang="en-GB" altLang="en-US"/>
          </a:p>
        </p:txBody>
      </p:sp>
    </p:spTree>
    <p:extLst>
      <p:ext uri="{BB962C8B-B14F-4D97-AF65-F5344CB8AC3E}">
        <p14:creationId xmlns:p14="http://schemas.microsoft.com/office/powerpoint/2010/main" val="352081910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fld id="{9F83FCB4-3B62-4790-B149-1B187BB8C5D5}" type="slidenum">
              <a:rPr lang="en-GB" altLang="en-US"/>
              <a:pPr/>
              <a:t>‹#›</a:t>
            </a:fld>
            <a:endParaRPr lang="en-GB" altLang="en-US"/>
          </a:p>
        </p:txBody>
      </p:sp>
    </p:spTree>
    <p:extLst>
      <p:ext uri="{BB962C8B-B14F-4D97-AF65-F5344CB8AC3E}">
        <p14:creationId xmlns:p14="http://schemas.microsoft.com/office/powerpoint/2010/main" val="25711952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i-FI"/>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1A1FDCA5-AF96-43E1-A56E-6D95327FFFD0}" type="slidenum">
              <a:rPr lang="en-GB" altLang="en-US"/>
              <a:pPr/>
              <a:t>‹#›</a:t>
            </a:fld>
            <a:endParaRPr lang="en-GB" altLang="en-US"/>
          </a:p>
        </p:txBody>
      </p:sp>
    </p:spTree>
    <p:extLst>
      <p:ext uri="{BB962C8B-B14F-4D97-AF65-F5344CB8AC3E}">
        <p14:creationId xmlns:p14="http://schemas.microsoft.com/office/powerpoint/2010/main" val="16421741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i-FI"/>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E88281B7-44C3-492A-8DFD-11FF2867AA2E}" type="slidenum">
              <a:rPr lang="en-GB" altLang="en-US"/>
              <a:pPr/>
              <a:t>‹#›</a:t>
            </a:fld>
            <a:endParaRPr lang="en-GB" altLang="en-US"/>
          </a:p>
        </p:txBody>
      </p:sp>
    </p:spTree>
    <p:extLst>
      <p:ext uri="{BB962C8B-B14F-4D97-AF65-F5344CB8AC3E}">
        <p14:creationId xmlns:p14="http://schemas.microsoft.com/office/powerpoint/2010/main" val="328266824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pic>
        <p:nvPicPr>
          <p:cNvPr id="1030"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smtClean="0">
                <a:solidFill>
                  <a:schemeClr val="bg1"/>
                </a:solidFill>
                <a:latin typeface="Arial" panose="020B0604020202020204" pitchFamily="34" charset="0"/>
              </a:rPr>
              <a:t>© 3GPP 2009     Mobile World Congress, Barcelona, 19</a:t>
            </a:r>
            <a:r>
              <a:rPr lang="en-GB" altLang="en-US" sz="1000" baseline="30000" smtClean="0">
                <a:solidFill>
                  <a:schemeClr val="bg1"/>
                </a:solidFill>
                <a:latin typeface="Arial" panose="020B0604020202020204" pitchFamily="34" charset="0"/>
              </a:rPr>
              <a:t>th</a:t>
            </a:r>
            <a:r>
              <a:rPr lang="en-GB" altLang="en-US" sz="1000" smtClean="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76342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27038" y="6473825"/>
            <a:ext cx="7178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smtClean="0">
                <a:solidFill>
                  <a:schemeClr val="bg1"/>
                </a:solidFill>
                <a:latin typeface="Arial" panose="020B0604020202020204" pitchFamily="34" charset="0"/>
              </a:rPr>
              <a:t>© 3GPP 2019     RP-190011 RAN4 Status Report to RAN#83  xutao.zhou@samsung.com</a:t>
            </a:r>
          </a:p>
        </p:txBody>
      </p:sp>
      <p:sp>
        <p:nvSpPr>
          <p:cNvPr id="56334" name="Slide Number Placeholder 4"/>
          <p:cNvSpPr txBox="1">
            <a:spLocks noGrp="1"/>
          </p:cNvSpPr>
          <p:nvPr/>
        </p:nvSpPr>
        <p:spPr bwMode="auto">
          <a:xfrm>
            <a:off x="8574088" y="6464300"/>
            <a:ext cx="395287"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a:solidFill>
                <a:schemeClr val="bg1"/>
              </a:solidFill>
              <a:latin typeface="Arial" charset="0"/>
            </a:endParaRPr>
          </a:p>
        </p:txBody>
      </p:sp>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6.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3gpp.org/" TargetMode="External"/><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6.xml"/><Relationship Id="rId4" Type="http://schemas.openxmlformats.org/officeDocument/2006/relationships/image" Target="../media/image1.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3GPP_TM_RD.jpg"/>
          <p:cNvPicPr>
            <a:picLocks noChangeAspect="1"/>
          </p:cNvPicPr>
          <p:nvPr/>
        </p:nvPicPr>
        <p:blipFill>
          <a:blip r:embed="rId3" cstate="print">
            <a:clrChange>
              <a:clrFrom>
                <a:srgbClr val="FEFEFE"/>
              </a:clrFrom>
              <a:clrTo>
                <a:srgbClr val="FEFEFE">
                  <a:alpha val="0"/>
                </a:srgbClr>
              </a:clrTo>
            </a:clrChange>
            <a:lum bright="90000" contrast="-80000"/>
            <a:grayscl/>
            <a:extLst>
              <a:ext uri="{28A0092B-C50C-407E-A947-70E740481C1C}">
                <a14:useLocalDpi xmlns:a14="http://schemas.microsoft.com/office/drawing/2010/main" val="0"/>
              </a:ext>
            </a:extLst>
          </a:blip>
          <a:srcRect/>
          <a:stretch>
            <a:fillRect/>
          </a:stretch>
        </p:blipFill>
        <p:spPr bwMode="auto">
          <a:xfrm>
            <a:off x="762000" y="16287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9"/>
          <p:cNvSpPr>
            <a:spLocks noGrp="1"/>
          </p:cNvSpPr>
          <p:nvPr>
            <p:ph type="ctrTitle"/>
          </p:nvPr>
        </p:nvSpPr>
        <p:spPr/>
        <p:txBody>
          <a:bodyPr>
            <a:normAutofit fontScale="90000"/>
          </a:bodyPr>
          <a:lstStyle/>
          <a:p>
            <a:r>
              <a:rPr lang="en-US" altLang="zh-CN" dirty="0" smtClean="0"/>
              <a:t/>
            </a:r>
            <a:br>
              <a:rPr lang="en-US" altLang="zh-CN" dirty="0" smtClean="0"/>
            </a:br>
            <a:r>
              <a:rPr lang="en-US" altLang="zh-CN" dirty="0" smtClean="0"/>
              <a:t/>
            </a:r>
            <a:br>
              <a:rPr lang="en-US" altLang="zh-CN" dirty="0" smtClean="0"/>
            </a:br>
            <a:endParaRPr lang="en-GB" altLang="zh-CN" dirty="0" smtClean="0">
              <a:ea typeface="SimSun" pitchFamily="2" charset="-122"/>
            </a:endParaRPr>
          </a:p>
        </p:txBody>
      </p:sp>
      <p:sp>
        <p:nvSpPr>
          <p:cNvPr id="5125" name="Subtitle 6"/>
          <p:cNvSpPr>
            <a:spLocks noGrp="1"/>
          </p:cNvSpPr>
          <p:nvPr>
            <p:ph type="subTitle" idx="4294967295"/>
          </p:nvPr>
        </p:nvSpPr>
        <p:spPr>
          <a:xfrm>
            <a:off x="2598285" y="4096574"/>
            <a:ext cx="5523328" cy="1249362"/>
          </a:xfrm>
        </p:spPr>
        <p:txBody>
          <a:bodyPr/>
          <a:lstStyle/>
          <a:p>
            <a:pPr marL="0" indent="0">
              <a:buFontTx/>
              <a:buNone/>
            </a:pPr>
            <a:r>
              <a:rPr lang="en-GB" altLang="en-US" sz="1600" dirty="0" smtClean="0">
                <a:latin typeface="Arial" charset="0"/>
              </a:rPr>
              <a:t>RAN4 Chairman:          </a:t>
            </a:r>
            <a:r>
              <a:rPr lang="en-GB" altLang="en-US" sz="1600" dirty="0" err="1" smtClean="0">
                <a:latin typeface="Arial" charset="0"/>
              </a:rPr>
              <a:t>Xutao</a:t>
            </a:r>
            <a:r>
              <a:rPr lang="en-GB" altLang="en-US" sz="1600" dirty="0" smtClean="0">
                <a:latin typeface="Arial" charset="0"/>
              </a:rPr>
              <a:t> Zhou</a:t>
            </a:r>
          </a:p>
          <a:p>
            <a:pPr marL="0" indent="0">
              <a:buFontTx/>
              <a:buNone/>
            </a:pPr>
            <a:r>
              <a:rPr lang="en-GB" altLang="en-US" sz="1600" dirty="0" smtClean="0">
                <a:latin typeface="Arial" charset="0"/>
              </a:rPr>
              <a:t>RAN4 Vice </a:t>
            </a:r>
            <a:r>
              <a:rPr lang="en-GB" altLang="en-US" sz="1600" dirty="0">
                <a:latin typeface="Arial" charset="0"/>
              </a:rPr>
              <a:t>Chairman: </a:t>
            </a:r>
            <a:r>
              <a:rPr lang="en-GB" altLang="en-US" sz="1600" dirty="0" smtClean="0">
                <a:latin typeface="Arial" charset="0"/>
              </a:rPr>
              <a:t> </a:t>
            </a:r>
            <a:r>
              <a:rPr lang="en-GB" altLang="en-US" sz="1600" dirty="0" err="1" smtClean="0">
                <a:latin typeface="Arial" charset="0"/>
              </a:rPr>
              <a:t>Xizeng</a:t>
            </a:r>
            <a:r>
              <a:rPr lang="en-GB" altLang="en-US" sz="1600" dirty="0" smtClean="0">
                <a:latin typeface="Arial" charset="0"/>
              </a:rPr>
              <a:t> </a:t>
            </a:r>
            <a:r>
              <a:rPr lang="en-GB" altLang="en-US" sz="1600" dirty="0">
                <a:latin typeface="Arial" charset="0"/>
              </a:rPr>
              <a:t>Dai</a:t>
            </a:r>
          </a:p>
          <a:p>
            <a:pPr marL="0" indent="0">
              <a:buFontTx/>
              <a:buNone/>
            </a:pPr>
            <a:r>
              <a:rPr lang="en-GB" altLang="en-US" sz="1600" dirty="0">
                <a:latin typeface="Arial" charset="0"/>
              </a:rPr>
              <a:t>RAN4 Vice Chairman: </a:t>
            </a:r>
            <a:r>
              <a:rPr lang="en-GB" altLang="en-US" sz="1600" dirty="0" smtClean="0">
                <a:latin typeface="Arial" charset="0"/>
              </a:rPr>
              <a:t> Hiromasa </a:t>
            </a:r>
            <a:r>
              <a:rPr lang="en-GB" altLang="en-US" sz="1600" dirty="0" err="1">
                <a:latin typeface="Arial" charset="0"/>
              </a:rPr>
              <a:t>Umeda</a:t>
            </a:r>
            <a:endParaRPr lang="en-GB" altLang="en-US" sz="1600" dirty="0">
              <a:latin typeface="Arial" charset="0"/>
            </a:endParaRPr>
          </a:p>
          <a:p>
            <a:pPr marL="0" indent="0">
              <a:buFontTx/>
              <a:buNone/>
            </a:pPr>
            <a:r>
              <a:rPr lang="en-GB" altLang="en-US" sz="1600" dirty="0">
                <a:latin typeface="Arial" charset="0"/>
              </a:rPr>
              <a:t>RAN4 </a:t>
            </a:r>
            <a:r>
              <a:rPr lang="en-GB" altLang="en-US" sz="1600" dirty="0" smtClean="0">
                <a:latin typeface="Arial" charset="0"/>
              </a:rPr>
              <a:t>Secretary</a:t>
            </a:r>
            <a:r>
              <a:rPr lang="en-GB" altLang="en-US" sz="1600" dirty="0">
                <a:latin typeface="Arial" charset="0"/>
              </a:rPr>
              <a:t>:</a:t>
            </a:r>
            <a:r>
              <a:rPr lang="en-GB" altLang="en-US" sz="1600" dirty="0" smtClean="0">
                <a:latin typeface="Arial" charset="0"/>
              </a:rPr>
              <a:t>          Kyoungseok Oh</a:t>
            </a:r>
            <a:r>
              <a:rPr lang="en-GB" altLang="en-US" sz="1600" dirty="0">
                <a:latin typeface="Arial" charset="0"/>
              </a:rPr>
              <a:t>	</a:t>
            </a:r>
          </a:p>
        </p:txBody>
      </p:sp>
      <p:sp>
        <p:nvSpPr>
          <p:cNvPr id="12" name="Text Box 63"/>
          <p:cNvSpPr txBox="1">
            <a:spLocks noChangeArrowheads="1"/>
          </p:cNvSpPr>
          <p:nvPr/>
        </p:nvSpPr>
        <p:spPr bwMode="auto">
          <a:xfrm>
            <a:off x="1182688" y="2459038"/>
            <a:ext cx="6427787" cy="1446212"/>
          </a:xfrm>
          <a:prstGeom prst="rect">
            <a:avLst/>
          </a:prstGeom>
          <a:noFill/>
          <a:ln w="9525">
            <a:noFill/>
            <a:miter lim="800000"/>
            <a:headEnd/>
            <a:tailEnd/>
          </a:ln>
          <a:effectLst/>
        </p:spPr>
        <p:txBody>
          <a:bodyPr wrap="none">
            <a:spAutoFit/>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algn="ctr"/>
            <a:r>
              <a:rPr lang="en-GB" altLang="zh-CN" sz="4400" dirty="0">
                <a:solidFill>
                  <a:srgbClr val="FF3300"/>
                </a:solidFill>
                <a:effectLst>
                  <a:outerShdw blurRad="38100" dist="38100" dir="2700000" algn="tl">
                    <a:srgbClr val="C0C0C0"/>
                  </a:outerShdw>
                </a:effectLst>
                <a:latin typeface="Arial" charset="0"/>
                <a:ea typeface="SimSun" pitchFamily="2" charset="-122"/>
              </a:rPr>
              <a:t>Status Report RAN WG4</a:t>
            </a:r>
            <a:br>
              <a:rPr lang="en-GB" altLang="zh-CN" sz="4400" dirty="0">
                <a:solidFill>
                  <a:srgbClr val="FF3300"/>
                </a:solidFill>
                <a:effectLst>
                  <a:outerShdw blurRad="38100" dist="38100" dir="2700000" algn="tl">
                    <a:srgbClr val="C0C0C0"/>
                  </a:outerShdw>
                </a:effectLst>
                <a:latin typeface="Arial" charset="0"/>
                <a:ea typeface="SimSun" pitchFamily="2" charset="-122"/>
              </a:rPr>
            </a:br>
            <a:r>
              <a:rPr lang="en-GB" altLang="zh-CN" sz="4400" dirty="0">
                <a:solidFill>
                  <a:srgbClr val="FF3300"/>
                </a:solidFill>
                <a:effectLst>
                  <a:outerShdw blurRad="38100" dist="38100" dir="2700000" algn="tl">
                    <a:srgbClr val="C0C0C0"/>
                  </a:outerShdw>
                </a:effectLst>
                <a:latin typeface="Arial" charset="0"/>
                <a:ea typeface="SimSun" pitchFamily="2" charset="-122"/>
              </a:rPr>
              <a:t>to TSG-RAN </a:t>
            </a:r>
            <a:r>
              <a:rPr lang="en-GB" altLang="zh-CN" sz="4400" dirty="0" smtClean="0">
                <a:solidFill>
                  <a:srgbClr val="FF3300"/>
                </a:solidFill>
                <a:effectLst>
                  <a:outerShdw blurRad="38100" dist="38100" dir="2700000" algn="tl">
                    <a:srgbClr val="C0C0C0"/>
                  </a:outerShdw>
                </a:effectLst>
                <a:latin typeface="Arial" charset="0"/>
                <a:ea typeface="SimSun" pitchFamily="2" charset="-122"/>
              </a:rPr>
              <a:t>#83</a:t>
            </a:r>
            <a:endParaRPr lang="en-US" altLang="zh-CN" sz="4400" dirty="0">
              <a:solidFill>
                <a:srgbClr val="FF3300"/>
              </a:solidFill>
              <a:effectLst>
                <a:outerShdw blurRad="38100" dist="38100" dir="2700000" algn="tl">
                  <a:srgbClr val="C0C0C0"/>
                </a:outerShdw>
              </a:effectLst>
              <a:latin typeface="Arial" charset="0"/>
            </a:endParaRPr>
          </a:p>
        </p:txBody>
      </p:sp>
      <p:sp>
        <p:nvSpPr>
          <p:cNvPr id="7" name="Text Box 65"/>
          <p:cNvSpPr txBox="1">
            <a:spLocks noChangeArrowheads="1"/>
          </p:cNvSpPr>
          <p:nvPr/>
        </p:nvSpPr>
        <p:spPr bwMode="auto">
          <a:xfrm>
            <a:off x="273347" y="258763"/>
            <a:ext cx="711358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50000"/>
              </a:spcBef>
              <a:buFontTx/>
              <a:buNone/>
            </a:pPr>
            <a:r>
              <a:rPr lang="en-GB" altLang="en-US" sz="2000" b="1" i="1" dirty="0">
                <a:latin typeface="Arial" charset="0"/>
                <a:cs typeface="Times New Roman" pitchFamily="18" charset="0"/>
              </a:rPr>
              <a:t>3GPP TSG RAN </a:t>
            </a:r>
            <a:r>
              <a:rPr lang="en-GB" altLang="en-US" sz="2000" b="1" i="1" dirty="0" smtClean="0">
                <a:latin typeface="Arial" charset="0"/>
                <a:cs typeface="Times New Roman" pitchFamily="18" charset="0"/>
              </a:rPr>
              <a:t>#83</a:t>
            </a:r>
            <a:r>
              <a:rPr lang="en-GB" altLang="en-US" sz="2000" b="1" i="1" dirty="0">
                <a:latin typeface="Arial" charset="0"/>
                <a:cs typeface="Times New Roman" pitchFamily="18" charset="0"/>
              </a:rPr>
              <a:t>				</a:t>
            </a:r>
            <a:r>
              <a:rPr lang="en-GB" altLang="en-US" sz="2000" b="1" i="1" dirty="0" smtClean="0">
                <a:solidFill>
                  <a:srgbClr val="0000CC"/>
                </a:solidFill>
                <a:latin typeface="Arial" charset="0"/>
                <a:cs typeface="Times New Roman" pitchFamily="18" charset="0"/>
              </a:rPr>
              <a:t>RP-190011</a:t>
            </a:r>
            <a:endParaRPr lang="en-GB" altLang="en-US" sz="2000" b="1" i="1" dirty="0">
              <a:latin typeface="Arial" charset="0"/>
              <a:cs typeface="Times New Roman" pitchFamily="18" charset="0"/>
            </a:endParaRPr>
          </a:p>
          <a:p>
            <a:pPr eaLnBrk="1" hangingPunct="1">
              <a:spcBef>
                <a:spcPct val="50000"/>
              </a:spcBef>
              <a:buFontTx/>
              <a:buNone/>
            </a:pPr>
            <a:r>
              <a:rPr lang="en-US" sz="2000" b="1" i="1" dirty="0" smtClean="0">
                <a:latin typeface="Arial" charset="0"/>
                <a:cs typeface="Times New Roman" pitchFamily="18" charset="0"/>
              </a:rPr>
              <a:t>Shenzhen</a:t>
            </a:r>
            <a:r>
              <a:rPr lang="en-GB" altLang="en-US" sz="2000" b="1" i="1" dirty="0" smtClean="0">
                <a:latin typeface="Arial" charset="0"/>
                <a:cs typeface="Times New Roman" pitchFamily="18" charset="0"/>
              </a:rPr>
              <a:t>, CN, 18 </a:t>
            </a:r>
            <a:r>
              <a:rPr lang="en-GB" altLang="en-US" sz="2000" b="1" i="1" dirty="0">
                <a:latin typeface="Arial" charset="0"/>
                <a:cs typeface="Times New Roman" pitchFamily="18" charset="0"/>
              </a:rPr>
              <a:t>– </a:t>
            </a:r>
            <a:r>
              <a:rPr lang="en-GB" altLang="en-US" sz="2000" b="1" i="1" dirty="0" smtClean="0">
                <a:latin typeface="Arial" charset="0"/>
                <a:cs typeface="Times New Roman" pitchFamily="18" charset="0"/>
              </a:rPr>
              <a:t>21 March, 2019</a:t>
            </a:r>
            <a:endParaRPr lang="en-GB" altLang="en-US" sz="2000" b="1" i="1" dirty="0">
              <a:latin typeface="Arial" charset="0"/>
              <a:cs typeface="Times New Roman" pitchFamily="18"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Rel-15 NR – Feature List</a:t>
            </a:r>
            <a:endParaRPr lang="en-US" dirty="0"/>
          </a:p>
        </p:txBody>
      </p:sp>
      <p:sp>
        <p:nvSpPr>
          <p:cNvPr id="3" name="Content Placeholder 2"/>
          <p:cNvSpPr>
            <a:spLocks noGrp="1"/>
          </p:cNvSpPr>
          <p:nvPr>
            <p:ph idx="1"/>
          </p:nvPr>
        </p:nvSpPr>
        <p:spPr>
          <a:xfrm>
            <a:off x="454796" y="1175663"/>
            <a:ext cx="8229600" cy="5756366"/>
          </a:xfrm>
        </p:spPr>
        <p:txBody>
          <a:bodyPr/>
          <a:lstStyle/>
          <a:p>
            <a:r>
              <a:rPr lang="en-US" dirty="0" smtClean="0"/>
              <a:t> Updated UE feature list was also discussed in Q1. Latest updated UE feature list was approved in RAN4. The major updates are </a:t>
            </a:r>
          </a:p>
          <a:p>
            <a:pPr lvl="1"/>
            <a:r>
              <a:rPr lang="en-US" dirty="0" smtClean="0"/>
              <a:t>Maximum uplink duty cycle for FR2 PC3</a:t>
            </a:r>
          </a:p>
          <a:p>
            <a:pPr lvl="1"/>
            <a:r>
              <a:rPr lang="en-US" dirty="0" smtClean="0"/>
              <a:t>PA architecture for intra-band EN-DC and intra-band UL CA</a:t>
            </a:r>
          </a:p>
          <a:p>
            <a:r>
              <a:rPr lang="en-US" dirty="0"/>
              <a:t> </a:t>
            </a:r>
            <a:r>
              <a:rPr lang="en-US" dirty="0" smtClean="0"/>
              <a:t>Further discussion on UE power class capability is expected to be discussed in RAN #83 </a:t>
            </a:r>
          </a:p>
          <a:p>
            <a:endParaRPr lang="en-US" dirty="0" smtClean="0"/>
          </a:p>
          <a:p>
            <a:endParaRPr lang="en-US" dirty="0"/>
          </a:p>
          <a:p>
            <a:pPr lvl="1"/>
            <a:endParaRPr lang="en-US" sz="3200" dirty="0" smtClean="0">
              <a:ea typeface="MS PGothic" panose="020B0600070205080204" pitchFamily="50" charset="-128"/>
            </a:endParaRPr>
          </a:p>
          <a:p>
            <a:pPr lvl="1"/>
            <a:endParaRPr lang="en-US" sz="3200" dirty="0">
              <a:ea typeface="MS PGothic" panose="020B0600070205080204" pitchFamily="50" charset="-128"/>
            </a:endParaRPr>
          </a:p>
          <a:p>
            <a:pPr lvl="1"/>
            <a:endParaRPr lang="en-US" sz="3200" dirty="0" smtClean="0">
              <a:ea typeface="MS PGothic" panose="020B0600070205080204" pitchFamily="50" charset="-128"/>
            </a:endParaRPr>
          </a:p>
          <a:p>
            <a:pPr lvl="1"/>
            <a:endParaRPr lang="en-US" sz="3200" dirty="0">
              <a:ea typeface="MS PGothic" panose="020B0600070205080204" pitchFamily="50" charset="-128"/>
            </a:endParaRPr>
          </a:p>
          <a:p>
            <a:endParaRPr lang="en-US" sz="1800" dirty="0" smtClean="0"/>
          </a:p>
          <a:p>
            <a:pPr lvl="1"/>
            <a:endParaRPr lang="ja-JP" altLang="en-US" sz="1800" dirty="0"/>
          </a:p>
          <a:p>
            <a:pPr lvl="2"/>
            <a:endParaRPr lang="en-US" sz="1800" dirty="0" smtClean="0"/>
          </a:p>
          <a:p>
            <a:endParaRPr lang="en-US" sz="2400" dirty="0"/>
          </a:p>
          <a:p>
            <a:endParaRPr lang="en-US" sz="3200" dirty="0"/>
          </a:p>
          <a:p>
            <a:endParaRPr lang="en-US" sz="3200" dirty="0" smtClean="0"/>
          </a:p>
          <a:p>
            <a:endParaRPr lang="en-US" sz="24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10</a:t>
            </a:fld>
            <a:endParaRPr lang="en-GB" altLang="en-US"/>
          </a:p>
        </p:txBody>
      </p:sp>
    </p:spTree>
    <p:extLst>
      <p:ext uri="{BB962C8B-B14F-4D97-AF65-F5344CB8AC3E}">
        <p14:creationId xmlns:p14="http://schemas.microsoft.com/office/powerpoint/2010/main" val="6335448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Rel-15 NR – Late drop</a:t>
            </a:r>
            <a:endParaRPr lang="en-US" dirty="0"/>
          </a:p>
        </p:txBody>
      </p:sp>
      <p:sp>
        <p:nvSpPr>
          <p:cNvPr id="3" name="Content Placeholder 2"/>
          <p:cNvSpPr>
            <a:spLocks noGrp="1"/>
          </p:cNvSpPr>
          <p:nvPr>
            <p:ph idx="1"/>
          </p:nvPr>
        </p:nvSpPr>
        <p:spPr>
          <a:xfrm>
            <a:off x="454796" y="1175663"/>
            <a:ext cx="8229600" cy="5756366"/>
          </a:xfrm>
        </p:spPr>
        <p:txBody>
          <a:bodyPr/>
          <a:lstStyle/>
          <a:p>
            <a:r>
              <a:rPr lang="en-US" sz="2000" dirty="0" smtClean="0"/>
              <a:t>RAN4 late drop discussion resumed in Q1. </a:t>
            </a:r>
          </a:p>
          <a:p>
            <a:r>
              <a:rPr lang="en-US" sz="2000" dirty="0" smtClean="0"/>
              <a:t>RF requirements for both NE-DC and NR-DC have been completed. </a:t>
            </a:r>
          </a:p>
          <a:p>
            <a:r>
              <a:rPr lang="en-US" sz="2000" dirty="0"/>
              <a:t>Around 80% RRM core requirements for late drop were completed. The remaining issues:</a:t>
            </a:r>
          </a:p>
          <a:p>
            <a:pPr lvl="1"/>
            <a:r>
              <a:rPr lang="en-US" sz="1800" dirty="0"/>
              <a:t>Gap sharing mechanism, which will impact CSSF for RRM measurement requirements</a:t>
            </a:r>
          </a:p>
          <a:p>
            <a:pPr lvl="1"/>
            <a:r>
              <a:rPr lang="en-US" sz="1800" dirty="0"/>
              <a:t>Part of requirements of MTTD/MRTD, BWP switching interruption for NE-DC, and the requirements interruption and </a:t>
            </a:r>
            <a:r>
              <a:rPr lang="en-US" altLang="zh-CN" sz="1800" dirty="0"/>
              <a:t>NR </a:t>
            </a:r>
            <a:r>
              <a:rPr lang="en-US" altLang="zh-CN" sz="1800" dirty="0" err="1"/>
              <a:t>PSCell</a:t>
            </a:r>
            <a:r>
              <a:rPr lang="en-US" altLang="zh-CN" sz="1800" dirty="0"/>
              <a:t> addition and release delay for NR-DC</a:t>
            </a:r>
            <a:endParaRPr lang="en-US" sz="1800" dirty="0"/>
          </a:p>
          <a:p>
            <a:r>
              <a:rPr lang="en-US" sz="2000" dirty="0" smtClean="0"/>
              <a:t>RAN4 is planning to complete late drop core requirements and performance requirements according to </a:t>
            </a:r>
            <a:r>
              <a:rPr lang="en-US" sz="2000" dirty="0" err="1" smtClean="0"/>
              <a:t>shcedule</a:t>
            </a:r>
            <a:r>
              <a:rPr lang="en-US" sz="2000" dirty="0" smtClean="0"/>
              <a:t> approved by RAN in RP-182790, i.e., </a:t>
            </a:r>
          </a:p>
          <a:p>
            <a:pPr lvl="1"/>
            <a:r>
              <a:rPr lang="en-GB" sz="1800" dirty="0"/>
              <a:t>RAN4</a:t>
            </a:r>
          </a:p>
          <a:p>
            <a:pPr lvl="2"/>
            <a:r>
              <a:rPr lang="en-GB" sz="1600" dirty="0"/>
              <a:t>Target for Rel-15 NR WI core part completion: RAN#84, June2019</a:t>
            </a:r>
          </a:p>
          <a:p>
            <a:pPr lvl="2"/>
            <a:r>
              <a:rPr lang="en-GB" sz="1600" dirty="0"/>
              <a:t>Target for Rel-15 NR WI performance part completion: RAN#86, Dec 2019</a:t>
            </a:r>
          </a:p>
          <a:p>
            <a:endParaRPr lang="en-US" sz="2000" dirty="0" smtClean="0"/>
          </a:p>
          <a:p>
            <a:endParaRPr lang="en-US" sz="2000" dirty="0" smtClean="0"/>
          </a:p>
          <a:p>
            <a:endParaRPr lang="en-US" sz="2000" dirty="0"/>
          </a:p>
          <a:p>
            <a:pPr lvl="1"/>
            <a:endParaRPr lang="en-US" dirty="0" smtClean="0">
              <a:ea typeface="MS PGothic" panose="020B0600070205080204" pitchFamily="50" charset="-128"/>
            </a:endParaRPr>
          </a:p>
          <a:p>
            <a:pPr lvl="1"/>
            <a:endParaRPr lang="en-US" dirty="0">
              <a:ea typeface="MS PGothic" panose="020B0600070205080204" pitchFamily="50" charset="-128"/>
            </a:endParaRPr>
          </a:p>
          <a:p>
            <a:pPr lvl="1"/>
            <a:endParaRPr lang="en-US" dirty="0" smtClean="0">
              <a:ea typeface="MS PGothic" panose="020B0600070205080204" pitchFamily="50" charset="-128"/>
            </a:endParaRPr>
          </a:p>
          <a:p>
            <a:pPr lvl="1"/>
            <a:endParaRPr lang="en-US" dirty="0">
              <a:ea typeface="MS PGothic" panose="020B0600070205080204" pitchFamily="50" charset="-128"/>
            </a:endParaRPr>
          </a:p>
          <a:p>
            <a:endParaRPr lang="en-US" sz="1400" dirty="0" smtClean="0"/>
          </a:p>
          <a:p>
            <a:pPr lvl="1"/>
            <a:endParaRPr lang="ja-JP" altLang="en-US" sz="1400" dirty="0"/>
          </a:p>
          <a:p>
            <a:pPr lvl="2"/>
            <a:endParaRPr lang="en-US" sz="1400" dirty="0" smtClean="0"/>
          </a:p>
          <a:p>
            <a:endParaRPr lang="en-US" sz="1800" dirty="0"/>
          </a:p>
          <a:p>
            <a:endParaRPr lang="en-US" sz="2400" dirty="0"/>
          </a:p>
          <a:p>
            <a:endParaRPr lang="en-US" sz="2400" dirty="0" smtClean="0"/>
          </a:p>
          <a:p>
            <a:endParaRPr lang="en-US" sz="18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11</a:t>
            </a:fld>
            <a:endParaRPr lang="en-GB" altLang="en-US"/>
          </a:p>
        </p:txBody>
      </p:sp>
    </p:spTree>
    <p:extLst>
      <p:ext uri="{BB962C8B-B14F-4D97-AF65-F5344CB8AC3E}">
        <p14:creationId xmlns:p14="http://schemas.microsoft.com/office/powerpoint/2010/main" val="27133313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Rel-15 NR – Other spec impact due to NR </a:t>
            </a:r>
            <a:endParaRPr lang="en-US" dirty="0"/>
          </a:p>
        </p:txBody>
      </p:sp>
      <p:sp>
        <p:nvSpPr>
          <p:cNvPr id="3" name="Content Placeholder 2"/>
          <p:cNvSpPr>
            <a:spLocks noGrp="1"/>
          </p:cNvSpPr>
          <p:nvPr>
            <p:ph idx="1"/>
          </p:nvPr>
        </p:nvSpPr>
        <p:spPr>
          <a:xfrm>
            <a:off x="454796" y="1175663"/>
            <a:ext cx="8229600" cy="5756366"/>
          </a:xfrm>
        </p:spPr>
        <p:txBody>
          <a:bodyPr/>
          <a:lstStyle/>
          <a:p>
            <a:r>
              <a:rPr lang="en-US" dirty="0" smtClean="0"/>
              <a:t> UTRA FDD specifications </a:t>
            </a:r>
            <a:endParaRPr lang="en-US" dirty="0"/>
          </a:p>
          <a:p>
            <a:pPr lvl="1"/>
            <a:r>
              <a:rPr lang="en-US" dirty="0" smtClean="0"/>
              <a:t>RAN4 agreed the CR to UTRA FDD specification in Rel-15 due to introduction of NR in RAN4 #90</a:t>
            </a:r>
          </a:p>
          <a:p>
            <a:pPr lvl="1"/>
            <a:r>
              <a:rPr lang="en-US" dirty="0" smtClean="0"/>
              <a:t>If no strong need is identified,  it is proposed to NOT continually maintain UTRA FDD specifications for new NR bands. </a:t>
            </a:r>
            <a:r>
              <a:rPr lang="en-US" dirty="0"/>
              <a:t>Guideline on further maintenance of UTRA FDD specifications </a:t>
            </a:r>
            <a:r>
              <a:rPr lang="en-US" dirty="0" smtClean="0"/>
              <a:t>in Rel-16 for </a:t>
            </a:r>
            <a:r>
              <a:rPr lang="en-US" dirty="0"/>
              <a:t>new NR bands is required from RAN #83. </a:t>
            </a:r>
            <a:endParaRPr lang="en-US" dirty="0" smtClean="0"/>
          </a:p>
          <a:p>
            <a:r>
              <a:rPr lang="en-US" dirty="0"/>
              <a:t> </a:t>
            </a:r>
            <a:r>
              <a:rPr lang="en-US" dirty="0" smtClean="0"/>
              <a:t>LTE BS specification for AAS, </a:t>
            </a:r>
            <a:r>
              <a:rPr lang="en-US" dirty="0" err="1" smtClean="0"/>
              <a:t>eAAS</a:t>
            </a:r>
            <a:r>
              <a:rPr lang="en-US" dirty="0" smtClean="0"/>
              <a:t> and MSR maintenance/clean-up for NR </a:t>
            </a:r>
            <a:r>
              <a:rPr lang="en-US" dirty="0" err="1" smtClean="0"/>
              <a:t>introdcuation</a:t>
            </a:r>
            <a:r>
              <a:rPr lang="en-US" dirty="0" smtClean="0"/>
              <a:t> were discussed. Continue activities are expected in future RAN4 meetings </a:t>
            </a:r>
          </a:p>
          <a:p>
            <a:endParaRPr lang="en-US" dirty="0" smtClean="0"/>
          </a:p>
          <a:p>
            <a:endParaRPr lang="en-US" dirty="0"/>
          </a:p>
          <a:p>
            <a:pPr lvl="1"/>
            <a:endParaRPr lang="en-US" sz="3200" dirty="0" smtClean="0">
              <a:ea typeface="MS PGothic" panose="020B0600070205080204" pitchFamily="50" charset="-128"/>
            </a:endParaRPr>
          </a:p>
          <a:p>
            <a:pPr lvl="1"/>
            <a:endParaRPr lang="en-US" sz="3200" dirty="0">
              <a:ea typeface="MS PGothic" panose="020B0600070205080204" pitchFamily="50" charset="-128"/>
            </a:endParaRPr>
          </a:p>
          <a:p>
            <a:pPr lvl="1"/>
            <a:endParaRPr lang="en-US" sz="3200" dirty="0" smtClean="0">
              <a:ea typeface="MS PGothic" panose="020B0600070205080204" pitchFamily="50" charset="-128"/>
            </a:endParaRPr>
          </a:p>
          <a:p>
            <a:pPr lvl="1"/>
            <a:endParaRPr lang="en-US" sz="3200" dirty="0">
              <a:ea typeface="MS PGothic" panose="020B0600070205080204" pitchFamily="50" charset="-128"/>
            </a:endParaRPr>
          </a:p>
          <a:p>
            <a:endParaRPr lang="en-US" sz="1800" dirty="0" smtClean="0"/>
          </a:p>
          <a:p>
            <a:pPr lvl="1"/>
            <a:endParaRPr lang="ja-JP" altLang="en-US" sz="1800" dirty="0"/>
          </a:p>
          <a:p>
            <a:pPr lvl="2"/>
            <a:endParaRPr lang="en-US" sz="1800" dirty="0" smtClean="0"/>
          </a:p>
          <a:p>
            <a:endParaRPr lang="en-US" sz="2400" dirty="0"/>
          </a:p>
          <a:p>
            <a:endParaRPr lang="en-US" sz="3200" dirty="0"/>
          </a:p>
          <a:p>
            <a:endParaRPr lang="en-US" sz="3200" dirty="0" smtClean="0"/>
          </a:p>
          <a:p>
            <a:endParaRPr lang="en-US" sz="24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12</a:t>
            </a:fld>
            <a:endParaRPr lang="en-GB" altLang="en-US"/>
          </a:p>
        </p:txBody>
      </p:sp>
    </p:spTree>
    <p:extLst>
      <p:ext uri="{BB962C8B-B14F-4D97-AF65-F5344CB8AC3E}">
        <p14:creationId xmlns:p14="http://schemas.microsoft.com/office/powerpoint/2010/main" val="19595282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Status of R15 NSA&amp;SA RRM and </a:t>
            </a:r>
            <a:r>
              <a:rPr lang="en-GB" dirty="0" err="1" smtClean="0"/>
              <a:t>demod</a:t>
            </a:r>
            <a:r>
              <a:rPr lang="en-GB" dirty="0" smtClean="0"/>
              <a:t> after Q1 2019</a:t>
            </a:r>
            <a:endParaRPr lang="en-US" dirty="0"/>
          </a:p>
        </p:txBody>
      </p:sp>
      <p:sp>
        <p:nvSpPr>
          <p:cNvPr id="3" name="Content Placeholder 2"/>
          <p:cNvSpPr>
            <a:spLocks noGrp="1"/>
          </p:cNvSpPr>
          <p:nvPr>
            <p:ph idx="1"/>
          </p:nvPr>
        </p:nvSpPr>
        <p:spPr>
          <a:xfrm>
            <a:off x="454796" y="1354975"/>
            <a:ext cx="8229600" cy="5577054"/>
          </a:xfrm>
        </p:spPr>
        <p:txBody>
          <a:bodyPr/>
          <a:lstStyle/>
          <a:p>
            <a:r>
              <a:rPr lang="en-US" sz="2400" dirty="0" smtClean="0"/>
              <a:t> </a:t>
            </a:r>
            <a:r>
              <a:rPr lang="en-US" dirty="0"/>
              <a:t>The overall completion level:</a:t>
            </a:r>
          </a:p>
          <a:p>
            <a:pPr lvl="1"/>
            <a:r>
              <a:rPr lang="en-US" sz="1800" dirty="0"/>
              <a:t>R15 NSA&amp;SA RRM core: 94% completion</a:t>
            </a:r>
          </a:p>
          <a:p>
            <a:pPr lvl="2"/>
            <a:r>
              <a:rPr lang="en-US" altLang="zh-CN" sz="1800" dirty="0"/>
              <a:t>Quite a number of </a:t>
            </a:r>
            <a:r>
              <a:rPr lang="en-US" sz="1800" dirty="0"/>
              <a:t>open issues were identified after Q4 2018 and added in the exception, e.g., </a:t>
            </a:r>
            <a:r>
              <a:rPr lang="en-GB" altLang="zh-CN" sz="1800" dirty="0"/>
              <a:t>UE timing requirements due to beam switching </a:t>
            </a:r>
            <a:r>
              <a:rPr lang="en-US" sz="1800" dirty="0"/>
              <a:t>(revisiting existing requirements), </a:t>
            </a:r>
            <a:r>
              <a:rPr lang="en-US" altLang="zh-CN" sz="1800" dirty="0" err="1"/>
              <a:t>Scell</a:t>
            </a:r>
            <a:r>
              <a:rPr lang="en-US" altLang="zh-CN" sz="1800" dirty="0"/>
              <a:t> activation with multiple TCI states.</a:t>
            </a:r>
            <a:endParaRPr lang="en-US" sz="1800" dirty="0"/>
          </a:p>
          <a:p>
            <a:pPr lvl="1"/>
            <a:r>
              <a:rPr lang="en-US" sz="1800" dirty="0"/>
              <a:t>R15 NSA&amp;SA RRM </a:t>
            </a:r>
            <a:r>
              <a:rPr lang="en-US" sz="1800" dirty="0" err="1"/>
              <a:t>perf</a:t>
            </a:r>
            <a:r>
              <a:rPr lang="en-US" sz="1800" dirty="0"/>
              <a:t>: 80% completion</a:t>
            </a:r>
          </a:p>
          <a:p>
            <a:pPr lvl="2"/>
            <a:r>
              <a:rPr lang="en-US" sz="1800" dirty="0"/>
              <a:t>No final agreement on OTA-related test parameters/test method (</a:t>
            </a:r>
            <a:r>
              <a:rPr lang="en-US" sz="1800" dirty="0" err="1"/>
              <a:t>AoA</a:t>
            </a:r>
            <a:r>
              <a:rPr lang="en-US" sz="1800" dirty="0"/>
              <a:t> setup, Antenna gain, etc), which impacts all the FR2 related test cases</a:t>
            </a:r>
          </a:p>
          <a:p>
            <a:pPr lvl="2"/>
            <a:r>
              <a:rPr lang="en-US" sz="1800" dirty="0"/>
              <a:t>8 more test cases were agreed to be introduced in Q2 2019</a:t>
            </a:r>
          </a:p>
          <a:p>
            <a:pPr lvl="2"/>
            <a:r>
              <a:rPr lang="en-US" sz="1800" dirty="0"/>
              <a:t>Some test cases depend on the conclusions for core requirements</a:t>
            </a:r>
          </a:p>
          <a:p>
            <a:pPr lvl="1"/>
            <a:r>
              <a:rPr lang="en-US" sz="1800" dirty="0"/>
              <a:t>R15 NSA&amp;SA UE </a:t>
            </a:r>
            <a:r>
              <a:rPr lang="en-US" sz="1800" dirty="0" err="1"/>
              <a:t>demod</a:t>
            </a:r>
            <a:r>
              <a:rPr lang="en-US" sz="1800" dirty="0"/>
              <a:t>: 92% completion</a:t>
            </a:r>
          </a:p>
          <a:p>
            <a:pPr lvl="1"/>
            <a:r>
              <a:rPr lang="en-US" sz="1800" dirty="0"/>
              <a:t>R15 BS </a:t>
            </a:r>
            <a:r>
              <a:rPr lang="en-US" sz="1800" dirty="0" err="1"/>
              <a:t>demod</a:t>
            </a:r>
            <a:r>
              <a:rPr lang="en-US" sz="1800" dirty="0"/>
              <a:t>: 80% completion</a:t>
            </a:r>
          </a:p>
          <a:p>
            <a:pPr lvl="1">
              <a:buNone/>
            </a:pPr>
            <a:endParaRPr lang="en-US" altLang="zh-CN" sz="1400" dirty="0" smtClean="0">
              <a:solidFill>
                <a:srgbClr val="0000FF"/>
              </a:solidFill>
              <a:ea typeface="MS PGothic" panose="020B0600070205080204" pitchFamily="50" charset="-128"/>
            </a:endParaRPr>
          </a:p>
          <a:p>
            <a:pPr lvl="1">
              <a:buNone/>
            </a:pPr>
            <a:r>
              <a:rPr lang="en-US" altLang="zh-CN" sz="1600" dirty="0"/>
              <a:t>NOTE</a:t>
            </a:r>
            <a:r>
              <a:rPr lang="zh-CN" altLang="en-US" sz="1600" dirty="0"/>
              <a:t>：</a:t>
            </a:r>
            <a:r>
              <a:rPr lang="en-US" altLang="zh-CN" sz="1600" dirty="0"/>
              <a:t>the detailed analysis and remaining issues are provided in the attached excel file)</a:t>
            </a:r>
            <a:endParaRPr lang="en-US" sz="1600" dirty="0"/>
          </a:p>
          <a:p>
            <a:pPr lvl="1"/>
            <a:endParaRPr lang="en-US" sz="2800" dirty="0" smtClean="0">
              <a:ea typeface="MS PGothic" panose="020B0600070205080204" pitchFamily="50" charset="-128"/>
            </a:endParaRPr>
          </a:p>
          <a:p>
            <a:pPr lvl="1"/>
            <a:endParaRPr lang="en-US" sz="2800" dirty="0">
              <a:ea typeface="MS PGothic" panose="020B0600070205080204" pitchFamily="50" charset="-128"/>
            </a:endParaRPr>
          </a:p>
          <a:p>
            <a:endParaRPr lang="en-US" sz="1600" dirty="0" smtClean="0"/>
          </a:p>
          <a:p>
            <a:pPr lvl="1"/>
            <a:endParaRPr lang="ja-JP" altLang="en-US" sz="1600" dirty="0"/>
          </a:p>
          <a:p>
            <a:pPr lvl="2"/>
            <a:endParaRPr lang="en-US" sz="1600" dirty="0" smtClean="0"/>
          </a:p>
          <a:p>
            <a:endParaRPr lang="en-US" sz="2000" dirty="0"/>
          </a:p>
          <a:p>
            <a:endParaRPr lang="en-US" dirty="0"/>
          </a:p>
          <a:p>
            <a:endParaRPr lang="en-US" dirty="0" smtClean="0"/>
          </a:p>
          <a:p>
            <a:endParaRPr lang="en-US" sz="20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13</a:t>
            </a:fld>
            <a:endParaRPr lang="en-GB"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1300356898"/>
              </p:ext>
            </p:extLst>
          </p:nvPr>
        </p:nvGraphicFramePr>
        <p:xfrm>
          <a:off x="7797338" y="4827674"/>
          <a:ext cx="914400" cy="792163"/>
        </p:xfrm>
        <a:graphic>
          <a:graphicData uri="http://schemas.openxmlformats.org/presentationml/2006/ole">
            <mc:AlternateContent xmlns:mc="http://schemas.openxmlformats.org/markup-compatibility/2006">
              <mc:Choice xmlns:v="urn:schemas-microsoft-com:vml" Requires="v">
                <p:oleObj spid="_x0000_s1028" name="Worksheet" showAsIcon="1" r:id="rId3" imgW="914400" imgH="792360" progId="Excel.Sheet.12">
                  <p:embed/>
                </p:oleObj>
              </mc:Choice>
              <mc:Fallback>
                <p:oleObj name="Worksheet" showAsIcon="1" r:id="rId3" imgW="914400" imgH="792360" progId="Excel.Sheet.12">
                  <p:embed/>
                  <p:pic>
                    <p:nvPicPr>
                      <p:cNvPr id="0" name="Picture 3"/>
                      <p:cNvPicPr>
                        <a:picLocks noChangeAspect="1" noChangeArrowheads="1"/>
                      </p:cNvPicPr>
                      <p:nvPr/>
                    </p:nvPicPr>
                    <p:blipFill>
                      <a:blip r:embed="rId4"/>
                      <a:srcRect/>
                      <a:stretch>
                        <a:fillRect/>
                      </a:stretch>
                    </p:blipFill>
                    <p:spPr bwMode="auto">
                      <a:xfrm>
                        <a:off x="7797338" y="4827674"/>
                        <a:ext cx="914400" cy="7921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9595282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Rel-16 NR – WI (1/2)</a:t>
            </a:r>
            <a:endParaRPr lang="en-US" dirty="0"/>
          </a:p>
        </p:txBody>
      </p:sp>
      <p:sp>
        <p:nvSpPr>
          <p:cNvPr id="3" name="Content Placeholder 2"/>
          <p:cNvSpPr>
            <a:spLocks noGrp="1"/>
          </p:cNvSpPr>
          <p:nvPr>
            <p:ph idx="1"/>
          </p:nvPr>
        </p:nvSpPr>
        <p:spPr>
          <a:xfrm>
            <a:off x="421534" y="1177834"/>
            <a:ext cx="8561600" cy="5756366"/>
          </a:xfrm>
        </p:spPr>
        <p:txBody>
          <a:bodyPr/>
          <a:lstStyle/>
          <a:p>
            <a:pPr fontAlgn="ctr"/>
            <a:r>
              <a:rPr lang="en-US" sz="2000" dirty="0"/>
              <a:t>NR-U </a:t>
            </a:r>
          </a:p>
          <a:p>
            <a:pPr lvl="1" fontAlgn="ctr"/>
            <a:r>
              <a:rPr lang="en-US" sz="1600" dirty="0" smtClean="0"/>
              <a:t>First meeting in RAN4. Work plan was approved</a:t>
            </a:r>
          </a:p>
          <a:p>
            <a:pPr lvl="1" fontAlgn="ctr"/>
            <a:r>
              <a:rPr lang="en-US" sz="1600" dirty="0" smtClean="0"/>
              <a:t>Response LS to RAN1 on wideband operation was approved </a:t>
            </a:r>
          </a:p>
          <a:p>
            <a:pPr lvl="1" fontAlgn="ctr"/>
            <a:r>
              <a:rPr lang="en-US" sz="1600" dirty="0" smtClean="0"/>
              <a:t>For NR-U bands, band n46 is confirmed to be used to discuss the band specific requirements. FFS for whether to introduce sub-band for band n46 as LTE</a:t>
            </a:r>
          </a:p>
          <a:p>
            <a:pPr lvl="1" fontAlgn="ctr"/>
            <a:r>
              <a:rPr lang="en-US" sz="1600" dirty="0" smtClean="0"/>
              <a:t>FFS for 6GHz band plan. </a:t>
            </a:r>
          </a:p>
          <a:p>
            <a:pPr lvl="1" fontAlgn="ctr"/>
            <a:r>
              <a:rPr lang="en-US" sz="1600" dirty="0"/>
              <a:t>Spectrum utilization for 20MHz BW with 15KHz SCS and 30KHz SCS was agreed </a:t>
            </a:r>
          </a:p>
          <a:p>
            <a:pPr lvl="1" fontAlgn="ctr"/>
            <a:r>
              <a:rPr lang="en-US" sz="1600" dirty="0" smtClean="0"/>
              <a:t>Agreement for NR-U BS RF was made.  </a:t>
            </a:r>
          </a:p>
          <a:p>
            <a:pPr fontAlgn="ctr"/>
            <a:r>
              <a:rPr lang="en-US" sz="2000" dirty="0" smtClean="0"/>
              <a:t>CLI/RIM</a:t>
            </a:r>
            <a:endParaRPr lang="en-US" sz="2000" dirty="0"/>
          </a:p>
          <a:p>
            <a:pPr lvl="1" fontAlgn="ctr"/>
            <a:r>
              <a:rPr lang="en-US" sz="1600" dirty="0"/>
              <a:t>First meeting in RAN4. </a:t>
            </a:r>
            <a:r>
              <a:rPr lang="en-US" sz="1600" dirty="0" smtClean="0"/>
              <a:t>Work plan </a:t>
            </a:r>
            <a:r>
              <a:rPr lang="en-US" sz="1600" dirty="0"/>
              <a:t>was approved </a:t>
            </a:r>
          </a:p>
          <a:p>
            <a:pPr lvl="1" fontAlgn="ctr"/>
            <a:r>
              <a:rPr lang="en-US" sz="1600" dirty="0"/>
              <a:t>Co-existence scenario and simulation assumption for CLI </a:t>
            </a:r>
            <a:r>
              <a:rPr lang="en-US" sz="1600" dirty="0" smtClean="0"/>
              <a:t>were </a:t>
            </a:r>
            <a:r>
              <a:rPr lang="en-US" sz="1600" dirty="0"/>
              <a:t>approved </a:t>
            </a:r>
            <a:endParaRPr lang="en-US" sz="1600" dirty="0" smtClean="0"/>
          </a:p>
          <a:p>
            <a:pPr lvl="1" fontAlgn="ctr"/>
            <a:r>
              <a:rPr lang="en-US" sz="1600" dirty="0" smtClean="0"/>
              <a:t>TR will be required for CLI/RIM WI in RAN #83 </a:t>
            </a:r>
          </a:p>
          <a:p>
            <a:pPr fontAlgn="ctr"/>
            <a:r>
              <a:rPr lang="en-US" sz="2000" dirty="0" smtClean="0"/>
              <a:t>NR Mobility enhancement </a:t>
            </a:r>
          </a:p>
          <a:p>
            <a:pPr lvl="1" fontAlgn="ctr"/>
            <a:r>
              <a:rPr lang="en-US" sz="1600" dirty="0" smtClean="0"/>
              <a:t>First meeting in RAN4</a:t>
            </a:r>
          </a:p>
          <a:p>
            <a:pPr lvl="1" fontAlgn="ctr"/>
            <a:r>
              <a:rPr lang="en-US" sz="1600" dirty="0" smtClean="0"/>
              <a:t>Initial agreement on handover for simultaneous connectivity, make-before-break and RACH-less was made </a:t>
            </a:r>
          </a:p>
          <a:p>
            <a:pPr lvl="1"/>
            <a:endParaRPr lang="en-US" sz="2000" dirty="0" smtClean="0">
              <a:ea typeface="MS PGothic" panose="020B0600070205080204" pitchFamily="50" charset="-128"/>
            </a:endParaRPr>
          </a:p>
          <a:p>
            <a:pPr lvl="1"/>
            <a:endParaRPr lang="en-US" sz="2000" dirty="0">
              <a:ea typeface="MS PGothic" panose="020B0600070205080204" pitchFamily="50" charset="-128"/>
            </a:endParaRPr>
          </a:p>
          <a:p>
            <a:pPr lvl="1"/>
            <a:endParaRPr lang="en-US" sz="2000" dirty="0" smtClean="0">
              <a:ea typeface="MS PGothic" panose="020B0600070205080204" pitchFamily="50" charset="-128"/>
            </a:endParaRPr>
          </a:p>
          <a:p>
            <a:pPr lvl="1"/>
            <a:endParaRPr lang="en-US" sz="2000" dirty="0">
              <a:ea typeface="MS PGothic" panose="020B0600070205080204" pitchFamily="50" charset="-128"/>
            </a:endParaRPr>
          </a:p>
          <a:p>
            <a:endParaRPr lang="en-US" sz="1200" dirty="0" smtClean="0"/>
          </a:p>
          <a:p>
            <a:pPr lvl="1"/>
            <a:endParaRPr lang="ja-JP" altLang="en-US" sz="1200" dirty="0"/>
          </a:p>
          <a:p>
            <a:pPr lvl="2"/>
            <a:endParaRPr lang="en-US" sz="1200" dirty="0" smtClean="0"/>
          </a:p>
          <a:p>
            <a:endParaRPr lang="en-US" sz="1600" dirty="0"/>
          </a:p>
          <a:p>
            <a:endParaRPr lang="en-US" sz="2000" dirty="0"/>
          </a:p>
          <a:p>
            <a:endParaRPr lang="en-US" sz="2000" dirty="0" smtClean="0"/>
          </a:p>
          <a:p>
            <a:endParaRPr lang="en-US" sz="16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14</a:t>
            </a:fld>
            <a:endParaRPr lang="en-GB" altLang="en-US"/>
          </a:p>
        </p:txBody>
      </p:sp>
    </p:spTree>
    <p:extLst>
      <p:ext uri="{BB962C8B-B14F-4D97-AF65-F5344CB8AC3E}">
        <p14:creationId xmlns:p14="http://schemas.microsoft.com/office/powerpoint/2010/main" val="17265413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Rel-16 NR –WI (2/2)</a:t>
            </a:r>
            <a:endParaRPr lang="en-US" dirty="0"/>
          </a:p>
        </p:txBody>
      </p:sp>
      <p:sp>
        <p:nvSpPr>
          <p:cNvPr id="3" name="Content Placeholder 2"/>
          <p:cNvSpPr>
            <a:spLocks noGrp="1"/>
          </p:cNvSpPr>
          <p:nvPr>
            <p:ph idx="1"/>
          </p:nvPr>
        </p:nvSpPr>
        <p:spPr>
          <a:xfrm>
            <a:off x="421534" y="1177834"/>
            <a:ext cx="8561600" cy="5756366"/>
          </a:xfrm>
        </p:spPr>
        <p:txBody>
          <a:bodyPr/>
          <a:lstStyle/>
          <a:p>
            <a:pPr fontAlgn="ctr"/>
            <a:r>
              <a:rPr lang="en-US" sz="3200" dirty="0" smtClean="0"/>
              <a:t>Spectrum-related</a:t>
            </a:r>
          </a:p>
          <a:p>
            <a:pPr lvl="1" fontAlgn="ctr"/>
            <a:r>
              <a:rPr lang="en-US" dirty="0" smtClean="0"/>
              <a:t>Spectrum-related WIs including basket WIs  were going well in Q1. </a:t>
            </a:r>
          </a:p>
          <a:p>
            <a:pPr lvl="1" fontAlgn="ctr"/>
            <a:r>
              <a:rPr lang="en-US" dirty="0" smtClean="0"/>
              <a:t>CR handling process for Rel-16 spectrum related WIs can be found in R4-1900047 for Q2. </a:t>
            </a:r>
          </a:p>
          <a:p>
            <a:pPr lvl="1" fontAlgn="ctr"/>
            <a:r>
              <a:rPr lang="en-US" dirty="0" smtClean="0"/>
              <a:t>Completion timeline for some spectrum related items are postponed considering the agreements on Rel-16 NR specifications, e.g., Band n65</a:t>
            </a:r>
          </a:p>
          <a:p>
            <a:pPr lvl="1" fontAlgn="ctr"/>
            <a:r>
              <a:rPr lang="en-US" dirty="0" smtClean="0"/>
              <a:t>Band </a:t>
            </a:r>
            <a:r>
              <a:rPr lang="en-US" dirty="0"/>
              <a:t>n41 for LTE/NR spectrum sharing</a:t>
            </a:r>
          </a:p>
          <a:p>
            <a:pPr lvl="2" fontAlgn="ctr"/>
            <a:r>
              <a:rPr lang="en-US" sz="1400" dirty="0" smtClean="0"/>
              <a:t>NBC issue was identified for introducing 100KHz raster. Further discussion in RAN4 is needed</a:t>
            </a:r>
            <a:endParaRPr lang="en-US" sz="2800" dirty="0" smtClean="0">
              <a:ea typeface="MS PGothic" panose="020B0600070205080204" pitchFamily="50" charset="-128"/>
            </a:endParaRPr>
          </a:p>
          <a:p>
            <a:pPr lvl="1"/>
            <a:endParaRPr lang="en-US" sz="3200" dirty="0">
              <a:ea typeface="MS PGothic" panose="020B0600070205080204" pitchFamily="50" charset="-128"/>
            </a:endParaRPr>
          </a:p>
          <a:p>
            <a:pPr lvl="1"/>
            <a:endParaRPr lang="en-US" sz="3200" dirty="0" smtClean="0">
              <a:ea typeface="MS PGothic" panose="020B0600070205080204" pitchFamily="50" charset="-128"/>
            </a:endParaRPr>
          </a:p>
          <a:p>
            <a:pPr lvl="1"/>
            <a:endParaRPr lang="en-US" sz="3200" dirty="0">
              <a:ea typeface="MS PGothic" panose="020B0600070205080204" pitchFamily="50" charset="-128"/>
            </a:endParaRPr>
          </a:p>
          <a:p>
            <a:endParaRPr lang="en-US" sz="1800" dirty="0" smtClean="0"/>
          </a:p>
          <a:p>
            <a:pPr lvl="1"/>
            <a:endParaRPr lang="ja-JP" altLang="en-US" sz="1800" dirty="0"/>
          </a:p>
          <a:p>
            <a:pPr lvl="2"/>
            <a:endParaRPr lang="en-US" sz="1800" dirty="0" smtClean="0"/>
          </a:p>
          <a:p>
            <a:endParaRPr lang="en-US" sz="2400" dirty="0"/>
          </a:p>
          <a:p>
            <a:endParaRPr lang="en-US" sz="3200" dirty="0"/>
          </a:p>
          <a:p>
            <a:endParaRPr lang="en-US" sz="3200" dirty="0" smtClean="0"/>
          </a:p>
          <a:p>
            <a:endParaRPr lang="en-US" sz="24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15</a:t>
            </a:fld>
            <a:endParaRPr lang="en-GB" altLang="en-US"/>
          </a:p>
        </p:txBody>
      </p:sp>
    </p:spTree>
    <p:extLst>
      <p:ext uri="{BB962C8B-B14F-4D97-AF65-F5344CB8AC3E}">
        <p14:creationId xmlns:p14="http://schemas.microsoft.com/office/powerpoint/2010/main" val="15143672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Rel-16 NR – SI (1/2)</a:t>
            </a:r>
            <a:endParaRPr lang="en-US" dirty="0"/>
          </a:p>
        </p:txBody>
      </p:sp>
      <p:sp>
        <p:nvSpPr>
          <p:cNvPr id="3" name="Content Placeholder 2"/>
          <p:cNvSpPr>
            <a:spLocks noGrp="1"/>
          </p:cNvSpPr>
          <p:nvPr>
            <p:ph idx="1"/>
          </p:nvPr>
        </p:nvSpPr>
        <p:spPr>
          <a:xfrm>
            <a:off x="438467" y="1276894"/>
            <a:ext cx="8229600" cy="5756366"/>
          </a:xfrm>
        </p:spPr>
        <p:txBody>
          <a:bodyPr/>
          <a:lstStyle/>
          <a:p>
            <a:pPr fontAlgn="ctr"/>
            <a:r>
              <a:rPr lang="en-US" sz="2000" dirty="0"/>
              <a:t>Testability </a:t>
            </a:r>
          </a:p>
          <a:p>
            <a:pPr lvl="1" fontAlgn="ctr"/>
            <a:r>
              <a:rPr lang="en-US" sz="1600" dirty="0"/>
              <a:t>Further discussion/decision on the clarification on polarization setting for test system and DUT is needed in future meetings based on the agreement of no change on core and </a:t>
            </a:r>
            <a:r>
              <a:rPr lang="en-US" sz="1600" dirty="0" smtClean="0"/>
              <a:t>measurement grid</a:t>
            </a:r>
            <a:endParaRPr lang="en-US" sz="1600" dirty="0"/>
          </a:p>
          <a:p>
            <a:pPr lvl="1" fontAlgn="ctr"/>
            <a:r>
              <a:rPr lang="en-US" sz="1600" dirty="0"/>
              <a:t>Antenna gain difference assumption for deriving RRM test case side condition were continually discussed. Most of antenna gain difference assumption requires more discussions in future RAN4 meetings</a:t>
            </a:r>
          </a:p>
          <a:p>
            <a:pPr lvl="1" fontAlgn="ctr"/>
            <a:r>
              <a:rPr lang="en-US" sz="1600" dirty="0"/>
              <a:t>CR on test methods for </a:t>
            </a:r>
            <a:r>
              <a:rPr lang="en-US" sz="1600" dirty="0" err="1"/>
              <a:t>Demod</a:t>
            </a:r>
            <a:r>
              <a:rPr lang="en-US" sz="1600" dirty="0"/>
              <a:t> was agreed     </a:t>
            </a:r>
          </a:p>
          <a:p>
            <a:pPr fontAlgn="ctr"/>
            <a:r>
              <a:rPr lang="en-US" sz="2000" dirty="0"/>
              <a:t>MIMO </a:t>
            </a:r>
            <a:r>
              <a:rPr lang="en-US" sz="2000" dirty="0" smtClean="0"/>
              <a:t>OTA</a:t>
            </a:r>
          </a:p>
          <a:p>
            <a:pPr lvl="1" fontAlgn="ctr"/>
            <a:r>
              <a:rPr lang="en-US" sz="1600" dirty="0" smtClean="0"/>
              <a:t>Most of agreements for MIMO OTA SI were captured in WF R4-1901383. </a:t>
            </a:r>
          </a:p>
          <a:p>
            <a:pPr lvl="1" fontAlgn="ctr"/>
            <a:r>
              <a:rPr lang="en-US" sz="1600" dirty="0" smtClean="0"/>
              <a:t>Further study on the channel model for NR MIMO OTA is required. </a:t>
            </a:r>
          </a:p>
          <a:p>
            <a:pPr lvl="1" fontAlgn="ctr"/>
            <a:r>
              <a:rPr lang="en-US" sz="1600" dirty="0" smtClean="0"/>
              <a:t>RAN4 also agreed to introduce NR ATF measurement in Rel-16. </a:t>
            </a:r>
            <a:endParaRPr lang="en-US" sz="2800" dirty="0"/>
          </a:p>
          <a:p>
            <a:pPr lvl="1"/>
            <a:endParaRPr lang="en-US" sz="2800" dirty="0" smtClean="0">
              <a:ea typeface="MS PGothic" panose="020B0600070205080204" pitchFamily="50" charset="-128"/>
            </a:endParaRPr>
          </a:p>
          <a:p>
            <a:pPr lvl="1"/>
            <a:endParaRPr lang="en-US" sz="2800" dirty="0">
              <a:ea typeface="MS PGothic" panose="020B0600070205080204" pitchFamily="50" charset="-128"/>
            </a:endParaRPr>
          </a:p>
          <a:p>
            <a:pPr lvl="1"/>
            <a:endParaRPr lang="en-US" sz="2800" dirty="0" smtClean="0">
              <a:ea typeface="MS PGothic" panose="020B0600070205080204" pitchFamily="50" charset="-128"/>
            </a:endParaRPr>
          </a:p>
          <a:p>
            <a:pPr lvl="1"/>
            <a:endParaRPr lang="en-US" sz="2800" dirty="0">
              <a:ea typeface="MS PGothic" panose="020B0600070205080204" pitchFamily="50" charset="-128"/>
            </a:endParaRPr>
          </a:p>
          <a:p>
            <a:endParaRPr lang="en-US" sz="1600" dirty="0" smtClean="0"/>
          </a:p>
          <a:p>
            <a:pPr lvl="1"/>
            <a:endParaRPr lang="ja-JP" altLang="en-US" sz="1600" dirty="0"/>
          </a:p>
          <a:p>
            <a:pPr lvl="2"/>
            <a:endParaRPr lang="en-US" sz="1600" dirty="0" smtClean="0"/>
          </a:p>
          <a:p>
            <a:endParaRPr lang="en-US" sz="2000" dirty="0"/>
          </a:p>
          <a:p>
            <a:endParaRPr lang="en-US" dirty="0"/>
          </a:p>
          <a:p>
            <a:endParaRPr lang="en-US" dirty="0" smtClean="0"/>
          </a:p>
          <a:p>
            <a:endParaRPr lang="en-US" sz="20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16</a:t>
            </a:fld>
            <a:endParaRPr lang="en-GB" altLang="en-US"/>
          </a:p>
        </p:txBody>
      </p:sp>
    </p:spTree>
    <p:extLst>
      <p:ext uri="{BB962C8B-B14F-4D97-AF65-F5344CB8AC3E}">
        <p14:creationId xmlns:p14="http://schemas.microsoft.com/office/powerpoint/2010/main" val="36732208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Rel-16 NR – SI (2/2)</a:t>
            </a:r>
            <a:endParaRPr lang="en-US" dirty="0"/>
          </a:p>
        </p:txBody>
      </p:sp>
      <p:sp>
        <p:nvSpPr>
          <p:cNvPr id="3" name="Content Placeholder 2"/>
          <p:cNvSpPr>
            <a:spLocks noGrp="1"/>
          </p:cNvSpPr>
          <p:nvPr>
            <p:ph idx="1"/>
          </p:nvPr>
        </p:nvSpPr>
        <p:spPr>
          <a:xfrm>
            <a:off x="438467" y="1276894"/>
            <a:ext cx="8229600" cy="5756366"/>
          </a:xfrm>
        </p:spPr>
        <p:txBody>
          <a:bodyPr/>
          <a:lstStyle/>
          <a:p>
            <a:pPr fontAlgn="ctr"/>
            <a:r>
              <a:rPr lang="en-US" sz="2000" dirty="0"/>
              <a:t>High power UE for EN-DC with FDD band</a:t>
            </a:r>
          </a:p>
          <a:p>
            <a:pPr lvl="1" fontAlgn="ctr"/>
            <a:r>
              <a:rPr lang="en-US" sz="1600" dirty="0"/>
              <a:t>First meeting in RAN4. Work plan and TR skeleton were approved</a:t>
            </a:r>
          </a:p>
          <a:p>
            <a:pPr lvl="1" fontAlgn="ctr"/>
            <a:r>
              <a:rPr lang="en-US" sz="1600" dirty="0" smtClean="0"/>
              <a:t>Most of agreements </a:t>
            </a:r>
            <a:r>
              <a:rPr lang="en-US" sz="1600" dirty="0"/>
              <a:t>were captured in WF R4-1902452</a:t>
            </a:r>
          </a:p>
          <a:p>
            <a:pPr fontAlgn="ctr"/>
            <a:r>
              <a:rPr lang="en-US" sz="2000" dirty="0"/>
              <a:t> Study on 7-24GHz </a:t>
            </a:r>
            <a:endParaRPr lang="en-US" sz="2000" dirty="0" smtClean="0"/>
          </a:p>
          <a:p>
            <a:pPr lvl="1" fontAlgn="ctr"/>
            <a:r>
              <a:rPr lang="en-US" sz="1600" dirty="0" smtClean="0"/>
              <a:t>First meeting in RAN4. Work plan was approved </a:t>
            </a:r>
          </a:p>
          <a:p>
            <a:pPr lvl="1" fontAlgn="ctr"/>
            <a:r>
              <a:rPr lang="en-US" sz="1600" dirty="0" smtClean="0"/>
              <a:t>Draft skeleton was technically endorsed given TR was not requested in SID. </a:t>
            </a:r>
          </a:p>
          <a:p>
            <a:pPr lvl="1" fontAlgn="ctr"/>
            <a:r>
              <a:rPr lang="en-US" sz="1600" dirty="0" smtClean="0"/>
              <a:t>TR will be requested in RAN #83 </a:t>
            </a:r>
          </a:p>
          <a:p>
            <a:pPr fontAlgn="ctr"/>
            <a:r>
              <a:rPr lang="en-US" sz="2000" dirty="0" smtClean="0"/>
              <a:t>NR V2X</a:t>
            </a:r>
          </a:p>
          <a:p>
            <a:pPr lvl="1" fontAlgn="ctr"/>
            <a:r>
              <a:rPr lang="en-US" sz="1600" dirty="0" smtClean="0"/>
              <a:t>Discussions were focusing on RF parameters, transient period and IBE model </a:t>
            </a:r>
          </a:p>
          <a:p>
            <a:pPr lvl="1" fontAlgn="ctr"/>
            <a:r>
              <a:rPr lang="en-US" sz="1600" dirty="0" smtClean="0"/>
              <a:t>Response LS for transient period was approved </a:t>
            </a:r>
            <a:endParaRPr lang="en-US" sz="1600" dirty="0"/>
          </a:p>
          <a:p>
            <a:pPr lvl="1"/>
            <a:endParaRPr lang="en-US" sz="2800" dirty="0">
              <a:ea typeface="MS PGothic" panose="020B0600070205080204" pitchFamily="50" charset="-128"/>
            </a:endParaRPr>
          </a:p>
          <a:p>
            <a:pPr lvl="1"/>
            <a:endParaRPr lang="en-US" sz="2800" dirty="0" smtClean="0">
              <a:ea typeface="MS PGothic" panose="020B0600070205080204" pitchFamily="50" charset="-128"/>
            </a:endParaRPr>
          </a:p>
          <a:p>
            <a:pPr lvl="1"/>
            <a:endParaRPr lang="en-US" sz="2800" dirty="0">
              <a:ea typeface="MS PGothic" panose="020B0600070205080204" pitchFamily="50" charset="-128"/>
            </a:endParaRPr>
          </a:p>
          <a:p>
            <a:endParaRPr lang="en-US" sz="1600" dirty="0" smtClean="0"/>
          </a:p>
          <a:p>
            <a:pPr lvl="1"/>
            <a:endParaRPr lang="ja-JP" altLang="en-US" sz="1600" dirty="0"/>
          </a:p>
          <a:p>
            <a:pPr lvl="2"/>
            <a:endParaRPr lang="en-US" sz="1600" dirty="0" smtClean="0"/>
          </a:p>
          <a:p>
            <a:endParaRPr lang="en-US" sz="2000" dirty="0"/>
          </a:p>
          <a:p>
            <a:endParaRPr lang="en-US" dirty="0"/>
          </a:p>
          <a:p>
            <a:endParaRPr lang="en-US" dirty="0" smtClean="0"/>
          </a:p>
          <a:p>
            <a:endParaRPr lang="en-US" sz="20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17</a:t>
            </a:fld>
            <a:endParaRPr lang="en-GB" altLang="en-US"/>
          </a:p>
        </p:txBody>
      </p:sp>
    </p:spTree>
    <p:extLst>
      <p:ext uri="{BB962C8B-B14F-4D97-AF65-F5344CB8AC3E}">
        <p14:creationId xmlns:p14="http://schemas.microsoft.com/office/powerpoint/2010/main" val="38253497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 Multi-carrier operation for LAA</a:t>
            </a:r>
          </a:p>
          <a:p>
            <a:pPr lvl="1"/>
            <a:r>
              <a:rPr lang="en-GB" altLang="ja-JP" dirty="0"/>
              <a:t>RAN4 concluded multi-carrier operation in band 46. </a:t>
            </a:r>
            <a:endParaRPr lang="en-GB" altLang="ja-JP" dirty="0" smtClean="0"/>
          </a:p>
          <a:p>
            <a:pPr lvl="1"/>
            <a:r>
              <a:rPr lang="en-GB" altLang="ja-JP" dirty="0" smtClean="0"/>
              <a:t>A </a:t>
            </a:r>
            <a:r>
              <a:rPr lang="en-GB" altLang="ja-JP" dirty="0"/>
              <a:t>set of CRs to RAN4 spec have been agreed in RAN4. </a:t>
            </a:r>
            <a:endParaRPr lang="en-GB" altLang="ja-JP" dirty="0" smtClean="0"/>
          </a:p>
          <a:p>
            <a:pPr lvl="1"/>
            <a:r>
              <a:rPr lang="en-GB" altLang="ja-JP" dirty="0" smtClean="0"/>
              <a:t>LS </a:t>
            </a:r>
            <a:r>
              <a:rPr lang="en-GB" altLang="ja-JP" dirty="0"/>
              <a:t>with information of RAN4 decision and also action items for RAN2 (suggested changes for 36.300) was approved in </a:t>
            </a:r>
            <a:r>
              <a:rPr lang="en-GB" altLang="ja-JP" dirty="0" smtClean="0"/>
              <a:t>RP-190043</a:t>
            </a:r>
          </a:p>
          <a:p>
            <a:r>
              <a:rPr lang="en-GB" altLang="ja-JP" dirty="0"/>
              <a:t> </a:t>
            </a:r>
            <a:r>
              <a:rPr lang="en-GB" altLang="ja-JP" dirty="0" smtClean="0"/>
              <a:t>TEI15 and Rel-15 </a:t>
            </a:r>
            <a:r>
              <a:rPr lang="en-GB" altLang="ja-JP" dirty="0" err="1" smtClean="0"/>
              <a:t>perf</a:t>
            </a:r>
            <a:r>
              <a:rPr lang="en-GB" altLang="ja-JP" dirty="0" smtClean="0"/>
              <a:t> part</a:t>
            </a:r>
          </a:p>
          <a:p>
            <a:pPr lvl="1"/>
            <a:r>
              <a:rPr lang="en-GB" altLang="ja-JP" dirty="0" smtClean="0"/>
              <a:t>eMTC4 - Applicability for non-BL UEs in Rel-15 needs further discussions in RAN #83</a:t>
            </a:r>
          </a:p>
          <a:p>
            <a:pPr lvl="1"/>
            <a:r>
              <a:rPr lang="en-GB" altLang="ja-JP" dirty="0" smtClean="0"/>
              <a:t>All the Rel-15 LTE items </a:t>
            </a:r>
            <a:r>
              <a:rPr lang="en-GB" altLang="ja-JP" dirty="0" err="1" smtClean="0"/>
              <a:t>perf</a:t>
            </a:r>
            <a:r>
              <a:rPr lang="en-GB" altLang="ja-JP" dirty="0" smtClean="0"/>
              <a:t> part have been completed </a:t>
            </a:r>
          </a:p>
          <a:p>
            <a:pPr lvl="1"/>
            <a:endParaRPr lang="en-GB" altLang="ja-JP" dirty="0"/>
          </a:p>
          <a:p>
            <a:pPr marL="457200" lvl="1" indent="0">
              <a:buNone/>
            </a:pPr>
            <a:r>
              <a:rPr lang="en-US" dirty="0" smtClean="0"/>
              <a:t> </a:t>
            </a:r>
          </a:p>
          <a:p>
            <a:pPr lvl="1"/>
            <a:endParaRPr lang="en-US"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18</a:t>
            </a:fld>
            <a:endParaRPr lang="en-GB" altLang="en-US"/>
          </a:p>
        </p:txBody>
      </p:sp>
      <p:sp>
        <p:nvSpPr>
          <p:cNvPr id="5" name="Title 1"/>
          <p:cNvSpPr>
            <a:spLocks noGrp="1"/>
          </p:cNvSpPr>
          <p:nvPr>
            <p:ph type="title"/>
          </p:nvPr>
        </p:nvSpPr>
        <p:spPr/>
        <p:txBody>
          <a:bodyPr/>
          <a:lstStyle/>
          <a:p>
            <a:r>
              <a:rPr lang="en-GB" dirty="0" smtClean="0"/>
              <a:t>Up to Rel-15 LTE </a:t>
            </a:r>
            <a:endParaRPr lang="en-US" dirty="0"/>
          </a:p>
        </p:txBody>
      </p:sp>
    </p:spTree>
    <p:extLst>
      <p:ext uri="{BB962C8B-B14F-4D97-AF65-F5344CB8AC3E}">
        <p14:creationId xmlns:p14="http://schemas.microsoft.com/office/powerpoint/2010/main" val="27652606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Rel-16 LTE</a:t>
            </a:r>
            <a:endParaRPr lang="en-US" dirty="0"/>
          </a:p>
        </p:txBody>
      </p:sp>
      <p:sp>
        <p:nvSpPr>
          <p:cNvPr id="3" name="Content Placeholder 2"/>
          <p:cNvSpPr>
            <a:spLocks noGrp="1"/>
          </p:cNvSpPr>
          <p:nvPr>
            <p:ph idx="1"/>
          </p:nvPr>
        </p:nvSpPr>
        <p:spPr>
          <a:xfrm>
            <a:off x="438467" y="1276894"/>
            <a:ext cx="8229600" cy="5756366"/>
          </a:xfrm>
        </p:spPr>
        <p:txBody>
          <a:bodyPr/>
          <a:lstStyle/>
          <a:p>
            <a:pPr fontAlgn="ctr"/>
            <a:r>
              <a:rPr lang="en-US" sz="2000" dirty="0" smtClean="0"/>
              <a:t>eMTC5 and NB-IOTenh3 </a:t>
            </a:r>
          </a:p>
          <a:p>
            <a:pPr lvl="1" fontAlgn="ctr"/>
            <a:r>
              <a:rPr lang="en-US" sz="1800" dirty="0" smtClean="0"/>
              <a:t>Co-existence with NR for both </a:t>
            </a:r>
            <a:r>
              <a:rPr lang="en-US" sz="1800" dirty="0" err="1" smtClean="0"/>
              <a:t>eMTC</a:t>
            </a:r>
            <a:r>
              <a:rPr lang="en-US" sz="1800" dirty="0" smtClean="0"/>
              <a:t> and NB-</a:t>
            </a:r>
            <a:r>
              <a:rPr lang="en-US" sz="1800" dirty="0" err="1" smtClean="0"/>
              <a:t>IoT</a:t>
            </a:r>
            <a:r>
              <a:rPr lang="en-US" sz="1800" dirty="0" smtClean="0"/>
              <a:t> were discussed in Q1 in eMTC5 and NB-IOTenh3 WI respectively. </a:t>
            </a:r>
          </a:p>
          <a:p>
            <a:pPr lvl="1" fontAlgn="ctr"/>
            <a:r>
              <a:rPr lang="en-US" sz="1800" dirty="0" smtClean="0"/>
              <a:t>Time plan for co-existence was concluded in RAN4, i.e., </a:t>
            </a:r>
          </a:p>
          <a:p>
            <a:pPr lvl="2"/>
            <a:r>
              <a:rPr lang="sv-SE" sz="1800" dirty="0"/>
              <a:t>Co-existing work for R15 start firstly</a:t>
            </a:r>
          </a:p>
          <a:p>
            <a:pPr lvl="2"/>
            <a:r>
              <a:rPr lang="sv-SE" sz="1800" dirty="0"/>
              <a:t>Co-exsting work for R16 start secondly after RAN1 R16 co-existing enhance feature </a:t>
            </a:r>
            <a:r>
              <a:rPr lang="sv-SE" sz="1800" dirty="0" smtClean="0"/>
              <a:t>finalized</a:t>
            </a:r>
          </a:p>
          <a:p>
            <a:pPr lvl="1"/>
            <a:r>
              <a:rPr lang="sv-SE" sz="1800" dirty="0"/>
              <a:t>How to proceed co-existing work for Rel-15 NR requires RAN guideline in RAN #83 </a:t>
            </a:r>
            <a:endParaRPr lang="sv-SE" sz="1800" dirty="0" smtClean="0"/>
          </a:p>
          <a:p>
            <a:r>
              <a:rPr lang="sv-SE" sz="2400" dirty="0"/>
              <a:t> </a:t>
            </a:r>
            <a:r>
              <a:rPr lang="sv-SE" sz="2000" dirty="0"/>
              <a:t>Even furtehr mobility enhancement for LTE </a:t>
            </a:r>
            <a:endParaRPr lang="sv-SE" sz="2000" dirty="0" smtClean="0"/>
          </a:p>
          <a:p>
            <a:pPr lvl="1"/>
            <a:r>
              <a:rPr lang="sv-SE" sz="2000" dirty="0" smtClean="0"/>
              <a:t>LS on interruption time during mobility was approved</a:t>
            </a:r>
          </a:p>
          <a:p>
            <a:r>
              <a:rPr lang="sv-SE" sz="2400" dirty="0"/>
              <a:t> </a:t>
            </a:r>
            <a:r>
              <a:rPr lang="sv-SE" sz="2000" dirty="0"/>
              <a:t>High speed for </a:t>
            </a:r>
            <a:r>
              <a:rPr lang="sv-SE" sz="2000" dirty="0" smtClean="0"/>
              <a:t>LTE</a:t>
            </a:r>
          </a:p>
          <a:p>
            <a:pPr lvl="1"/>
            <a:r>
              <a:rPr lang="sv-SE" sz="2000" dirty="0"/>
              <a:t>First meeting  in RAN4. Work plan was approved </a:t>
            </a:r>
          </a:p>
          <a:p>
            <a:pPr lvl="1"/>
            <a:r>
              <a:rPr lang="sv-SE" sz="2000" dirty="0" smtClean="0"/>
              <a:t>Agreements are captured in the WF for RRM and UE/BS Demod for HST</a:t>
            </a:r>
            <a:endParaRPr lang="en-US" sz="1800" dirty="0"/>
          </a:p>
          <a:p>
            <a:pPr lvl="1"/>
            <a:endParaRPr lang="en-US" sz="1800" dirty="0" smtClean="0">
              <a:ea typeface="MS PGothic" panose="020B0600070205080204" pitchFamily="50" charset="-128"/>
            </a:endParaRPr>
          </a:p>
          <a:p>
            <a:pPr lvl="1"/>
            <a:endParaRPr lang="en-US" sz="1800" dirty="0">
              <a:ea typeface="MS PGothic" panose="020B0600070205080204" pitchFamily="50" charset="-128"/>
            </a:endParaRPr>
          </a:p>
          <a:p>
            <a:pPr lvl="1"/>
            <a:endParaRPr lang="en-US" sz="1800" dirty="0" smtClean="0">
              <a:ea typeface="MS PGothic" panose="020B0600070205080204" pitchFamily="50" charset="-128"/>
            </a:endParaRPr>
          </a:p>
          <a:p>
            <a:pPr lvl="1"/>
            <a:endParaRPr lang="en-US" sz="1800" dirty="0">
              <a:ea typeface="MS PGothic" panose="020B0600070205080204" pitchFamily="50" charset="-128"/>
            </a:endParaRPr>
          </a:p>
          <a:p>
            <a:endParaRPr lang="en-US" sz="1100" dirty="0" smtClean="0"/>
          </a:p>
          <a:p>
            <a:pPr lvl="1"/>
            <a:endParaRPr lang="ja-JP" altLang="en-US" sz="1100" dirty="0"/>
          </a:p>
          <a:p>
            <a:pPr lvl="2"/>
            <a:endParaRPr lang="en-US" sz="1100" dirty="0" smtClean="0"/>
          </a:p>
          <a:p>
            <a:endParaRPr lang="en-US" sz="1400" dirty="0"/>
          </a:p>
          <a:p>
            <a:endParaRPr lang="en-US" sz="1800" dirty="0"/>
          </a:p>
          <a:p>
            <a:endParaRPr lang="en-US" sz="1800" dirty="0" smtClean="0"/>
          </a:p>
          <a:p>
            <a:endParaRPr lang="en-US" sz="14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19</a:t>
            </a:fld>
            <a:endParaRPr lang="en-GB" altLang="en-US"/>
          </a:p>
        </p:txBody>
      </p:sp>
    </p:spTree>
    <p:extLst>
      <p:ext uri="{BB962C8B-B14F-4D97-AF65-F5344CB8AC3E}">
        <p14:creationId xmlns:p14="http://schemas.microsoft.com/office/powerpoint/2010/main" val="10558163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678" y="0"/>
            <a:ext cx="6834188" cy="1143000"/>
          </a:xfrm>
        </p:spPr>
        <p:txBody>
          <a:bodyPr/>
          <a:lstStyle/>
          <a:p>
            <a:r>
              <a:rPr lang="en-US" dirty="0" smtClean="0"/>
              <a:t>Executive Summary – Rel-15 NR </a:t>
            </a:r>
            <a:endParaRPr lang="en-US" dirty="0"/>
          </a:p>
        </p:txBody>
      </p:sp>
      <p:sp>
        <p:nvSpPr>
          <p:cNvPr id="3" name="Slide Number Placeholder 2"/>
          <p:cNvSpPr>
            <a:spLocks noGrp="1"/>
          </p:cNvSpPr>
          <p:nvPr>
            <p:ph type="sldNum" sz="quarter" idx="10"/>
          </p:nvPr>
        </p:nvSpPr>
        <p:spPr/>
        <p:txBody>
          <a:bodyPr/>
          <a:lstStyle/>
          <a:p>
            <a:fld id="{5CF5DB0B-C0D7-4C62-A89C-F6E83EC7A4B0}" type="slidenum">
              <a:rPr lang="en-GB" altLang="en-US" smtClean="0"/>
              <a:pPr/>
              <a:t>2</a:t>
            </a:fld>
            <a:endParaRPr lang="en-GB" altLang="en-US"/>
          </a:p>
        </p:txBody>
      </p:sp>
      <p:sp>
        <p:nvSpPr>
          <p:cNvPr id="4" name="Rectangle 25"/>
          <p:cNvSpPr txBox="1">
            <a:spLocks/>
          </p:cNvSpPr>
          <p:nvPr/>
        </p:nvSpPr>
        <p:spPr>
          <a:xfrm>
            <a:off x="106136" y="1087060"/>
            <a:ext cx="8901131" cy="5457277"/>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eaLnBrk="1" fontAlgn="b" hangingPunct="1"/>
            <a:r>
              <a:rPr lang="en-US" altLang="zh-CN" sz="2000" kern="0" dirty="0"/>
              <a:t>Remaining core requirements maintenance are mainly for UE RF and RRM which still consume most of RAN4 meeting time </a:t>
            </a:r>
          </a:p>
          <a:p>
            <a:pPr lvl="1" eaLnBrk="1" fontAlgn="b" hangingPunct="1"/>
            <a:r>
              <a:rPr lang="en-US" altLang="zh-CN" sz="2000" kern="0" dirty="0">
                <a:cs typeface="+mn-cs"/>
              </a:rPr>
              <a:t>System parameters and BS RF are quite stable </a:t>
            </a:r>
          </a:p>
          <a:p>
            <a:pPr eaLnBrk="1" fontAlgn="b" hangingPunct="1"/>
            <a:r>
              <a:rPr lang="en-US" altLang="zh-CN" sz="2000" kern="0" dirty="0"/>
              <a:t>Performance work is in good shape but there are still a large amount of TBD in the specifications  due to </a:t>
            </a:r>
          </a:p>
          <a:p>
            <a:pPr lvl="1" eaLnBrk="1" fontAlgn="b" hangingPunct="1"/>
            <a:r>
              <a:rPr lang="en-US" altLang="zh-CN" sz="2000" kern="0" dirty="0">
                <a:cs typeface="+mn-cs"/>
              </a:rPr>
              <a:t>Lack of simulation results for </a:t>
            </a:r>
            <a:r>
              <a:rPr lang="en-US" altLang="zh-CN" sz="2000" kern="0" dirty="0" err="1">
                <a:cs typeface="+mn-cs"/>
              </a:rPr>
              <a:t>Demod</a:t>
            </a:r>
            <a:r>
              <a:rPr lang="en-US" altLang="zh-CN" sz="2000" kern="0" dirty="0">
                <a:cs typeface="+mn-cs"/>
              </a:rPr>
              <a:t> and CSI</a:t>
            </a:r>
          </a:p>
          <a:p>
            <a:pPr lvl="1" eaLnBrk="1" fontAlgn="b" hangingPunct="1"/>
            <a:r>
              <a:rPr lang="en-US" altLang="zh-CN" sz="2000" kern="0" dirty="0">
                <a:cs typeface="+mn-cs"/>
              </a:rPr>
              <a:t>Large span of submitted results from companies for </a:t>
            </a:r>
            <a:r>
              <a:rPr lang="en-US" altLang="zh-CN" sz="2000" kern="0" dirty="0" err="1">
                <a:cs typeface="+mn-cs"/>
              </a:rPr>
              <a:t>Demod</a:t>
            </a:r>
            <a:r>
              <a:rPr lang="en-US" altLang="zh-CN" sz="2000" kern="0" dirty="0">
                <a:cs typeface="+mn-cs"/>
              </a:rPr>
              <a:t> and CSI</a:t>
            </a:r>
          </a:p>
          <a:p>
            <a:pPr lvl="1" eaLnBrk="1" fontAlgn="b" hangingPunct="1"/>
            <a:r>
              <a:rPr lang="en-US" altLang="zh-CN" sz="2000" kern="0" dirty="0">
                <a:cs typeface="+mn-cs"/>
              </a:rPr>
              <a:t>Uncompleted RRM test cases in phase III and IV </a:t>
            </a:r>
          </a:p>
          <a:p>
            <a:pPr lvl="1" eaLnBrk="1" fontAlgn="b" hangingPunct="1"/>
            <a:r>
              <a:rPr lang="en-US" altLang="zh-CN" sz="2000" kern="0" dirty="0">
                <a:cs typeface="+mn-cs"/>
              </a:rPr>
              <a:t>FFS for some  test parameters </a:t>
            </a:r>
          </a:p>
          <a:p>
            <a:pPr eaLnBrk="1" fontAlgn="b" hangingPunct="1"/>
            <a:r>
              <a:rPr lang="en-GB" altLang="ja-JP" sz="2000" kern="0" dirty="0"/>
              <a:t>Late drop is progressing based on RAN approved schedule, i.e., targeting for core part completion @ </a:t>
            </a:r>
            <a:r>
              <a:rPr lang="en-GB" altLang="ja-JP" sz="2000" kern="0" dirty="0" smtClean="0"/>
              <a:t>June 2019, RAN </a:t>
            </a:r>
            <a:r>
              <a:rPr lang="en-GB" altLang="ja-JP" sz="2000" kern="0" dirty="0"/>
              <a:t>#84</a:t>
            </a:r>
          </a:p>
          <a:p>
            <a:pPr marL="0" indent="0" eaLnBrk="1" fontAlgn="b" hangingPunct="1">
              <a:buNone/>
            </a:pPr>
            <a:r>
              <a:rPr lang="en-GB" altLang="ja-JP" sz="1600" kern="0" dirty="0" smtClean="0">
                <a:solidFill>
                  <a:srgbClr val="FF0000"/>
                </a:solidFill>
              </a:rPr>
              <a:t>=&gt;</a:t>
            </a:r>
            <a:r>
              <a:rPr lang="en-GB" altLang="ja-JP" sz="1600" kern="0" dirty="0" smtClean="0"/>
              <a:t> </a:t>
            </a:r>
            <a:r>
              <a:rPr lang="en-GB" altLang="ja-JP" sz="2000" kern="0" dirty="0"/>
              <a:t>Exception sheet to be updated by capturing the latest progress in RAN #83. One quarter extension for remaining issues for core. Performance part including late drop can be maintained as Dec 2019 and performance part except late drop is expected to be completed by June 2019. </a:t>
            </a:r>
          </a:p>
          <a:p>
            <a:pPr marL="457200" lvl="1" indent="0" eaLnBrk="1" fontAlgn="b" hangingPunct="1">
              <a:buNone/>
            </a:pPr>
            <a:endParaRPr lang="en-US" sz="1600" kern="0" dirty="0" smtClean="0"/>
          </a:p>
          <a:p>
            <a:pPr eaLnBrk="1" fontAlgn="b" hangingPunct="1"/>
            <a:endParaRPr lang="en-US" altLang="zh-CN" sz="2000" kern="0" dirty="0" smtClean="0"/>
          </a:p>
          <a:p>
            <a:pPr lvl="1" eaLnBrk="1" fontAlgn="b" hangingPunct="1"/>
            <a:endParaRPr lang="en-US" sz="1600" kern="0" dirty="0" smtClean="0"/>
          </a:p>
          <a:p>
            <a:pPr lvl="1" eaLnBrk="1" fontAlgn="b" hangingPunct="1"/>
            <a:endParaRPr lang="fi-FI" altLang="ja-JP" sz="1600" kern="0" dirty="0" smtClean="0"/>
          </a:p>
          <a:p>
            <a:pPr lvl="1" eaLnBrk="1" fontAlgn="b" hangingPunct="1"/>
            <a:endParaRPr lang="en-US" sz="1600" kern="0" dirty="0" smtClean="0"/>
          </a:p>
          <a:p>
            <a:pPr lvl="1" eaLnBrk="1" fontAlgn="b" hangingPunct="1"/>
            <a:endParaRPr lang="en-US" altLang="ja-JP" sz="1600" b="1" kern="1200" dirty="0" smtClean="0">
              <a:solidFill>
                <a:srgbClr val="0000FF"/>
              </a:solidFill>
              <a:latin typeface="Arial" charset="0"/>
              <a:ea typeface="MS PGothic" pitchFamily="34" charset="-128"/>
            </a:endParaRPr>
          </a:p>
          <a:p>
            <a:pPr lvl="1" eaLnBrk="1" fontAlgn="b" hangingPunct="1"/>
            <a:endParaRPr lang="en-GB" altLang="zh-CN" sz="1600" kern="0" dirty="0" smtClean="0"/>
          </a:p>
          <a:p>
            <a:pPr lvl="1" eaLnBrk="1" fontAlgn="b" hangingPunct="1"/>
            <a:endParaRPr lang="en-GB" altLang="zh-CN" sz="1600" kern="0" dirty="0" smtClean="0"/>
          </a:p>
          <a:p>
            <a:pPr lvl="1" eaLnBrk="1" fontAlgn="b" hangingPunct="1"/>
            <a:endParaRPr lang="en-GB" altLang="zh-CN" sz="1600" kern="0" dirty="0" smtClean="0"/>
          </a:p>
          <a:p>
            <a:pPr lvl="1" eaLnBrk="1" fontAlgn="b" hangingPunct="1"/>
            <a:endParaRPr lang="en-GB" sz="1600" kern="0" dirty="0" smtClean="0"/>
          </a:p>
          <a:p>
            <a:pPr lvl="1">
              <a:lnSpc>
                <a:spcPct val="90000"/>
              </a:lnSpc>
              <a:spcBef>
                <a:spcPct val="0"/>
              </a:spcBef>
            </a:pPr>
            <a:endParaRPr lang="fi-FI" altLang="ja-JP" sz="1050" kern="0" dirty="0" smtClean="0"/>
          </a:p>
          <a:p>
            <a:pPr marL="0" indent="0">
              <a:lnSpc>
                <a:spcPct val="90000"/>
              </a:lnSpc>
              <a:spcBef>
                <a:spcPct val="0"/>
              </a:spcBef>
              <a:buFontTx/>
              <a:buNone/>
            </a:pPr>
            <a:endParaRPr lang="en-GB" altLang="ja-JP" sz="1800" b="1" kern="0" dirty="0" smtClean="0">
              <a:solidFill>
                <a:srgbClr val="0000FF"/>
              </a:solidFill>
              <a:latin typeface="Arial" charset="0"/>
              <a:ea typeface="MS PGothic" pitchFamily="34" charset="-128"/>
              <a:cs typeface="Arial" charset="0"/>
            </a:endParaRPr>
          </a:p>
          <a:p>
            <a:pPr lvl="1">
              <a:lnSpc>
                <a:spcPct val="90000"/>
              </a:lnSpc>
              <a:spcBef>
                <a:spcPct val="0"/>
              </a:spcBef>
            </a:pPr>
            <a:endParaRPr lang="fi-FI" altLang="ja-JP" sz="1800" kern="0" dirty="0" smtClean="0">
              <a:cs typeface="+mn-cs"/>
            </a:endParaRPr>
          </a:p>
          <a:p>
            <a:pPr lvl="1">
              <a:lnSpc>
                <a:spcPct val="90000"/>
              </a:lnSpc>
              <a:spcBef>
                <a:spcPct val="0"/>
              </a:spcBef>
            </a:pPr>
            <a:endParaRPr lang="en-US" altLang="ja-JP" sz="1800" kern="0" dirty="0" smtClean="0">
              <a:cs typeface="+mn-cs"/>
            </a:endParaRPr>
          </a:p>
          <a:p>
            <a:pPr lvl="1">
              <a:lnSpc>
                <a:spcPct val="90000"/>
              </a:lnSpc>
              <a:spcBef>
                <a:spcPct val="0"/>
              </a:spcBef>
            </a:pPr>
            <a:endParaRPr lang="en-GB" altLang="en-US" sz="1800" kern="0" dirty="0" smtClean="0"/>
          </a:p>
          <a:p>
            <a:pPr lvl="1">
              <a:lnSpc>
                <a:spcPct val="90000"/>
              </a:lnSpc>
              <a:spcBef>
                <a:spcPct val="0"/>
              </a:spcBef>
            </a:pPr>
            <a:endParaRPr lang="en-US" altLang="en-US" sz="900" kern="0" dirty="0" smtClean="0"/>
          </a:p>
          <a:p>
            <a:pPr lvl="2">
              <a:lnSpc>
                <a:spcPct val="90000"/>
              </a:lnSpc>
              <a:spcBef>
                <a:spcPct val="0"/>
              </a:spcBef>
            </a:pPr>
            <a:endParaRPr lang="en-GB" altLang="en-US" sz="900" kern="0" dirty="0" smtClean="0"/>
          </a:p>
          <a:p>
            <a:pPr lvl="1">
              <a:lnSpc>
                <a:spcPct val="90000"/>
              </a:lnSpc>
              <a:spcBef>
                <a:spcPct val="0"/>
              </a:spcBef>
            </a:pPr>
            <a:endParaRPr lang="en-GB" altLang="en-US" sz="1800" kern="0" dirty="0" smtClean="0"/>
          </a:p>
        </p:txBody>
      </p:sp>
    </p:spTree>
    <p:extLst>
      <p:ext uri="{BB962C8B-B14F-4D97-AF65-F5344CB8AC3E}">
        <p14:creationId xmlns:p14="http://schemas.microsoft.com/office/powerpoint/2010/main" val="40443470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694" y="0"/>
            <a:ext cx="7291566" cy="922149"/>
          </a:xfrm>
        </p:spPr>
        <p:txBody>
          <a:bodyPr/>
          <a:lstStyle/>
          <a:p>
            <a:r>
              <a:rPr lang="en-GB" dirty="0" smtClean="0"/>
              <a:t> Rel-16 Basket WI Status</a:t>
            </a:r>
            <a:endParaRPr lang="en-US" dirty="0"/>
          </a:p>
        </p:txBody>
      </p:sp>
      <p:sp>
        <p:nvSpPr>
          <p:cNvPr id="3" name="Content Placeholder 2"/>
          <p:cNvSpPr>
            <a:spLocks noGrp="1"/>
          </p:cNvSpPr>
          <p:nvPr>
            <p:ph idx="1"/>
          </p:nvPr>
        </p:nvSpPr>
        <p:spPr>
          <a:xfrm>
            <a:off x="416378" y="870013"/>
            <a:ext cx="8229600" cy="4525963"/>
          </a:xfrm>
        </p:spPr>
        <p:txBody>
          <a:bodyPr/>
          <a:lstStyle/>
          <a:p>
            <a:r>
              <a:rPr lang="en-US" sz="2400" dirty="0" smtClean="0"/>
              <a:t>Rel-16 NR Basket WI Status Report</a:t>
            </a:r>
          </a:p>
          <a:p>
            <a:endParaRPr lang="en-US" altLang="ja-JP" sz="2400" dirty="0">
              <a:ea typeface="MS PGothic" panose="020B0600070205080204" pitchFamily="50" charset="-128"/>
            </a:endParaRPr>
          </a:p>
          <a:p>
            <a:endParaRPr lang="en-US" altLang="ja-JP" sz="2400" dirty="0" smtClean="0">
              <a:ea typeface="MS PGothic" panose="020B0600070205080204" pitchFamily="50" charset="-128"/>
            </a:endParaRPr>
          </a:p>
          <a:p>
            <a:endParaRPr lang="en-US" altLang="ja-JP" sz="2400" dirty="0">
              <a:ea typeface="MS PGothic" panose="020B0600070205080204" pitchFamily="50" charset="-128"/>
            </a:endParaRPr>
          </a:p>
          <a:p>
            <a:endParaRPr lang="en-US" altLang="ja-JP" sz="2400" dirty="0" smtClean="0">
              <a:ea typeface="MS PGothic" panose="020B0600070205080204" pitchFamily="50" charset="-128"/>
            </a:endParaRPr>
          </a:p>
          <a:p>
            <a:endParaRPr lang="en-US" altLang="ja-JP" sz="2400" dirty="0">
              <a:ea typeface="MS PGothic" panose="020B0600070205080204" pitchFamily="50" charset="-128"/>
            </a:endParaRPr>
          </a:p>
          <a:p>
            <a:endParaRPr lang="en-US" altLang="ja-JP" sz="2400" dirty="0" smtClean="0">
              <a:ea typeface="MS PGothic" panose="020B0600070205080204" pitchFamily="50" charset="-128"/>
            </a:endParaRPr>
          </a:p>
          <a:p>
            <a:endParaRPr lang="en-US" altLang="ja-JP" sz="2400" dirty="0">
              <a:ea typeface="MS PGothic" panose="020B0600070205080204" pitchFamily="50" charset="-128"/>
            </a:endParaRPr>
          </a:p>
          <a:p>
            <a:endParaRPr lang="en-US" altLang="ja-JP" sz="2400" dirty="0" smtClean="0">
              <a:ea typeface="MS PGothic" panose="020B0600070205080204" pitchFamily="50" charset="-128"/>
            </a:endParaRPr>
          </a:p>
          <a:p>
            <a:endParaRPr lang="en-US" altLang="ja-JP" sz="2400" dirty="0">
              <a:ea typeface="MS PGothic" panose="020B0600070205080204" pitchFamily="50" charset="-128"/>
            </a:endParaRPr>
          </a:p>
          <a:p>
            <a:endParaRPr lang="en-US" altLang="ja-JP" sz="2400" dirty="0" smtClean="0">
              <a:ea typeface="MS PGothic" panose="020B0600070205080204" pitchFamily="50" charset="-128"/>
            </a:endParaRPr>
          </a:p>
          <a:p>
            <a:r>
              <a:rPr lang="en-US" altLang="ja-JP" sz="2400" dirty="0" smtClean="0">
                <a:ea typeface="MS PGothic" panose="020B0600070205080204" pitchFamily="50" charset="-128"/>
              </a:rPr>
              <a:t>Above revised WIDs have been endorsed by RAN4</a:t>
            </a:r>
          </a:p>
          <a:p>
            <a:pPr marL="457200" lvl="1" indent="0">
              <a:buNone/>
            </a:pPr>
            <a:endParaRPr lang="en-US" sz="2000" dirty="0" smtClean="0">
              <a:ea typeface="MS PGothic" panose="020B0600070205080204" pitchFamily="50" charset="-128"/>
            </a:endParaRPr>
          </a:p>
          <a:p>
            <a:pPr lvl="1"/>
            <a:endParaRPr lang="en-US" sz="2000" dirty="0">
              <a:ea typeface="MS PGothic" panose="020B0600070205080204" pitchFamily="50" charset="-128"/>
            </a:endParaRPr>
          </a:p>
          <a:p>
            <a:pPr marL="457200" lvl="1" indent="0">
              <a:buNone/>
            </a:pPr>
            <a:endParaRPr lang="en-US" sz="2000" dirty="0" smtClean="0"/>
          </a:p>
          <a:p>
            <a:pPr marL="0" indent="0">
              <a:buNone/>
            </a:pPr>
            <a:endParaRPr lang="en-US" sz="1800" dirty="0"/>
          </a:p>
          <a:p>
            <a:endParaRPr lang="en-US" dirty="0" smtClean="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20</a:t>
            </a:fld>
            <a:endParaRPr lang="en-GB" altLang="en-US"/>
          </a:p>
        </p:txBody>
      </p:sp>
      <p:graphicFrame>
        <p:nvGraphicFramePr>
          <p:cNvPr id="5" name="Table 4"/>
          <p:cNvGraphicFramePr>
            <a:graphicFrameLocks noGrp="1"/>
          </p:cNvGraphicFramePr>
          <p:nvPr>
            <p:extLst>
              <p:ext uri="{D42A27DB-BD31-4B8C-83A1-F6EECF244321}">
                <p14:modId xmlns:p14="http://schemas.microsoft.com/office/powerpoint/2010/main" val="2490868975"/>
              </p:ext>
            </p:extLst>
          </p:nvPr>
        </p:nvGraphicFramePr>
        <p:xfrm>
          <a:off x="160868" y="1413933"/>
          <a:ext cx="8737599" cy="4185920"/>
        </p:xfrm>
        <a:graphic>
          <a:graphicData uri="http://schemas.openxmlformats.org/drawingml/2006/table">
            <a:tbl>
              <a:tblPr firstRow="1" bandRow="1">
                <a:tableStyleId>{5C22544A-7EE6-4342-B048-85BDC9FD1C3A}</a:tableStyleId>
              </a:tblPr>
              <a:tblGrid>
                <a:gridCol w="6053665"/>
                <a:gridCol w="1337734"/>
                <a:gridCol w="1346200"/>
              </a:tblGrid>
              <a:tr h="541867">
                <a:tc>
                  <a:txBody>
                    <a:bodyPr/>
                    <a:lstStyle/>
                    <a:p>
                      <a:r>
                        <a:rPr lang="en-US" dirty="0" smtClean="0"/>
                        <a:t>WI Title</a:t>
                      </a:r>
                      <a:endParaRPr lang="en-US" dirty="0"/>
                    </a:p>
                  </a:txBody>
                  <a:tcPr/>
                </a:tc>
                <a:tc>
                  <a:txBody>
                    <a:bodyPr/>
                    <a:lstStyle/>
                    <a:p>
                      <a:r>
                        <a:rPr lang="en-US" dirty="0" smtClean="0"/>
                        <a:t>Status Report </a:t>
                      </a:r>
                      <a:endParaRPr lang="en-US" dirty="0"/>
                    </a:p>
                  </a:txBody>
                  <a:tcPr/>
                </a:tc>
                <a:tc>
                  <a:txBody>
                    <a:bodyPr/>
                    <a:lstStyle/>
                    <a:p>
                      <a:r>
                        <a:rPr lang="en-US" dirty="0" smtClean="0"/>
                        <a:t>Revised</a:t>
                      </a:r>
                      <a:r>
                        <a:rPr lang="en-US" baseline="0" dirty="0" smtClean="0"/>
                        <a:t> </a:t>
                      </a:r>
                      <a:r>
                        <a:rPr lang="en-US" dirty="0" smtClean="0"/>
                        <a:t>WID</a:t>
                      </a:r>
                      <a:endParaRPr lang="en-US" dirty="0"/>
                    </a:p>
                  </a:txBody>
                  <a:tcPr/>
                </a:tc>
              </a:tr>
              <a:tr h="370840">
                <a:tc>
                  <a:txBody>
                    <a:bodyPr/>
                    <a:lstStyle/>
                    <a:p>
                      <a:r>
                        <a:rPr lang="en-US" sz="1600" kern="1200" baseline="0" dirty="0" smtClean="0">
                          <a:solidFill>
                            <a:schemeClr val="dk1"/>
                          </a:solidFill>
                          <a:latin typeface="+mn-lt"/>
                          <a:ea typeface="+mn-ea"/>
                          <a:cs typeface="+mn-cs"/>
                        </a:rPr>
                        <a:t>NR intra-band CA</a:t>
                      </a:r>
                      <a:endParaRPr lang="en-US" sz="1600" kern="1200" baseline="0" dirty="0">
                        <a:solidFill>
                          <a:schemeClr val="dk1"/>
                        </a:solidFill>
                        <a:latin typeface="+mn-lt"/>
                        <a:ea typeface="+mn-ea"/>
                        <a:cs typeface="+mn-cs"/>
                      </a:endParaRPr>
                    </a:p>
                  </a:txBody>
                  <a:tcPr/>
                </a:tc>
                <a:tc>
                  <a:txBody>
                    <a:bodyPr/>
                    <a:lstStyle/>
                    <a:p>
                      <a:r>
                        <a:rPr lang="en-US" sz="1600" kern="1200" dirty="0" smtClean="0">
                          <a:solidFill>
                            <a:schemeClr val="dk1"/>
                          </a:solidFill>
                          <a:latin typeface="+mn-lt"/>
                          <a:ea typeface="+mn-ea"/>
                          <a:cs typeface="+mn-cs"/>
                        </a:rPr>
                        <a:t>RP-190155</a:t>
                      </a:r>
                      <a:endParaRPr lang="en-US" sz="1600" kern="1200" dirty="0">
                        <a:solidFill>
                          <a:schemeClr val="dk1"/>
                        </a:solidFill>
                        <a:latin typeface="+mn-lt"/>
                        <a:ea typeface="+mn-ea"/>
                        <a:cs typeface="+mn-cs"/>
                      </a:endParaRPr>
                    </a:p>
                  </a:txBody>
                  <a:tcPr/>
                </a:tc>
                <a:tc>
                  <a:txBody>
                    <a:bodyPr/>
                    <a:lstStyle/>
                    <a:p>
                      <a:r>
                        <a:rPr lang="en-US" sz="1600" kern="1200" dirty="0" smtClean="0">
                          <a:solidFill>
                            <a:schemeClr val="dk1"/>
                          </a:solidFill>
                          <a:latin typeface="+mn-lt"/>
                          <a:ea typeface="+mn-ea"/>
                          <a:cs typeface="+mn-cs"/>
                        </a:rPr>
                        <a:t>RP-190158</a:t>
                      </a:r>
                      <a:endParaRPr lang="en-US" sz="1600" kern="1200" dirty="0">
                        <a:solidFill>
                          <a:schemeClr val="dk1"/>
                        </a:solidFill>
                        <a:latin typeface="+mn-lt"/>
                        <a:ea typeface="+mn-ea"/>
                        <a:cs typeface="+mn-cs"/>
                      </a:endParaRPr>
                    </a:p>
                  </a:txBody>
                  <a:tcPr/>
                </a:tc>
              </a:tr>
              <a:tr h="370840">
                <a:tc>
                  <a:txBody>
                    <a:bodyPr/>
                    <a:lstStyle/>
                    <a:p>
                      <a:r>
                        <a:rPr lang="en-US" sz="1600" kern="1200" baseline="0" dirty="0" smtClean="0">
                          <a:solidFill>
                            <a:schemeClr val="dk1"/>
                          </a:solidFill>
                          <a:latin typeface="+mn-lt"/>
                          <a:ea typeface="+mn-ea"/>
                          <a:cs typeface="+mn-cs"/>
                        </a:rPr>
                        <a:t>EN-DC for 2 bands DL with 2 bands UL (1 LTE band + 1 NR band)</a:t>
                      </a:r>
                      <a:endParaRPr lang="en-US" sz="1600" kern="1200" baseline="0" dirty="0">
                        <a:solidFill>
                          <a:schemeClr val="dk1"/>
                        </a:solidFill>
                        <a:latin typeface="+mn-lt"/>
                        <a:ea typeface="+mn-ea"/>
                        <a:cs typeface="+mn-cs"/>
                      </a:endParaRPr>
                    </a:p>
                  </a:txBody>
                  <a:tcPr/>
                </a:tc>
                <a:tc>
                  <a:txBody>
                    <a:bodyPr/>
                    <a:lstStyle/>
                    <a:p>
                      <a:r>
                        <a:rPr lang="en-US" sz="1600" kern="1200" dirty="0" smtClean="0">
                          <a:solidFill>
                            <a:schemeClr val="dk1"/>
                          </a:solidFill>
                          <a:latin typeface="+mn-lt"/>
                          <a:ea typeface="+mn-ea"/>
                          <a:cs typeface="+mn-cs"/>
                        </a:rPr>
                        <a:t>RP-190313</a:t>
                      </a:r>
                      <a:endParaRPr lang="en-US" sz="1600" kern="1200" dirty="0">
                        <a:solidFill>
                          <a:schemeClr val="dk1"/>
                        </a:solidFill>
                        <a:latin typeface="+mn-lt"/>
                        <a:ea typeface="+mn-ea"/>
                        <a:cs typeface="+mn-cs"/>
                      </a:endParaRPr>
                    </a:p>
                  </a:txBody>
                  <a:tcPr/>
                </a:tc>
                <a:tc>
                  <a:txBody>
                    <a:bodyPr/>
                    <a:lstStyle/>
                    <a:p>
                      <a:r>
                        <a:rPr lang="en-US" sz="1600" kern="1200" dirty="0" smtClean="0">
                          <a:solidFill>
                            <a:schemeClr val="dk1"/>
                          </a:solidFill>
                          <a:latin typeface="+mn-lt"/>
                          <a:ea typeface="+mn-ea"/>
                          <a:cs typeface="+mn-cs"/>
                        </a:rPr>
                        <a:t>RP-190312</a:t>
                      </a:r>
                      <a:endParaRPr lang="en-US" sz="1600" kern="1200" dirty="0">
                        <a:solidFill>
                          <a:schemeClr val="dk1"/>
                        </a:solidFill>
                        <a:latin typeface="+mn-lt"/>
                        <a:ea typeface="+mn-ea"/>
                        <a:cs typeface="+mn-cs"/>
                      </a:endParaRPr>
                    </a:p>
                  </a:txBody>
                  <a:tcPr/>
                </a:tc>
              </a:tr>
              <a:tr h="370840">
                <a:tc>
                  <a:txBody>
                    <a:bodyPr/>
                    <a:lstStyle/>
                    <a:p>
                      <a:r>
                        <a:rPr lang="en-US" sz="1600" kern="1200" baseline="0" dirty="0" smtClean="0">
                          <a:solidFill>
                            <a:schemeClr val="dk1"/>
                          </a:solidFill>
                          <a:latin typeface="+mn-lt"/>
                          <a:ea typeface="+mn-ea"/>
                          <a:cs typeface="+mn-cs"/>
                        </a:rPr>
                        <a:t>EN-DC for 3 bands DL with 2 bands UL (2 LTE bands + 1 NR band) </a:t>
                      </a:r>
                      <a:endParaRPr lang="en-US" sz="1600" kern="1200" baseline="0" dirty="0">
                        <a:solidFill>
                          <a:schemeClr val="dk1"/>
                        </a:solidFill>
                        <a:latin typeface="+mn-lt"/>
                        <a:ea typeface="+mn-ea"/>
                        <a:cs typeface="+mn-cs"/>
                      </a:endParaRPr>
                    </a:p>
                  </a:txBody>
                  <a:tcPr/>
                </a:tc>
                <a:tc>
                  <a:txBody>
                    <a:bodyPr/>
                    <a:lstStyle/>
                    <a:p>
                      <a:r>
                        <a:rPr lang="en-US" sz="1600" kern="1200" dirty="0" smtClean="0">
                          <a:solidFill>
                            <a:schemeClr val="dk1"/>
                          </a:solidFill>
                          <a:latin typeface="+mn-lt"/>
                          <a:ea typeface="+mn-ea"/>
                          <a:cs typeface="+mn-cs"/>
                        </a:rPr>
                        <a:t>RP-190379</a:t>
                      </a:r>
                      <a:endParaRPr lang="en-US" sz="1600" kern="1200" dirty="0">
                        <a:solidFill>
                          <a:schemeClr val="dk1"/>
                        </a:solidFill>
                        <a:latin typeface="+mn-lt"/>
                        <a:ea typeface="+mn-ea"/>
                        <a:cs typeface="+mn-cs"/>
                      </a:endParaRPr>
                    </a:p>
                  </a:txBody>
                  <a:tcPr/>
                </a:tc>
                <a:tc>
                  <a:txBody>
                    <a:bodyPr/>
                    <a:lstStyle/>
                    <a:p>
                      <a:r>
                        <a:rPr lang="en-US" sz="1600" kern="1200" dirty="0" smtClean="0">
                          <a:solidFill>
                            <a:schemeClr val="dk1"/>
                          </a:solidFill>
                          <a:latin typeface="+mn-lt"/>
                          <a:ea typeface="+mn-ea"/>
                          <a:cs typeface="+mn-cs"/>
                        </a:rPr>
                        <a:t>RP-190379</a:t>
                      </a:r>
                      <a:endParaRPr lang="en-US" sz="16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EN-DC for 4 bands DL with 2 bands UL (3 LTE bands + 1 NR band) </a:t>
                      </a:r>
                    </a:p>
                  </a:txBody>
                  <a:tcPr/>
                </a:tc>
                <a:tc>
                  <a:txBody>
                    <a:bodyPr/>
                    <a:lstStyle/>
                    <a:p>
                      <a:r>
                        <a:rPr lang="en-US" sz="1600" kern="1200" dirty="0" smtClean="0">
                          <a:solidFill>
                            <a:schemeClr val="dk1"/>
                          </a:solidFill>
                          <a:latin typeface="+mn-lt"/>
                          <a:ea typeface="+mn-ea"/>
                          <a:cs typeface="+mn-cs"/>
                        </a:rPr>
                        <a:t>RP-190156</a:t>
                      </a:r>
                      <a:endParaRPr lang="en-US" sz="1600" kern="1200" dirty="0">
                        <a:solidFill>
                          <a:schemeClr val="dk1"/>
                        </a:solidFill>
                        <a:latin typeface="+mn-lt"/>
                        <a:ea typeface="+mn-ea"/>
                        <a:cs typeface="+mn-cs"/>
                      </a:endParaRPr>
                    </a:p>
                  </a:txBody>
                  <a:tcPr/>
                </a:tc>
                <a:tc>
                  <a:txBody>
                    <a:bodyPr/>
                    <a:lstStyle/>
                    <a:p>
                      <a:r>
                        <a:rPr lang="en-US" sz="1600" kern="1200" dirty="0" smtClean="0">
                          <a:solidFill>
                            <a:schemeClr val="dk1"/>
                          </a:solidFill>
                          <a:latin typeface="+mn-lt"/>
                          <a:ea typeface="+mn-ea"/>
                          <a:cs typeface="+mn-cs"/>
                        </a:rPr>
                        <a:t>RP-190159</a:t>
                      </a:r>
                      <a:endParaRPr lang="en-US" sz="16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EN-DC for 5 bands DL with 2 bands UL (4 LTE bands + 1 NR band) </a:t>
                      </a:r>
                    </a:p>
                  </a:txBody>
                  <a:tcPr/>
                </a:tc>
                <a:tc>
                  <a:txBody>
                    <a:bodyPr/>
                    <a:lstStyle/>
                    <a:p>
                      <a:r>
                        <a:rPr lang="en-US" sz="1600" kern="1200" dirty="0" smtClean="0">
                          <a:solidFill>
                            <a:schemeClr val="dk1"/>
                          </a:solidFill>
                          <a:latin typeface="+mn-lt"/>
                          <a:ea typeface="+mn-ea"/>
                          <a:cs typeface="+mn-cs"/>
                        </a:rPr>
                        <a:t>RP-190293</a:t>
                      </a:r>
                      <a:endParaRPr lang="en-US" sz="1600" kern="1200" dirty="0">
                        <a:solidFill>
                          <a:schemeClr val="dk1"/>
                        </a:solidFill>
                        <a:latin typeface="+mn-lt"/>
                        <a:ea typeface="+mn-ea"/>
                        <a:cs typeface="+mn-cs"/>
                      </a:endParaRPr>
                    </a:p>
                  </a:txBody>
                  <a:tcPr/>
                </a:tc>
                <a:tc>
                  <a:txBody>
                    <a:bodyPr/>
                    <a:lstStyle/>
                    <a:p>
                      <a:r>
                        <a:rPr lang="en-US" sz="1600" kern="1200" dirty="0" smtClean="0">
                          <a:solidFill>
                            <a:schemeClr val="dk1"/>
                          </a:solidFill>
                          <a:latin typeface="+mn-lt"/>
                          <a:ea typeface="+mn-ea"/>
                          <a:cs typeface="+mn-cs"/>
                        </a:rPr>
                        <a:t>RP-190294</a:t>
                      </a:r>
                      <a:endParaRPr lang="en-US" sz="16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EN-DC for 6 bands DL with 2 bands UL (5 LTE bands + 1 NR band) </a:t>
                      </a:r>
                    </a:p>
                  </a:txBody>
                  <a:tcPr/>
                </a:tc>
                <a:tc>
                  <a:txBody>
                    <a:bodyPr/>
                    <a:lstStyle/>
                    <a:p>
                      <a:r>
                        <a:rPr lang="en-US" sz="1600" kern="1200" dirty="0" smtClean="0">
                          <a:solidFill>
                            <a:schemeClr val="dk1"/>
                          </a:solidFill>
                          <a:latin typeface="+mn-lt"/>
                          <a:ea typeface="+mn-ea"/>
                          <a:cs typeface="+mn-cs"/>
                        </a:rPr>
                        <a:t>RP-190223</a:t>
                      </a:r>
                      <a:endParaRPr lang="en-US" sz="1600" kern="1200" dirty="0">
                        <a:solidFill>
                          <a:schemeClr val="dk1"/>
                        </a:solidFill>
                        <a:latin typeface="+mn-lt"/>
                        <a:ea typeface="+mn-ea"/>
                        <a:cs typeface="+mn-cs"/>
                      </a:endParaRPr>
                    </a:p>
                  </a:txBody>
                  <a:tcPr/>
                </a:tc>
                <a:tc>
                  <a:txBody>
                    <a:bodyPr/>
                    <a:lstStyle/>
                    <a:p>
                      <a:r>
                        <a:rPr lang="en-US" sz="1600" kern="1200" dirty="0" smtClean="0">
                          <a:solidFill>
                            <a:schemeClr val="dk1"/>
                          </a:solidFill>
                          <a:latin typeface="+mn-lt"/>
                          <a:ea typeface="+mn-ea"/>
                          <a:cs typeface="+mn-cs"/>
                        </a:rPr>
                        <a:t>N/A</a:t>
                      </a:r>
                      <a:endParaRPr lang="en-US" sz="16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Inter-band CA/DC for 2 bands DL with up to 2 bands UL </a:t>
                      </a:r>
                    </a:p>
                  </a:txBody>
                  <a:tcPr/>
                </a:tc>
                <a:tc>
                  <a:txBody>
                    <a:bodyPr/>
                    <a:lstStyle/>
                    <a:p>
                      <a:r>
                        <a:rPr lang="en-US" sz="1600" kern="1200" dirty="0" smtClean="0">
                          <a:solidFill>
                            <a:schemeClr val="dk1"/>
                          </a:solidFill>
                          <a:latin typeface="+mn-lt"/>
                          <a:ea typeface="+mn-ea"/>
                          <a:cs typeface="+mn-cs"/>
                        </a:rPr>
                        <a:t>RP-190493</a:t>
                      </a:r>
                      <a:endParaRPr lang="en-US" sz="1600" kern="1200" dirty="0">
                        <a:solidFill>
                          <a:schemeClr val="dk1"/>
                        </a:solidFill>
                        <a:latin typeface="+mn-lt"/>
                        <a:ea typeface="+mn-ea"/>
                        <a:cs typeface="+mn-cs"/>
                      </a:endParaRPr>
                    </a:p>
                  </a:txBody>
                  <a:tcPr/>
                </a:tc>
                <a:tc>
                  <a:txBody>
                    <a:bodyPr/>
                    <a:lstStyle/>
                    <a:p>
                      <a:r>
                        <a:rPr lang="en-US" sz="1600" kern="1200" dirty="0" smtClean="0">
                          <a:solidFill>
                            <a:schemeClr val="dk1"/>
                          </a:solidFill>
                          <a:latin typeface="+mn-lt"/>
                          <a:ea typeface="+mn-ea"/>
                          <a:cs typeface="+mn-cs"/>
                        </a:rPr>
                        <a:t>RP-190494</a:t>
                      </a:r>
                      <a:endParaRPr lang="en-US" sz="16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EN-DC of LTE inter-band CA for up to 4 bands DL with 1 band UL + NR inter-band CA for 1 band DL with 1 band UL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dk1"/>
                          </a:solidFill>
                          <a:latin typeface="+mn-lt"/>
                          <a:ea typeface="+mn-ea"/>
                          <a:cs typeface="+mn-cs"/>
                        </a:rPr>
                        <a:t>RP-190153</a:t>
                      </a:r>
                      <a:endParaRPr lang="en-US" sz="1600" kern="120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dk1"/>
                          </a:solidFill>
                          <a:latin typeface="+mn-lt"/>
                          <a:ea typeface="+mn-ea"/>
                          <a:cs typeface="+mn-cs"/>
                        </a:rPr>
                        <a:t>RP-190151</a:t>
                      </a:r>
                      <a:endParaRPr lang="en-US" sz="16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SA SUL, NSA SUL, NSA SUL with ULSUP</a:t>
                      </a:r>
                    </a:p>
                  </a:txBody>
                  <a:tcPr/>
                </a:tc>
                <a:tc>
                  <a:txBody>
                    <a:bodyPr/>
                    <a:lstStyle/>
                    <a:p>
                      <a:r>
                        <a:rPr lang="en-US" sz="1600" kern="1200" dirty="0" smtClean="0">
                          <a:solidFill>
                            <a:schemeClr val="dk1"/>
                          </a:solidFill>
                          <a:latin typeface="+mn-lt"/>
                          <a:ea typeface="+mn-ea"/>
                          <a:cs typeface="+mn-cs"/>
                        </a:rPr>
                        <a:t>RP-190380</a:t>
                      </a:r>
                      <a:endParaRPr lang="en-US" sz="1600" kern="1200" dirty="0">
                        <a:solidFill>
                          <a:schemeClr val="dk1"/>
                        </a:solidFill>
                        <a:latin typeface="+mn-lt"/>
                        <a:ea typeface="+mn-ea"/>
                        <a:cs typeface="+mn-cs"/>
                      </a:endParaRPr>
                    </a:p>
                  </a:txBody>
                  <a:tcPr/>
                </a:tc>
                <a:tc>
                  <a:txBody>
                    <a:bodyPr/>
                    <a:lstStyle/>
                    <a:p>
                      <a:r>
                        <a:rPr lang="en-US" sz="1600" kern="1200" dirty="0" smtClean="0">
                          <a:solidFill>
                            <a:schemeClr val="dk1"/>
                          </a:solidFill>
                          <a:latin typeface="+mn-lt"/>
                          <a:ea typeface="+mn-ea"/>
                          <a:cs typeface="+mn-cs"/>
                        </a:rPr>
                        <a:t>RP-190381</a:t>
                      </a:r>
                      <a:endParaRPr lang="en-US" sz="1600" kern="1200" dirty="0">
                        <a:solidFill>
                          <a:schemeClr val="dk1"/>
                        </a:solidFill>
                        <a:latin typeface="+mn-lt"/>
                        <a:ea typeface="+mn-ea"/>
                        <a:cs typeface="+mn-cs"/>
                      </a:endParaRPr>
                    </a:p>
                  </a:txBody>
                  <a:tcPr/>
                </a:tc>
              </a:tr>
            </a:tbl>
          </a:graphicData>
        </a:graphic>
      </p:graphicFrame>
    </p:spTree>
    <p:extLst>
      <p:ext uri="{BB962C8B-B14F-4D97-AF65-F5344CB8AC3E}">
        <p14:creationId xmlns:p14="http://schemas.microsoft.com/office/powerpoint/2010/main" val="28403281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694" y="0"/>
            <a:ext cx="7291566" cy="922149"/>
          </a:xfrm>
        </p:spPr>
        <p:txBody>
          <a:bodyPr/>
          <a:lstStyle/>
          <a:p>
            <a:r>
              <a:rPr lang="en-GB" dirty="0" smtClean="0"/>
              <a:t> Rel-16 Basket WI Status</a:t>
            </a:r>
            <a:endParaRPr lang="en-US" dirty="0"/>
          </a:p>
        </p:txBody>
      </p:sp>
      <p:sp>
        <p:nvSpPr>
          <p:cNvPr id="3" name="Content Placeholder 2"/>
          <p:cNvSpPr>
            <a:spLocks noGrp="1"/>
          </p:cNvSpPr>
          <p:nvPr>
            <p:ph idx="1"/>
          </p:nvPr>
        </p:nvSpPr>
        <p:spPr>
          <a:xfrm>
            <a:off x="416378" y="870013"/>
            <a:ext cx="8229600" cy="4525963"/>
          </a:xfrm>
        </p:spPr>
        <p:txBody>
          <a:bodyPr/>
          <a:lstStyle/>
          <a:p>
            <a:r>
              <a:rPr lang="en-US" sz="2400" dirty="0" smtClean="0"/>
              <a:t>Rel-16 LTE Basket WI Status Report</a:t>
            </a:r>
          </a:p>
          <a:p>
            <a:endParaRPr lang="en-US" sz="2400" dirty="0"/>
          </a:p>
          <a:p>
            <a:endParaRPr lang="en-US" sz="2400" dirty="0" smtClean="0"/>
          </a:p>
          <a:p>
            <a:endParaRPr lang="en-US" altLang="ja-JP" sz="2400" dirty="0">
              <a:ea typeface="MS PGothic" panose="020B0600070205080204" pitchFamily="50" charset="-128"/>
            </a:endParaRPr>
          </a:p>
          <a:p>
            <a:endParaRPr lang="en-US" altLang="ja-JP" sz="2400" dirty="0" smtClean="0">
              <a:ea typeface="MS PGothic" panose="020B0600070205080204" pitchFamily="50" charset="-128"/>
            </a:endParaRPr>
          </a:p>
          <a:p>
            <a:endParaRPr lang="en-US" altLang="ja-JP" sz="2400" dirty="0">
              <a:ea typeface="MS PGothic" panose="020B0600070205080204" pitchFamily="50" charset="-128"/>
            </a:endParaRPr>
          </a:p>
          <a:p>
            <a:endParaRPr lang="en-US" altLang="ja-JP" sz="2400" dirty="0" smtClean="0">
              <a:ea typeface="MS PGothic" panose="020B0600070205080204" pitchFamily="50" charset="-128"/>
            </a:endParaRPr>
          </a:p>
          <a:p>
            <a:endParaRPr lang="en-US" altLang="ja-JP" sz="2400" dirty="0">
              <a:ea typeface="MS PGothic" panose="020B0600070205080204" pitchFamily="50" charset="-128"/>
            </a:endParaRPr>
          </a:p>
          <a:p>
            <a:endParaRPr lang="en-US" altLang="ja-JP" sz="2400" dirty="0" smtClean="0">
              <a:ea typeface="MS PGothic" panose="020B0600070205080204" pitchFamily="50" charset="-128"/>
            </a:endParaRPr>
          </a:p>
          <a:p>
            <a:endParaRPr lang="en-US" altLang="ja-JP" sz="2400" dirty="0">
              <a:ea typeface="MS PGothic" panose="020B0600070205080204" pitchFamily="50" charset="-128"/>
            </a:endParaRPr>
          </a:p>
          <a:p>
            <a:r>
              <a:rPr lang="en-US" altLang="ja-JP" sz="2400" dirty="0" smtClean="0">
                <a:ea typeface="MS PGothic" panose="020B0600070205080204" pitchFamily="50" charset="-128"/>
              </a:rPr>
              <a:t>CR pack for LTE basket in RP-190409</a:t>
            </a:r>
          </a:p>
          <a:p>
            <a:r>
              <a:rPr lang="en-US" altLang="ja-JP" sz="2400" dirty="0" smtClean="0">
                <a:ea typeface="MS PGothic" panose="020B0600070205080204" pitchFamily="50" charset="-128"/>
              </a:rPr>
              <a:t>Above revised WIDs have been endorsed by RAN4</a:t>
            </a:r>
          </a:p>
          <a:p>
            <a:pPr marL="457200" lvl="1" indent="0">
              <a:buNone/>
            </a:pPr>
            <a:endParaRPr lang="en-US" sz="2000" dirty="0" smtClean="0">
              <a:ea typeface="MS PGothic" panose="020B0600070205080204" pitchFamily="50" charset="-128"/>
            </a:endParaRPr>
          </a:p>
          <a:p>
            <a:pPr lvl="1"/>
            <a:endParaRPr lang="en-US" sz="2000" dirty="0">
              <a:ea typeface="MS PGothic" panose="020B0600070205080204" pitchFamily="50" charset="-128"/>
            </a:endParaRPr>
          </a:p>
          <a:p>
            <a:pPr marL="457200" lvl="1" indent="0">
              <a:buNone/>
            </a:pPr>
            <a:endParaRPr lang="en-US" sz="2000" dirty="0" smtClean="0"/>
          </a:p>
          <a:p>
            <a:pPr marL="0" indent="0">
              <a:buNone/>
            </a:pPr>
            <a:endParaRPr lang="en-US" sz="1800" dirty="0"/>
          </a:p>
          <a:p>
            <a:endParaRPr lang="en-US" dirty="0" smtClean="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21</a:t>
            </a:fld>
            <a:endParaRPr lang="en-GB" altLang="en-US"/>
          </a:p>
        </p:txBody>
      </p:sp>
      <p:graphicFrame>
        <p:nvGraphicFramePr>
          <p:cNvPr id="5" name="Table 4"/>
          <p:cNvGraphicFramePr>
            <a:graphicFrameLocks noGrp="1"/>
          </p:cNvGraphicFramePr>
          <p:nvPr>
            <p:extLst>
              <p:ext uri="{D42A27DB-BD31-4B8C-83A1-F6EECF244321}">
                <p14:modId xmlns:p14="http://schemas.microsoft.com/office/powerpoint/2010/main" val="1840651176"/>
              </p:ext>
            </p:extLst>
          </p:nvPr>
        </p:nvGraphicFramePr>
        <p:xfrm>
          <a:off x="186268" y="1540933"/>
          <a:ext cx="8737599" cy="3606800"/>
        </p:xfrm>
        <a:graphic>
          <a:graphicData uri="http://schemas.openxmlformats.org/drawingml/2006/table">
            <a:tbl>
              <a:tblPr firstRow="1" bandRow="1">
                <a:tableStyleId>{5C22544A-7EE6-4342-B048-85BDC9FD1C3A}</a:tableStyleId>
              </a:tblPr>
              <a:tblGrid>
                <a:gridCol w="6053665"/>
                <a:gridCol w="1337734"/>
                <a:gridCol w="1346200"/>
              </a:tblGrid>
              <a:tr h="541867">
                <a:tc>
                  <a:txBody>
                    <a:bodyPr/>
                    <a:lstStyle/>
                    <a:p>
                      <a:r>
                        <a:rPr lang="en-US" dirty="0" smtClean="0"/>
                        <a:t>WI Title</a:t>
                      </a:r>
                      <a:endParaRPr lang="en-US" dirty="0"/>
                    </a:p>
                  </a:txBody>
                  <a:tcPr/>
                </a:tc>
                <a:tc>
                  <a:txBody>
                    <a:bodyPr/>
                    <a:lstStyle/>
                    <a:p>
                      <a:r>
                        <a:rPr lang="en-US" dirty="0" smtClean="0"/>
                        <a:t>Status Report </a:t>
                      </a:r>
                      <a:endParaRPr lang="en-US" dirty="0"/>
                    </a:p>
                  </a:txBody>
                  <a:tcPr/>
                </a:tc>
                <a:tc>
                  <a:txBody>
                    <a:bodyPr/>
                    <a:lstStyle/>
                    <a:p>
                      <a:r>
                        <a:rPr lang="en-US" dirty="0" smtClean="0"/>
                        <a:t>Revised</a:t>
                      </a:r>
                      <a:r>
                        <a:rPr lang="en-US" baseline="0" dirty="0" smtClean="0"/>
                        <a:t> </a:t>
                      </a:r>
                      <a:r>
                        <a:rPr lang="en-US" dirty="0" smtClean="0"/>
                        <a:t>WID</a:t>
                      </a:r>
                      <a:endParaRPr lang="en-US" dirty="0"/>
                    </a:p>
                  </a:txBody>
                  <a:tcPr/>
                </a:tc>
              </a:tr>
              <a:tr h="370840">
                <a:tc>
                  <a:txBody>
                    <a:bodyPr/>
                    <a:lstStyle/>
                    <a:p>
                      <a:r>
                        <a:rPr lang="en-US" sz="1600" kern="1200" baseline="0" dirty="0" smtClean="0">
                          <a:solidFill>
                            <a:schemeClr val="dk1"/>
                          </a:solidFill>
                          <a:latin typeface="+mn-lt"/>
                          <a:ea typeface="+mn-ea"/>
                          <a:cs typeface="+mn-cs"/>
                        </a:rPr>
                        <a:t>LTE intra-band CA </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RP-190154</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RP-190157</a:t>
                      </a:r>
                      <a:endParaRPr lang="en-US" sz="1600" kern="1200" baseline="0" dirty="0">
                        <a:solidFill>
                          <a:schemeClr val="dk1"/>
                        </a:solidFill>
                        <a:latin typeface="+mn-lt"/>
                        <a:ea typeface="+mn-ea"/>
                        <a:cs typeface="+mn-cs"/>
                      </a:endParaRPr>
                    </a:p>
                  </a:txBody>
                  <a:tcPr/>
                </a:tc>
              </a:tr>
              <a:tr h="370840">
                <a:tc>
                  <a:txBody>
                    <a:bodyPr/>
                    <a:lstStyle/>
                    <a:p>
                      <a:r>
                        <a:rPr lang="en-US" sz="1600" kern="1200" baseline="0" dirty="0" smtClean="0">
                          <a:solidFill>
                            <a:schemeClr val="dk1"/>
                          </a:solidFill>
                          <a:latin typeface="+mn-lt"/>
                          <a:ea typeface="+mn-ea"/>
                          <a:cs typeface="+mn-cs"/>
                        </a:rPr>
                        <a:t>LTE inter-band CA for 2 bands DL with 1 band UL </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RP-190499</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RP-190500</a:t>
                      </a:r>
                      <a:endParaRPr lang="en-US" sz="1600" kern="1200" baseline="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LTE inter-band CA for 3 bands DL with 1 band UL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RP-190374</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RP-190375</a:t>
                      </a:r>
                      <a:endParaRPr lang="en-US" sz="1600" kern="1200" baseline="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LTE inter-band CA for x bands DL (x=4, 5) with 1 band UL</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RP-190139</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RP-190138</a:t>
                      </a:r>
                      <a:endParaRPr lang="en-US" sz="1600" kern="1200" baseline="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LTE inter-band CA for 2 bands DL with 2 band UL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RP-190376</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RP-190377</a:t>
                      </a:r>
                      <a:endParaRPr lang="en-US" sz="1600" kern="1200" baseline="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LTE inter-band Carrier Aggregation for x bands DL  with 2 bands UL</a:t>
                      </a:r>
                    </a:p>
                  </a:txBody>
                  <a:tcPr/>
                </a:tc>
                <a:tc>
                  <a:txBody>
                    <a:bodyPr/>
                    <a:lstStyle/>
                    <a:p>
                      <a:r>
                        <a:rPr lang="en-US" sz="1600" kern="1200" baseline="0" dirty="0" smtClean="0">
                          <a:solidFill>
                            <a:schemeClr val="dk1"/>
                          </a:solidFill>
                          <a:latin typeface="+mn-lt"/>
                          <a:ea typeface="+mn-ea"/>
                          <a:cs typeface="+mn-cs"/>
                        </a:rPr>
                        <a:t>RP-190152</a:t>
                      </a:r>
                      <a:endParaRPr lang="en-US" sz="1600" kern="1200" baseline="0" dirty="0">
                        <a:solidFill>
                          <a:schemeClr val="dk1"/>
                        </a:solidFill>
                        <a:latin typeface="+mn-lt"/>
                        <a:ea typeface="+mn-ea"/>
                        <a:cs typeface="+mn-cs"/>
                      </a:endParaRPr>
                    </a:p>
                  </a:txBody>
                  <a:tcPr/>
                </a:tc>
                <a:tc>
                  <a:txBody>
                    <a:bodyPr/>
                    <a:lstStyle/>
                    <a:p>
                      <a:r>
                        <a:rPr lang="en-US" sz="1600" kern="1200" baseline="0" dirty="0" smtClean="0">
                          <a:solidFill>
                            <a:schemeClr val="dk1"/>
                          </a:solidFill>
                          <a:latin typeface="+mn-lt"/>
                          <a:ea typeface="+mn-ea"/>
                          <a:cs typeface="+mn-cs"/>
                        </a:rPr>
                        <a:t>RP-190150</a:t>
                      </a:r>
                      <a:endParaRPr lang="en-US" sz="1600" kern="1200" baseline="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Additional LTE bands for UE category M1 and/or NB1 </a:t>
                      </a:r>
                      <a:endParaRPr lang="en-US" sz="1600" kern="1200" baseline="0" dirty="0" smtClean="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RP-190334</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RP-190332</a:t>
                      </a:r>
                      <a:endParaRPr lang="en-US" sz="1600" kern="1200" baseline="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Additional LTE bands for UE category M2 and/or NB2 </a:t>
                      </a:r>
                      <a:endParaRPr lang="en-US" sz="1600" kern="1200" baseline="0" dirty="0" smtClean="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RP-190335</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RP-190333</a:t>
                      </a:r>
                      <a:endParaRPr lang="en-US" sz="1600" kern="1200" baseline="0" dirty="0">
                        <a:solidFill>
                          <a:schemeClr val="dk1"/>
                        </a:solidFill>
                        <a:latin typeface="+mn-lt"/>
                        <a:ea typeface="+mn-ea"/>
                        <a:cs typeface="+mn-cs"/>
                      </a:endParaRPr>
                    </a:p>
                  </a:txBody>
                  <a:tcPr/>
                </a:tc>
              </a:tr>
            </a:tbl>
          </a:graphicData>
        </a:graphic>
      </p:graphicFrame>
    </p:spTree>
    <p:extLst>
      <p:ext uri="{BB962C8B-B14F-4D97-AF65-F5344CB8AC3E}">
        <p14:creationId xmlns:p14="http://schemas.microsoft.com/office/powerpoint/2010/main" val="6027434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458788" y="-239713"/>
            <a:ext cx="6834187" cy="1143001"/>
          </a:xfrm>
        </p:spPr>
        <p:txBody>
          <a:bodyPr/>
          <a:lstStyle/>
          <a:p>
            <a:r>
              <a:rPr lang="fi-FI" altLang="en-US" dirty="0" smtClean="0"/>
              <a:t>new WI/SI proposals</a:t>
            </a:r>
          </a:p>
        </p:txBody>
      </p:sp>
      <p:sp>
        <p:nvSpPr>
          <p:cNvPr id="61443" name="Content Placeholder 2"/>
          <p:cNvSpPr>
            <a:spLocks noGrp="1"/>
          </p:cNvSpPr>
          <p:nvPr>
            <p:ph idx="1"/>
          </p:nvPr>
        </p:nvSpPr>
        <p:spPr>
          <a:xfrm>
            <a:off x="224092" y="732315"/>
            <a:ext cx="4957509" cy="5033485"/>
          </a:xfrm>
        </p:spPr>
        <p:txBody>
          <a:bodyPr/>
          <a:lstStyle/>
          <a:p>
            <a:pPr marL="342900" lvl="1" indent="-342900">
              <a:buBlip>
                <a:blip r:embed="rId2"/>
              </a:buBlip>
            </a:pPr>
            <a:r>
              <a:rPr lang="en-US" altLang="zh-CN" sz="1100" dirty="0" smtClean="0">
                <a:ea typeface="+mn-ea"/>
                <a:cs typeface="+mn-cs"/>
              </a:rPr>
              <a:t>Spectrum proposal for NR (13) </a:t>
            </a:r>
          </a:p>
          <a:p>
            <a:pPr lvl="1"/>
            <a:r>
              <a:rPr lang="en-US" sz="900" dirty="0" smtClean="0"/>
              <a:t>WI: Introduction of n14 (Ericsson) </a:t>
            </a:r>
          </a:p>
          <a:p>
            <a:pPr lvl="1"/>
            <a:r>
              <a:rPr lang="en-US" sz="900" dirty="0"/>
              <a:t>WI: Introduction of </a:t>
            </a:r>
            <a:r>
              <a:rPr lang="en-US" sz="900" dirty="0" smtClean="0"/>
              <a:t>n30 </a:t>
            </a:r>
            <a:r>
              <a:rPr lang="en-US" sz="900" dirty="0"/>
              <a:t>(Ericsson) </a:t>
            </a:r>
            <a:endParaRPr lang="en-US" sz="900" dirty="0" smtClean="0"/>
          </a:p>
          <a:p>
            <a:pPr lvl="1"/>
            <a:r>
              <a:rPr lang="en-US" sz="900" dirty="0" smtClean="0"/>
              <a:t>WI: Introduction of n259 (Ericson)</a:t>
            </a:r>
          </a:p>
          <a:p>
            <a:pPr lvl="1"/>
            <a:r>
              <a:rPr lang="en-US" sz="900" dirty="0" smtClean="0"/>
              <a:t>WI: NR inter-band CA/DC for 3 bands DL with x (x=1,2) bands UL (CATT) </a:t>
            </a:r>
          </a:p>
          <a:p>
            <a:pPr lvl="1"/>
            <a:r>
              <a:rPr lang="en-US" sz="900" dirty="0" smtClean="0"/>
              <a:t>WI: Introduction of 1900MHz SUL band (Huawei)</a:t>
            </a:r>
          </a:p>
          <a:p>
            <a:pPr lvl="1"/>
            <a:r>
              <a:rPr lang="en-US" sz="900" dirty="0" smtClean="0"/>
              <a:t>WI: Introduction of SUL band with same uplink frequency range of n5 (Huawei) </a:t>
            </a:r>
          </a:p>
          <a:p>
            <a:pPr lvl="1"/>
            <a:r>
              <a:rPr lang="en-US" sz="900" dirty="0" smtClean="0"/>
              <a:t>WI: Addition of new wider BW in band n77 and n78 (Huawei )</a:t>
            </a:r>
          </a:p>
          <a:p>
            <a:pPr lvl="1"/>
            <a:r>
              <a:rPr lang="en-US" sz="900" dirty="0" smtClean="0"/>
              <a:t>WI: </a:t>
            </a:r>
            <a:r>
              <a:rPr lang="en-US" sz="900" dirty="0"/>
              <a:t>Addition of new wider BW in band </a:t>
            </a:r>
            <a:r>
              <a:rPr lang="en-US" sz="900" dirty="0" smtClean="0"/>
              <a:t>n38 (Huawei </a:t>
            </a:r>
            <a:r>
              <a:rPr lang="en-US" sz="900" dirty="0"/>
              <a:t>)</a:t>
            </a:r>
          </a:p>
          <a:p>
            <a:pPr lvl="1"/>
            <a:r>
              <a:rPr lang="en-US" sz="900" dirty="0" smtClean="0"/>
              <a:t>WI: Add PC5 for FR2 (Huawei) </a:t>
            </a:r>
          </a:p>
          <a:p>
            <a:pPr lvl="1"/>
            <a:r>
              <a:rPr lang="en-US" sz="900" dirty="0" smtClean="0"/>
              <a:t>WI: SUL usage for FR2 spectrum (Apple) </a:t>
            </a:r>
          </a:p>
          <a:p>
            <a:pPr lvl="1"/>
            <a:r>
              <a:rPr lang="en-US" sz="900" dirty="0"/>
              <a:t>WI: Generic requirements for NR FR1 UL intra-band continuous CA (China Telecom</a:t>
            </a:r>
            <a:r>
              <a:rPr lang="en-US" sz="900" dirty="0" smtClean="0"/>
              <a:t>)</a:t>
            </a:r>
          </a:p>
          <a:p>
            <a:pPr lvl="1"/>
            <a:r>
              <a:rPr lang="en-US" altLang="zh-CN" sz="900" dirty="0"/>
              <a:t>WI: </a:t>
            </a:r>
            <a:r>
              <a:rPr lang="en-US" sz="900" dirty="0"/>
              <a:t>Intra-band non-contiguous CA RF requirements (Huawei)</a:t>
            </a:r>
          </a:p>
          <a:p>
            <a:pPr lvl="1"/>
            <a:r>
              <a:rPr lang="en-US" sz="900" dirty="0" smtClean="0"/>
              <a:t>SI</a:t>
            </a:r>
            <a:r>
              <a:rPr lang="en-US" sz="900" dirty="0"/>
              <a:t>: Study on new NR bands 6.425GHz – 7.125GHz (Huawei)</a:t>
            </a:r>
          </a:p>
          <a:p>
            <a:pPr marL="342900" lvl="1" indent="-342900">
              <a:buBlip>
                <a:blip r:embed="rId2"/>
              </a:buBlip>
            </a:pPr>
            <a:r>
              <a:rPr lang="en-US" altLang="zh-CN" sz="1100" dirty="0" smtClean="0">
                <a:ea typeface="+mn-ea"/>
                <a:cs typeface="+mn-cs"/>
              </a:rPr>
              <a:t>Non-spectrum </a:t>
            </a:r>
            <a:r>
              <a:rPr lang="en-US" altLang="zh-CN" sz="1100" dirty="0">
                <a:ea typeface="+mn-ea"/>
                <a:cs typeface="+mn-cs"/>
              </a:rPr>
              <a:t>p</a:t>
            </a:r>
            <a:r>
              <a:rPr lang="en-US" altLang="zh-CN" sz="1100" dirty="0" smtClean="0">
                <a:ea typeface="+mn-ea"/>
                <a:cs typeface="+mn-cs"/>
              </a:rPr>
              <a:t>roposal </a:t>
            </a:r>
            <a:r>
              <a:rPr lang="en-US" altLang="zh-CN" sz="1100" dirty="0">
                <a:ea typeface="+mn-ea"/>
                <a:cs typeface="+mn-cs"/>
              </a:rPr>
              <a:t>for NR </a:t>
            </a:r>
            <a:r>
              <a:rPr lang="en-US" altLang="zh-CN" sz="1100" dirty="0" smtClean="0">
                <a:ea typeface="+mn-ea"/>
                <a:cs typeface="+mn-cs"/>
              </a:rPr>
              <a:t>(9) </a:t>
            </a:r>
            <a:endParaRPr lang="en-US" altLang="zh-CN" sz="1100" dirty="0">
              <a:ea typeface="+mn-ea"/>
              <a:cs typeface="+mn-cs"/>
            </a:endParaRPr>
          </a:p>
          <a:p>
            <a:pPr lvl="1"/>
            <a:r>
              <a:rPr lang="en-US" sz="900" dirty="0" smtClean="0"/>
              <a:t>WI: NR requirement work continuation in Rel-16 (Nokia) </a:t>
            </a:r>
          </a:p>
          <a:p>
            <a:pPr lvl="1"/>
            <a:r>
              <a:rPr lang="en-US" sz="900" dirty="0" smtClean="0"/>
              <a:t>WI: NR RRM requirements enhancement (ZTE) </a:t>
            </a:r>
          </a:p>
          <a:p>
            <a:pPr lvl="1"/>
            <a:r>
              <a:rPr lang="en-US" sz="900" dirty="0" smtClean="0"/>
              <a:t>WI</a:t>
            </a:r>
            <a:r>
              <a:rPr lang="en-US" sz="900" dirty="0"/>
              <a:t>: NR measurement gap enhancement (Intel) </a:t>
            </a:r>
          </a:p>
          <a:p>
            <a:pPr lvl="1"/>
            <a:r>
              <a:rPr lang="en-US" sz="900" dirty="0" smtClean="0"/>
              <a:t>WI: NR </a:t>
            </a:r>
            <a:r>
              <a:rPr lang="en-US" sz="900" dirty="0"/>
              <a:t>performance requirement </a:t>
            </a:r>
            <a:r>
              <a:rPr lang="en-US" sz="900" dirty="0" smtClean="0"/>
              <a:t>enhancement (China Telecom) </a:t>
            </a:r>
          </a:p>
          <a:p>
            <a:pPr lvl="1"/>
            <a:r>
              <a:rPr lang="en-US" sz="900" dirty="0" smtClean="0"/>
              <a:t>WI: NR DL 256QAM for FR2 (China Telecom) </a:t>
            </a:r>
          </a:p>
          <a:p>
            <a:pPr lvl="1"/>
            <a:r>
              <a:rPr lang="en-US" sz="900" dirty="0" smtClean="0"/>
              <a:t>WI</a:t>
            </a:r>
            <a:r>
              <a:rPr lang="en-US" sz="900" dirty="0"/>
              <a:t>: NR support for high speed train scenario </a:t>
            </a:r>
            <a:r>
              <a:rPr lang="en-US" sz="900" dirty="0" smtClean="0"/>
              <a:t>(CMCC)</a:t>
            </a:r>
          </a:p>
          <a:p>
            <a:pPr lvl="1"/>
            <a:r>
              <a:rPr lang="en-US" sz="900" dirty="0" smtClean="0"/>
              <a:t>WI: CSI-RS based L3 measurement requirements (Huawei) </a:t>
            </a:r>
          </a:p>
          <a:p>
            <a:pPr lvl="1"/>
            <a:r>
              <a:rPr lang="en-US" sz="900" dirty="0" smtClean="0"/>
              <a:t>WI: NR RRM requirement improvement (CATT)</a:t>
            </a:r>
            <a:endParaRPr lang="en-US" sz="900" dirty="0"/>
          </a:p>
          <a:p>
            <a:pPr lvl="1"/>
            <a:r>
              <a:rPr lang="en-US" sz="900" dirty="0" smtClean="0"/>
              <a:t>SI: </a:t>
            </a:r>
            <a:r>
              <a:rPr lang="en-US" sz="900" dirty="0"/>
              <a:t>Study on NR and NB-</a:t>
            </a:r>
            <a:r>
              <a:rPr lang="en-US" sz="900" dirty="0" err="1"/>
              <a:t>IoT</a:t>
            </a:r>
            <a:r>
              <a:rPr lang="en-US" sz="900" dirty="0"/>
              <a:t>/</a:t>
            </a:r>
            <a:r>
              <a:rPr lang="en-US" sz="900" dirty="0" err="1"/>
              <a:t>eMTC</a:t>
            </a:r>
            <a:r>
              <a:rPr lang="en-US" sz="900" dirty="0"/>
              <a:t> co-existence</a:t>
            </a:r>
            <a:r>
              <a:rPr lang="en-US" sz="900" dirty="0" smtClean="0"/>
              <a:t> (Huawei) </a:t>
            </a:r>
          </a:p>
          <a:p>
            <a:r>
              <a:rPr lang="en-US" sz="1050" dirty="0" smtClean="0"/>
              <a:t>Spectrum proposal for LTE (2)</a:t>
            </a:r>
          </a:p>
          <a:p>
            <a:pPr lvl="1"/>
            <a:r>
              <a:rPr lang="en-US" sz="900" dirty="0"/>
              <a:t>LTE-LAA based access in 6GHz </a:t>
            </a:r>
            <a:r>
              <a:rPr lang="en-US" sz="900" dirty="0" smtClean="0"/>
              <a:t>spectrum (Ericsson) </a:t>
            </a:r>
          </a:p>
          <a:p>
            <a:pPr lvl="1"/>
            <a:r>
              <a:rPr lang="en-US" sz="900" dirty="0" smtClean="0"/>
              <a:t>PC2 UE for LTE bands 31 and 72 (Nokia) </a:t>
            </a:r>
          </a:p>
          <a:p>
            <a:r>
              <a:rPr lang="en-US" sz="1050" dirty="0" smtClean="0"/>
              <a:t>Multi-RAT (1)</a:t>
            </a:r>
          </a:p>
          <a:p>
            <a:pPr lvl="1"/>
            <a:r>
              <a:rPr lang="en-US" sz="900" dirty="0" smtClean="0"/>
              <a:t>Introduction of GSM, UTRA, E-UTRAN and NR CS(s) to the MSR specifications (Ericsson) </a:t>
            </a:r>
          </a:p>
          <a:p>
            <a:pPr marL="457200" lvl="1" indent="0">
              <a:buNone/>
            </a:pPr>
            <a:endParaRPr lang="en-US" sz="900" dirty="0" smtClean="0"/>
          </a:p>
          <a:p>
            <a:pPr marL="742950" lvl="2" indent="-342900"/>
            <a:endParaRPr lang="en-GB" altLang="zh-CN" sz="800" dirty="0"/>
          </a:p>
        </p:txBody>
      </p:sp>
      <p:sp>
        <p:nvSpPr>
          <p:cNvPr id="3" name="Right Brace 2"/>
          <p:cNvSpPr/>
          <p:nvPr/>
        </p:nvSpPr>
        <p:spPr bwMode="auto">
          <a:xfrm>
            <a:off x="4301067" y="3158069"/>
            <a:ext cx="220133" cy="1430864"/>
          </a:xfrm>
          <a:prstGeom prst="righ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4" name="Right Arrow 3"/>
          <p:cNvSpPr/>
          <p:nvPr/>
        </p:nvSpPr>
        <p:spPr bwMode="auto">
          <a:xfrm>
            <a:off x="4614335" y="3733797"/>
            <a:ext cx="567266" cy="287867"/>
          </a:xfrm>
          <a:prstGeom prst="rightArrow">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5" name="TextBox 4"/>
          <p:cNvSpPr txBox="1"/>
          <p:nvPr/>
        </p:nvSpPr>
        <p:spPr>
          <a:xfrm>
            <a:off x="5181601" y="2928260"/>
            <a:ext cx="3835399" cy="2533001"/>
          </a:xfrm>
          <a:prstGeom prst="rect">
            <a:avLst/>
          </a:prstGeom>
          <a:noFill/>
        </p:spPr>
        <p:txBody>
          <a:bodyPr wrap="square" rtlCol="0">
            <a:spAutoFit/>
          </a:bodyPr>
          <a:lstStyle/>
          <a:p>
            <a:pPr marL="342900" lvl="1" indent="-342900">
              <a:spcBef>
                <a:spcPct val="20000"/>
              </a:spcBef>
              <a:buClr>
                <a:srgbClr val="C00000"/>
              </a:buClr>
              <a:buBlip>
                <a:blip r:embed="rId2"/>
              </a:buBlip>
            </a:pPr>
            <a:r>
              <a:rPr lang="en-US" sz="1100" dirty="0">
                <a:latin typeface="+mn-lt"/>
                <a:cs typeface="+mn-cs"/>
              </a:rPr>
              <a:t>Rel-15 </a:t>
            </a:r>
            <a:r>
              <a:rPr lang="en-US" sz="1100" dirty="0" smtClean="0">
                <a:latin typeface="+mn-lt"/>
                <a:cs typeface="+mn-cs"/>
              </a:rPr>
              <a:t>Leftover issues</a:t>
            </a:r>
          </a:p>
          <a:p>
            <a:pPr marL="742950" lvl="1" indent="-285750">
              <a:spcBef>
                <a:spcPct val="20000"/>
              </a:spcBef>
              <a:buClr>
                <a:srgbClr val="C00000"/>
              </a:buClr>
              <a:buFont typeface="Arial" charset="0"/>
              <a:buChar char="•"/>
            </a:pPr>
            <a:r>
              <a:rPr lang="en-US" sz="900" dirty="0">
                <a:latin typeface="+mn-lt"/>
              </a:rPr>
              <a:t>WI: NR requirement work continuation in Rel-16 (Nokia) </a:t>
            </a:r>
            <a:endParaRPr lang="en-US" sz="900" dirty="0" smtClean="0">
              <a:latin typeface="+mn-lt"/>
            </a:endParaRPr>
          </a:p>
          <a:p>
            <a:pPr marL="742950" lvl="1" indent="-285750">
              <a:spcBef>
                <a:spcPct val="20000"/>
              </a:spcBef>
              <a:buClr>
                <a:srgbClr val="C00000"/>
              </a:buClr>
              <a:buFont typeface="Arial" charset="0"/>
              <a:buChar char="•"/>
            </a:pPr>
            <a:r>
              <a:rPr lang="en-US" sz="900" dirty="0"/>
              <a:t>WI: NR RRM requirements enhancement (ZTE) </a:t>
            </a:r>
          </a:p>
          <a:p>
            <a:pPr marL="742950" lvl="1" indent="-285750">
              <a:spcBef>
                <a:spcPct val="20000"/>
              </a:spcBef>
              <a:buClr>
                <a:srgbClr val="C00000"/>
              </a:buClr>
              <a:buFont typeface="Arial" charset="0"/>
              <a:buChar char="•"/>
            </a:pPr>
            <a:r>
              <a:rPr lang="en-US" sz="900" dirty="0"/>
              <a:t>WI: NR performance requirement enhancement (</a:t>
            </a:r>
            <a:r>
              <a:rPr lang="en-US" sz="900" dirty="0" smtClean="0"/>
              <a:t>CTC) </a:t>
            </a:r>
            <a:endParaRPr lang="en-US" sz="900" dirty="0"/>
          </a:p>
          <a:p>
            <a:pPr marL="742950" lvl="1" indent="-285750">
              <a:spcBef>
                <a:spcPct val="20000"/>
              </a:spcBef>
              <a:buClr>
                <a:srgbClr val="C00000"/>
              </a:buClr>
              <a:buFont typeface="Arial" charset="0"/>
              <a:buChar char="•"/>
            </a:pPr>
            <a:r>
              <a:rPr lang="en-US" sz="900" dirty="0"/>
              <a:t>WI: NR DL 256QAM for FR2 (China Telecom) </a:t>
            </a:r>
          </a:p>
          <a:p>
            <a:pPr marL="742950" lvl="1" indent="-285750">
              <a:spcBef>
                <a:spcPct val="20000"/>
              </a:spcBef>
              <a:buClr>
                <a:srgbClr val="C00000"/>
              </a:buClr>
              <a:buFont typeface="Arial" charset="0"/>
              <a:buChar char="•"/>
            </a:pPr>
            <a:r>
              <a:rPr lang="en-US" sz="900" dirty="0"/>
              <a:t>WI: CSI-RS based L3 measurement requirements (Huawei) </a:t>
            </a:r>
          </a:p>
          <a:p>
            <a:pPr marL="742950" lvl="1" indent="-285750">
              <a:spcBef>
                <a:spcPct val="20000"/>
              </a:spcBef>
              <a:buClr>
                <a:srgbClr val="C00000"/>
              </a:buClr>
              <a:buFont typeface="Arial" charset="0"/>
              <a:buChar char="•"/>
            </a:pPr>
            <a:r>
              <a:rPr lang="en-US" sz="900" dirty="0"/>
              <a:t>WI: NR RRM requirement improvement (CATT)</a:t>
            </a:r>
          </a:p>
          <a:p>
            <a:pPr marL="342900" lvl="1" indent="-342900">
              <a:spcBef>
                <a:spcPct val="20000"/>
              </a:spcBef>
              <a:buClr>
                <a:srgbClr val="C00000"/>
              </a:buClr>
              <a:buBlip>
                <a:blip r:embed="rId2"/>
              </a:buBlip>
            </a:pPr>
            <a:r>
              <a:rPr lang="en-US" sz="1100" dirty="0" smtClean="0">
                <a:latin typeface="+mn-lt"/>
                <a:cs typeface="+mn-cs"/>
              </a:rPr>
              <a:t>New requirements</a:t>
            </a:r>
          </a:p>
          <a:p>
            <a:pPr marL="742950" lvl="1" indent="-285750">
              <a:spcBef>
                <a:spcPct val="20000"/>
              </a:spcBef>
              <a:buClr>
                <a:srgbClr val="C00000"/>
              </a:buClr>
              <a:buFont typeface="Arial" charset="0"/>
              <a:buChar char="•"/>
            </a:pPr>
            <a:r>
              <a:rPr lang="en-US" sz="900" dirty="0">
                <a:latin typeface="+mn-lt"/>
              </a:rPr>
              <a:t>WI: NR measurement gap enhancement (Intel) </a:t>
            </a:r>
          </a:p>
          <a:p>
            <a:pPr marL="742950" lvl="1" indent="-285750">
              <a:spcBef>
                <a:spcPct val="20000"/>
              </a:spcBef>
              <a:buClr>
                <a:srgbClr val="C00000"/>
              </a:buClr>
              <a:buFont typeface="Arial" charset="0"/>
              <a:buChar char="•"/>
            </a:pPr>
            <a:r>
              <a:rPr lang="en-US" sz="900" dirty="0">
                <a:latin typeface="+mn-lt"/>
              </a:rPr>
              <a:t>NR support for high speed train scenario (CMCC</a:t>
            </a:r>
            <a:r>
              <a:rPr lang="en-US" sz="900" dirty="0" smtClean="0">
                <a:latin typeface="+mn-lt"/>
              </a:rPr>
              <a:t>)</a:t>
            </a:r>
          </a:p>
          <a:p>
            <a:pPr marL="742950" lvl="1" indent="-285750">
              <a:spcBef>
                <a:spcPct val="20000"/>
              </a:spcBef>
              <a:buClr>
                <a:srgbClr val="C00000"/>
              </a:buClr>
              <a:buFont typeface="Arial" charset="0"/>
              <a:buChar char="•"/>
            </a:pPr>
            <a:r>
              <a:rPr lang="en-US" sz="900" dirty="0"/>
              <a:t>SI: Study on NR and NB-</a:t>
            </a:r>
            <a:r>
              <a:rPr lang="en-US" sz="900" dirty="0" err="1"/>
              <a:t>IoT</a:t>
            </a:r>
            <a:r>
              <a:rPr lang="en-US" sz="900" dirty="0"/>
              <a:t>/</a:t>
            </a:r>
            <a:r>
              <a:rPr lang="en-US" sz="900" dirty="0" err="1"/>
              <a:t>eMTC</a:t>
            </a:r>
            <a:r>
              <a:rPr lang="en-US" sz="900" dirty="0"/>
              <a:t> co-existence (Huawei) </a:t>
            </a:r>
          </a:p>
          <a:p>
            <a:pPr lvl="1">
              <a:spcBef>
                <a:spcPct val="20000"/>
              </a:spcBef>
              <a:buClr>
                <a:srgbClr val="C00000"/>
              </a:buClr>
            </a:pPr>
            <a:endParaRPr lang="en-US" sz="900" dirty="0">
              <a:latin typeface="+mn-lt"/>
            </a:endParaRPr>
          </a:p>
          <a:p>
            <a:pPr marL="800100" lvl="2" indent="-342900">
              <a:spcBef>
                <a:spcPct val="20000"/>
              </a:spcBef>
              <a:buClr>
                <a:srgbClr val="C00000"/>
              </a:buClr>
              <a:buBlip>
                <a:blip r:embed="rId2"/>
              </a:buBlip>
            </a:pPr>
            <a:endParaRPr lang="en-US" sz="1100" dirty="0"/>
          </a:p>
          <a:p>
            <a:pPr marL="800100" lvl="2" indent="-342900">
              <a:spcBef>
                <a:spcPct val="20000"/>
              </a:spcBef>
              <a:buClr>
                <a:srgbClr val="C00000"/>
              </a:buClr>
              <a:buBlip>
                <a:blip r:embed="rId2"/>
              </a:buBlip>
            </a:pPr>
            <a:endParaRPr lang="en-US" sz="1100" dirty="0">
              <a:latin typeface="+mn-lt"/>
              <a:cs typeface="+mn-cs"/>
            </a:endParaRPr>
          </a:p>
        </p:txBody>
      </p:sp>
      <p:sp>
        <p:nvSpPr>
          <p:cNvPr id="8" name="Right Arrow 7"/>
          <p:cNvSpPr/>
          <p:nvPr/>
        </p:nvSpPr>
        <p:spPr bwMode="auto">
          <a:xfrm>
            <a:off x="5084235" y="1507064"/>
            <a:ext cx="567266" cy="287867"/>
          </a:xfrm>
          <a:prstGeom prst="rightArrow">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9" name="TextBox 8"/>
          <p:cNvSpPr txBox="1"/>
          <p:nvPr/>
        </p:nvSpPr>
        <p:spPr>
          <a:xfrm>
            <a:off x="5799668" y="1376355"/>
            <a:ext cx="3217332" cy="837152"/>
          </a:xfrm>
          <a:prstGeom prst="rect">
            <a:avLst/>
          </a:prstGeom>
          <a:noFill/>
        </p:spPr>
        <p:txBody>
          <a:bodyPr wrap="square" rtlCol="0">
            <a:spAutoFit/>
          </a:bodyPr>
          <a:lstStyle/>
          <a:p>
            <a:pPr marL="342900" lvl="1" indent="-342900">
              <a:spcBef>
                <a:spcPct val="20000"/>
              </a:spcBef>
              <a:buClr>
                <a:srgbClr val="C00000"/>
              </a:buClr>
              <a:buBlip>
                <a:blip r:embed="rId2"/>
              </a:buBlip>
            </a:pPr>
            <a:r>
              <a:rPr lang="en-US" sz="1100" dirty="0" smtClean="0">
                <a:latin typeface="+mn-lt"/>
                <a:cs typeface="+mn-cs"/>
              </a:rPr>
              <a:t>Whether the proposals are spectrum related item shall be discussed first </a:t>
            </a:r>
            <a:endParaRPr lang="en-US" sz="900" dirty="0">
              <a:latin typeface="+mn-lt"/>
            </a:endParaRPr>
          </a:p>
          <a:p>
            <a:pPr marL="800100" lvl="2" indent="-342900">
              <a:spcBef>
                <a:spcPct val="20000"/>
              </a:spcBef>
              <a:buClr>
                <a:srgbClr val="C00000"/>
              </a:buClr>
              <a:buBlip>
                <a:blip r:embed="rId2"/>
              </a:buBlip>
            </a:pPr>
            <a:endParaRPr lang="en-US" sz="1100" dirty="0"/>
          </a:p>
          <a:p>
            <a:pPr marL="800100" lvl="2" indent="-342900">
              <a:spcBef>
                <a:spcPct val="20000"/>
              </a:spcBef>
              <a:buClr>
                <a:srgbClr val="C00000"/>
              </a:buClr>
              <a:buBlip>
                <a:blip r:embed="rId2"/>
              </a:buBlip>
            </a:pPr>
            <a:endParaRPr lang="en-US" sz="1100" dirty="0">
              <a:latin typeface="+mn-lt"/>
              <a:cs typeface="+mn-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9278" y="0"/>
            <a:ext cx="6834188" cy="1143000"/>
          </a:xfrm>
        </p:spPr>
        <p:txBody>
          <a:bodyPr>
            <a:normAutofit/>
          </a:bodyPr>
          <a:lstStyle/>
          <a:p>
            <a:r>
              <a:rPr lang="en-US" dirty="0" smtClean="0"/>
              <a:t>TU budget for NR and LTE </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390237068"/>
              </p:ext>
            </p:extLst>
          </p:nvPr>
        </p:nvGraphicFramePr>
        <p:xfrm>
          <a:off x="349236" y="1199242"/>
          <a:ext cx="8081459" cy="4380291"/>
        </p:xfrm>
        <a:graphic>
          <a:graphicData uri="http://schemas.openxmlformats.org/drawingml/2006/table">
            <a:tbl>
              <a:tblPr>
                <a:tableStyleId>{ED083AE6-46FA-4A59-8FB0-9F97EB10719F}</a:tableStyleId>
              </a:tblPr>
              <a:tblGrid>
                <a:gridCol w="831503"/>
                <a:gridCol w="448451"/>
                <a:gridCol w="448451"/>
                <a:gridCol w="467136"/>
                <a:gridCol w="448451"/>
                <a:gridCol w="467136"/>
                <a:gridCol w="448451"/>
                <a:gridCol w="467136"/>
                <a:gridCol w="448451"/>
                <a:gridCol w="467136"/>
                <a:gridCol w="448451"/>
                <a:gridCol w="448451"/>
                <a:gridCol w="448451"/>
                <a:gridCol w="448451"/>
                <a:gridCol w="448451"/>
                <a:gridCol w="448451"/>
                <a:gridCol w="448451"/>
              </a:tblGrid>
              <a:tr h="247842">
                <a:tc>
                  <a:txBody>
                    <a:bodyPr/>
                    <a:lstStyle/>
                    <a:p>
                      <a:pPr marL="0" algn="ctr" defTabSz="914400" rtl="0" eaLnBrk="1" fontAlgn="b" latinLnBrk="0" hangingPunct="1"/>
                      <a:r>
                        <a:rPr lang="en-US" sz="1000" u="none" strike="noStrike" kern="1200" dirty="0">
                          <a:effectLst/>
                        </a:rPr>
                        <a:t> </a:t>
                      </a:r>
                      <a:endParaRPr lang="en-US" sz="1000" b="1" u="none" strike="noStrike" kern="1200" dirty="0">
                        <a:solidFill>
                          <a:schemeClr val="dk1"/>
                        </a:solidFill>
                        <a:effectLst/>
                        <a:latin typeface="+mn-lt"/>
                        <a:ea typeface="+mn-ea"/>
                        <a:cs typeface="+mn-cs"/>
                      </a:endParaRPr>
                    </a:p>
                  </a:txBody>
                  <a:tcPr marL="6409" marR="6409" marT="6409" marB="0" anchor="ctr"/>
                </a:tc>
                <a:tc gridSpan="4">
                  <a:txBody>
                    <a:bodyPr/>
                    <a:lstStyle/>
                    <a:p>
                      <a:pPr marL="0" algn="ctr" defTabSz="914400" rtl="0" eaLnBrk="1" fontAlgn="b" latinLnBrk="0" hangingPunct="1"/>
                      <a:r>
                        <a:rPr lang="en-US" sz="1000" u="none" strike="noStrike" kern="1200" dirty="0">
                          <a:effectLst/>
                        </a:rPr>
                        <a:t>Q2 2019</a:t>
                      </a:r>
                      <a:endParaRPr lang="en-US" sz="1000" b="1" u="none" strike="noStrike" kern="1200" dirty="0">
                        <a:solidFill>
                          <a:schemeClr val="dk1"/>
                        </a:solidFill>
                        <a:effectLst/>
                        <a:latin typeface="+mn-lt"/>
                        <a:ea typeface="+mn-ea"/>
                        <a:cs typeface="+mn-cs"/>
                      </a:endParaRPr>
                    </a:p>
                  </a:txBody>
                  <a:tcPr marL="6409" marR="6409" marT="6409" marB="0" anchor="ct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marL="0" algn="ctr" defTabSz="914400" rtl="0" eaLnBrk="1" fontAlgn="b" latinLnBrk="0" hangingPunct="1"/>
                      <a:r>
                        <a:rPr lang="en-US" sz="1000" u="none" strike="noStrike" kern="1200" dirty="0">
                          <a:effectLst/>
                        </a:rPr>
                        <a:t>Q3 2019</a:t>
                      </a:r>
                      <a:endParaRPr lang="en-US" sz="1000" b="1" u="none" strike="noStrike" kern="1200" dirty="0">
                        <a:solidFill>
                          <a:schemeClr val="dk1"/>
                        </a:solidFill>
                        <a:effectLst/>
                        <a:latin typeface="+mn-lt"/>
                        <a:ea typeface="+mn-ea"/>
                        <a:cs typeface="+mn-cs"/>
                      </a:endParaRPr>
                    </a:p>
                  </a:txBody>
                  <a:tcPr marL="6409" marR="6409" marT="6409" marB="0" anchor="ctr"/>
                </a:tc>
                <a:tc hMerge="1">
                  <a:txBody>
                    <a:bodyPr/>
                    <a:lstStyle/>
                    <a:p>
                      <a:endParaRPr lang="en-US"/>
                    </a:p>
                  </a:txBody>
                  <a:tcPr/>
                </a:tc>
                <a:tc gridSpan="4">
                  <a:txBody>
                    <a:bodyPr/>
                    <a:lstStyle/>
                    <a:p>
                      <a:pPr marL="0" algn="ctr" defTabSz="914400" rtl="0" eaLnBrk="1" fontAlgn="b" latinLnBrk="0" hangingPunct="1"/>
                      <a:r>
                        <a:rPr lang="en-US" sz="1000" u="none" strike="noStrike" kern="1200" dirty="0">
                          <a:effectLst/>
                        </a:rPr>
                        <a:t>Q4 2019</a:t>
                      </a:r>
                      <a:endParaRPr lang="en-US" sz="1000" b="1" u="none" strike="noStrike" kern="1200" dirty="0">
                        <a:solidFill>
                          <a:schemeClr val="dk1"/>
                        </a:solidFill>
                        <a:effectLst/>
                        <a:latin typeface="+mn-lt"/>
                        <a:ea typeface="+mn-ea"/>
                        <a:cs typeface="+mn-cs"/>
                      </a:endParaRPr>
                    </a:p>
                  </a:txBody>
                  <a:tcPr marL="6409" marR="6409" marT="6409" marB="0" anchor="ct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marL="0" algn="ctr" defTabSz="914400" rtl="0" eaLnBrk="1" fontAlgn="b" latinLnBrk="0" hangingPunct="1"/>
                      <a:r>
                        <a:rPr lang="en-US" sz="1000" u="none" strike="noStrike" kern="1200" dirty="0">
                          <a:effectLst/>
                        </a:rPr>
                        <a:t>Q1 2020</a:t>
                      </a:r>
                      <a:endParaRPr lang="en-US" sz="1000" b="1" u="none" strike="noStrike" kern="1200" dirty="0">
                        <a:solidFill>
                          <a:schemeClr val="dk1"/>
                        </a:solidFill>
                        <a:effectLst/>
                        <a:latin typeface="+mn-lt"/>
                        <a:ea typeface="+mn-ea"/>
                        <a:cs typeface="+mn-cs"/>
                      </a:endParaRPr>
                    </a:p>
                  </a:txBody>
                  <a:tcPr marL="6409" marR="6409" marT="6409" marB="0" anchor="ctr"/>
                </a:tc>
                <a:tc hMerge="1">
                  <a:txBody>
                    <a:bodyPr/>
                    <a:lstStyle/>
                    <a:p>
                      <a:endParaRPr lang="en-US"/>
                    </a:p>
                  </a:txBody>
                  <a:tcPr/>
                </a:tc>
                <a:tc gridSpan="4">
                  <a:txBody>
                    <a:bodyPr/>
                    <a:lstStyle/>
                    <a:p>
                      <a:pPr marL="0" algn="ctr" defTabSz="914400" rtl="0" eaLnBrk="1" fontAlgn="b" latinLnBrk="0" hangingPunct="1"/>
                      <a:r>
                        <a:rPr lang="en-US" sz="1000" u="none" strike="noStrike" kern="1200" dirty="0">
                          <a:effectLst/>
                        </a:rPr>
                        <a:t> 2020 Q2</a:t>
                      </a:r>
                      <a:endParaRPr lang="en-US" sz="1000" b="1" u="none" strike="noStrike" kern="1200" dirty="0">
                        <a:solidFill>
                          <a:schemeClr val="dk1"/>
                        </a:solidFill>
                        <a:effectLst/>
                        <a:latin typeface="+mn-lt"/>
                        <a:ea typeface="+mn-ea"/>
                        <a:cs typeface="+mn-cs"/>
                      </a:endParaRPr>
                    </a:p>
                  </a:txBody>
                  <a:tcPr marL="6409" marR="6409" marT="6409" marB="0" anchor="ctr"/>
                </a:tc>
                <a:tc hMerge="1">
                  <a:txBody>
                    <a:bodyPr/>
                    <a:lstStyle/>
                    <a:p>
                      <a:endParaRPr lang="en-US"/>
                    </a:p>
                  </a:txBody>
                  <a:tcPr/>
                </a:tc>
                <a:tc hMerge="1">
                  <a:txBody>
                    <a:bodyPr/>
                    <a:lstStyle/>
                    <a:p>
                      <a:endParaRPr lang="en-US"/>
                    </a:p>
                  </a:txBody>
                  <a:tcPr/>
                </a:tc>
                <a:tc hMerge="1">
                  <a:txBody>
                    <a:bodyPr/>
                    <a:lstStyle/>
                    <a:p>
                      <a:endParaRPr lang="en-US"/>
                    </a:p>
                  </a:txBody>
                  <a:tcPr/>
                </a:tc>
              </a:tr>
              <a:tr h="255586">
                <a:tc>
                  <a:txBody>
                    <a:bodyPr/>
                    <a:lstStyle/>
                    <a:p>
                      <a:pPr algn="ctr" fontAlgn="t"/>
                      <a:r>
                        <a:rPr lang="en-US" sz="1800" u="none" strike="noStrike" dirty="0">
                          <a:effectLst/>
                        </a:rPr>
                        <a:t> </a:t>
                      </a:r>
                      <a:endParaRPr lang="en-US" sz="1800" b="0" i="0" u="none" strike="noStrike" dirty="0">
                        <a:solidFill>
                          <a:srgbClr val="000000"/>
                        </a:solidFill>
                        <a:effectLst/>
                        <a:latin typeface="Arial"/>
                      </a:endParaRPr>
                    </a:p>
                  </a:txBody>
                  <a:tcPr marL="6409" marR="6409" marT="6409" marB="0" anchor="ctr"/>
                </a:tc>
                <a:tc>
                  <a:txBody>
                    <a:bodyPr/>
                    <a:lstStyle/>
                    <a:p>
                      <a:pPr algn="ctr" rtl="0" fontAlgn="ctr"/>
                      <a:r>
                        <a:rPr lang="en-US" sz="1000" u="none" strike="noStrike" dirty="0">
                          <a:effectLst/>
                        </a:rPr>
                        <a:t>RF</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RD</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RF</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RD</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RF</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RD</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RF</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RD</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RF</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RD</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RF</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RD</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RF</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RD</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RF</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RD</a:t>
                      </a:r>
                      <a:endParaRPr lang="en-US" sz="1000" b="1" i="0" u="none" strike="noStrike" dirty="0">
                        <a:solidFill>
                          <a:srgbClr val="000000"/>
                        </a:solidFill>
                        <a:effectLst/>
                        <a:latin typeface="Calibri"/>
                      </a:endParaRPr>
                    </a:p>
                  </a:txBody>
                  <a:tcPr marL="6409" marR="6409" marT="6409" marB="0" anchor="ctr"/>
                </a:tc>
              </a:tr>
              <a:tr h="168720">
                <a:tc gridSpan="17">
                  <a:txBody>
                    <a:bodyPr/>
                    <a:lstStyle/>
                    <a:p>
                      <a:pPr marL="0" algn="ctr" defTabSz="914400" rtl="0" eaLnBrk="1" fontAlgn="t" latinLnBrk="0" hangingPunct="1"/>
                      <a:r>
                        <a:rPr lang="en-US" sz="1100" b="0" i="0" u="none" strike="noStrike" kern="1200" dirty="0" smtClean="0">
                          <a:solidFill>
                            <a:schemeClr val="bg1"/>
                          </a:solidFill>
                          <a:effectLst/>
                          <a:latin typeface="Arial"/>
                          <a:ea typeface="+mn-ea"/>
                          <a:cs typeface="+mn-cs"/>
                        </a:rPr>
                        <a:t>NR</a:t>
                      </a:r>
                      <a:endParaRPr lang="en-US" sz="1100" b="0" i="0" u="none" strike="noStrike" kern="1200" dirty="0">
                        <a:solidFill>
                          <a:schemeClr val="bg1"/>
                        </a:solidFill>
                        <a:effectLst/>
                        <a:latin typeface="Arial"/>
                        <a:ea typeface="+mn-ea"/>
                        <a:cs typeface="+mn-cs"/>
                      </a:endParaRPr>
                    </a:p>
                  </a:txBody>
                  <a:tcPr marL="6409" marR="6409" marT="6409" marB="0" anchor="ctr">
                    <a:solidFill>
                      <a:srgbClr val="00B0F0"/>
                    </a:solidFill>
                  </a:tcP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r>
              <a:tr h="253387">
                <a:tc>
                  <a:txBody>
                    <a:bodyPr/>
                    <a:lstStyle/>
                    <a:p>
                      <a:pPr algn="ctr" rtl="0" fontAlgn="ctr"/>
                      <a:r>
                        <a:rPr lang="en-US" sz="900" u="none" strike="noStrike">
                          <a:effectLst/>
                        </a:rPr>
                        <a:t>Total</a:t>
                      </a:r>
                      <a:endParaRPr lang="en-US" sz="900" b="1" i="0" u="none" strike="noStrike">
                        <a:solidFill>
                          <a:srgbClr val="000000"/>
                        </a:solidFill>
                        <a:effectLst/>
                        <a:latin typeface="Calibri"/>
                      </a:endParaRPr>
                    </a:p>
                  </a:txBody>
                  <a:tcPr marL="6409" marR="6409" marT="6409"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24</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15</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24</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15</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24</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15</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24</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15</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24</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24</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15</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24</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15</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24</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15</a:t>
                      </a:r>
                    </a:p>
                  </a:txBody>
                  <a:tcPr marL="9525" marR="9525" marT="9525" marB="0" anchor="ctr"/>
                </a:tc>
              </a:tr>
              <a:tr h="311595">
                <a:tc>
                  <a:txBody>
                    <a:bodyPr/>
                    <a:lstStyle/>
                    <a:p>
                      <a:pPr algn="ctr" rtl="0" fontAlgn="ctr"/>
                      <a:r>
                        <a:rPr lang="fr-FR" sz="900" b="0" i="0" u="none" strike="noStrike" dirty="0" smtClean="0">
                          <a:solidFill>
                            <a:schemeClr val="tx1"/>
                          </a:solidFill>
                          <a:effectLst/>
                          <a:latin typeface="+mn-lt"/>
                        </a:rPr>
                        <a:t>Rel-15</a:t>
                      </a:r>
                      <a:r>
                        <a:rPr lang="fr-FR" sz="900" b="0" i="0" u="none" strike="noStrike" baseline="0" dirty="0" smtClean="0">
                          <a:solidFill>
                            <a:schemeClr val="tx1"/>
                          </a:solidFill>
                          <a:effectLst/>
                          <a:latin typeface="+mn-lt"/>
                        </a:rPr>
                        <a:t> NR </a:t>
                      </a:r>
                      <a:r>
                        <a:rPr lang="fr-FR" sz="900" b="0" i="0" u="none" strike="noStrike" baseline="0" dirty="0" err="1" smtClean="0">
                          <a:solidFill>
                            <a:schemeClr val="tx1"/>
                          </a:solidFill>
                          <a:effectLst/>
                          <a:latin typeface="+mn-lt"/>
                        </a:rPr>
                        <a:t>Core</a:t>
                      </a:r>
                      <a:endParaRPr lang="fr-FR" sz="900" b="1" i="0" u="none" strike="noStrike" dirty="0">
                        <a:solidFill>
                          <a:srgbClr val="000000"/>
                        </a:solidFill>
                        <a:effectLst/>
                        <a:latin typeface="Calibri"/>
                      </a:endParaRPr>
                    </a:p>
                  </a:txBody>
                  <a:tcPr marL="6409" marR="6409" marT="6409"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4</a:t>
                      </a:r>
                    </a:p>
                  </a:txBody>
                  <a:tcPr marL="9525" marR="9525" marT="9525" marB="0" anchor="ctr"/>
                </a:tc>
                <a:tc>
                  <a:txBody>
                    <a:bodyPr/>
                    <a:lstStyle/>
                    <a:p>
                      <a:pPr marL="0" algn="ctr" defTabSz="914400" rtl="0" eaLnBrk="1" fontAlgn="ctr" latinLnBrk="0" hangingPunct="1"/>
                      <a:r>
                        <a:rPr lang="en-US" sz="900" b="0" i="0" u="none" strike="noStrike" kern="1200" dirty="0" smtClean="0">
                          <a:solidFill>
                            <a:srgbClr val="000000"/>
                          </a:solidFill>
                          <a:effectLst/>
                          <a:latin typeface="Calibri"/>
                          <a:ea typeface="+mn-ea"/>
                          <a:cs typeface="+mn-cs"/>
                        </a:rPr>
                        <a:t>4-&gt;8*</a:t>
                      </a:r>
                      <a:endParaRPr lang="en-US" sz="900" b="0" i="0" u="none" strike="noStrike" kern="1200" dirty="0">
                        <a:solidFill>
                          <a:srgbClr val="000000"/>
                        </a:solidFill>
                        <a:effectLst/>
                        <a:latin typeface="Calibri"/>
                        <a:ea typeface="+mn-ea"/>
                        <a:cs typeface="+mn-cs"/>
                      </a:endParaRPr>
                    </a:p>
                  </a:txBody>
                  <a:tcPr marL="9525" marR="9525" marT="9525" marB="0" anchor="ctr"/>
                </a:tc>
                <a:tc>
                  <a:txBody>
                    <a:bodyPr/>
                    <a:lstStyle/>
                    <a:p>
                      <a:pPr marL="0" algn="ctr" defTabSz="914400" rtl="0" eaLnBrk="1" fontAlgn="ctr" latinLnBrk="0" hangingPunct="1"/>
                      <a:r>
                        <a:rPr lang="en-US" sz="900" b="0" i="0" u="none" strike="noStrike" kern="1200" dirty="0" smtClean="0">
                          <a:solidFill>
                            <a:srgbClr val="000000"/>
                          </a:solidFill>
                          <a:effectLst/>
                          <a:latin typeface="Calibri"/>
                          <a:ea typeface="+mn-ea"/>
                          <a:cs typeface="+mn-cs"/>
                        </a:rPr>
                        <a:t>2</a:t>
                      </a:r>
                      <a:endParaRPr lang="en-US" sz="900" b="0" i="0" u="none" strike="noStrike" kern="1200" dirty="0">
                        <a:solidFill>
                          <a:srgbClr val="000000"/>
                        </a:solidFill>
                        <a:effectLst/>
                        <a:latin typeface="Calibri"/>
                        <a:ea typeface="+mn-ea"/>
                        <a:cs typeface="+mn-cs"/>
                      </a:endParaRPr>
                    </a:p>
                  </a:txBody>
                  <a:tcPr marL="9525" marR="9525" marT="9525" marB="0" anchor="ctr"/>
                </a:tc>
                <a:tc>
                  <a:txBody>
                    <a:bodyPr/>
                    <a:lstStyle/>
                    <a:p>
                      <a:pPr marL="0" algn="ctr" defTabSz="914400" rtl="0" eaLnBrk="1" fontAlgn="ctr" latinLnBrk="0" hangingPunct="1"/>
                      <a:r>
                        <a:rPr lang="en-US" sz="900" b="0" i="0" u="none" strike="noStrike" kern="1200" dirty="0" smtClean="0">
                          <a:solidFill>
                            <a:srgbClr val="000000"/>
                          </a:solidFill>
                          <a:effectLst/>
                          <a:latin typeface="Calibri"/>
                          <a:ea typeface="+mn-ea"/>
                          <a:cs typeface="+mn-cs"/>
                        </a:rPr>
                        <a:t>4-&gt;8*</a:t>
                      </a:r>
                      <a:endParaRPr lang="en-US" sz="900" b="0" i="0" u="none" strike="noStrike" kern="1200" dirty="0">
                        <a:solidFill>
                          <a:srgbClr val="000000"/>
                        </a:solidFill>
                        <a:effectLst/>
                        <a:latin typeface="Calibri"/>
                        <a:ea typeface="+mn-ea"/>
                        <a:cs typeface="+mn-cs"/>
                      </a:endParaRPr>
                    </a:p>
                  </a:txBody>
                  <a:tcPr marL="9525" marR="9525" marT="9525" marB="0" anchor="ctr"/>
                </a:tc>
                <a:tc>
                  <a:txBody>
                    <a:bodyPr/>
                    <a:lstStyle/>
                    <a:p>
                      <a:pPr marL="0" algn="ctr" defTabSz="914400" rtl="0" eaLnBrk="1" fontAlgn="ctr" latinLnBrk="0" hangingPunct="1"/>
                      <a:r>
                        <a:rPr lang="en-US" sz="900" b="0" i="0" u="none" strike="noStrike" kern="1200" dirty="0" smtClean="0">
                          <a:solidFill>
                            <a:srgbClr val="000000"/>
                          </a:solidFill>
                          <a:effectLst/>
                          <a:latin typeface="Calibri"/>
                          <a:ea typeface="+mn-ea"/>
                          <a:cs typeface="+mn-cs"/>
                        </a:rPr>
                        <a:t>0-&gt;1*</a:t>
                      </a:r>
                      <a:endParaRPr lang="en-US" sz="900" b="0" i="0" u="none" strike="noStrike" kern="1200" dirty="0">
                        <a:solidFill>
                          <a:srgbClr val="000000"/>
                        </a:solidFill>
                        <a:effectLst/>
                        <a:latin typeface="Calibri"/>
                        <a:ea typeface="+mn-ea"/>
                        <a:cs typeface="+mn-cs"/>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u="none" strike="noStrike" kern="1200" dirty="0" smtClean="0">
                          <a:solidFill>
                            <a:srgbClr val="000000"/>
                          </a:solidFill>
                          <a:effectLst/>
                          <a:latin typeface="Calibri"/>
                          <a:ea typeface="+mn-ea"/>
                          <a:cs typeface="+mn-cs"/>
                        </a:rPr>
                        <a:t>0-</a:t>
                      </a:r>
                      <a:r>
                        <a:rPr lang="en-US" sz="900" b="0" i="0" u="none" strike="noStrike" kern="1200" dirty="0" smtClean="0">
                          <a:solidFill>
                            <a:srgbClr val="000000"/>
                          </a:solidFill>
                          <a:effectLst/>
                          <a:latin typeface="+mn-lt"/>
                          <a:ea typeface="+mn-ea"/>
                          <a:cs typeface="+mn-cs"/>
                        </a:rPr>
                        <a:t>&gt;1*</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r>
              <a:tr h="289538">
                <a:tc>
                  <a:txBody>
                    <a:bodyPr/>
                    <a:lstStyle/>
                    <a:p>
                      <a:pPr algn="ctr" rtl="0" fontAlgn="ctr"/>
                      <a:r>
                        <a:rPr lang="en-US" sz="900" u="none" strike="noStrike" dirty="0">
                          <a:effectLst/>
                        </a:rPr>
                        <a:t>Rel-15 NR </a:t>
                      </a:r>
                      <a:r>
                        <a:rPr lang="en-US" sz="900" u="none" strike="noStrike" dirty="0" err="1" smtClean="0">
                          <a:effectLst/>
                        </a:rPr>
                        <a:t>Perf</a:t>
                      </a:r>
                      <a:endParaRPr lang="en-US" sz="900" b="1" i="0" u="none" strike="noStrike" dirty="0">
                        <a:solidFill>
                          <a:srgbClr val="000000"/>
                        </a:solidFill>
                        <a:effectLst/>
                        <a:latin typeface="Calibri"/>
                      </a:endParaRPr>
                    </a:p>
                  </a:txBody>
                  <a:tcPr marL="6409" marR="6409" marT="6409"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4</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4</a:t>
                      </a:r>
                    </a:p>
                  </a:txBody>
                  <a:tcPr marL="9525" marR="9525" marT="9525" marB="0" anchor="ctr"/>
                </a:tc>
                <a:tc>
                  <a:txBody>
                    <a:bodyPr/>
                    <a:lstStyle/>
                    <a:p>
                      <a:pPr marL="0" algn="ctr" defTabSz="914400" rtl="0" eaLnBrk="1" fontAlgn="ctr" latinLnBrk="0" hangingPunct="1"/>
                      <a:r>
                        <a:rPr lang="en-US" sz="900" b="0" i="0" u="none" strike="noStrike" kern="1200" dirty="0" smtClean="0">
                          <a:solidFill>
                            <a:srgbClr val="000000"/>
                          </a:solidFill>
                          <a:effectLst/>
                          <a:latin typeface="Calibri"/>
                          <a:ea typeface="+mn-ea"/>
                          <a:cs typeface="+mn-cs"/>
                        </a:rPr>
                        <a:t>2</a:t>
                      </a:r>
                      <a:endParaRPr lang="en-US" sz="900" b="0" i="0" u="none" strike="noStrike" kern="1200" dirty="0">
                        <a:solidFill>
                          <a:srgbClr val="000000"/>
                        </a:solidFill>
                        <a:effectLst/>
                        <a:latin typeface="Calibri"/>
                        <a:ea typeface="+mn-ea"/>
                        <a:cs typeface="+mn-cs"/>
                      </a:endParaRP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4</a:t>
                      </a:r>
                    </a:p>
                  </a:txBody>
                  <a:tcPr marL="9525" marR="9525" marT="9525" marB="0" anchor="ctr"/>
                </a:tc>
                <a:tc>
                  <a:txBody>
                    <a:bodyPr/>
                    <a:lstStyle/>
                    <a:p>
                      <a:pPr marL="0" algn="ctr" defTabSz="914400" rtl="0" eaLnBrk="1" fontAlgn="ctr" latinLnBrk="0" hangingPunct="1"/>
                      <a:r>
                        <a:rPr lang="en-US" sz="900" b="0" i="0" u="none" strike="noStrike" kern="1200" dirty="0" smtClean="0">
                          <a:solidFill>
                            <a:srgbClr val="000000"/>
                          </a:solidFill>
                          <a:effectLst/>
                          <a:latin typeface="Calibri"/>
                          <a:ea typeface="+mn-ea"/>
                          <a:cs typeface="+mn-cs"/>
                        </a:rPr>
                        <a:t>0-&gt;1*</a:t>
                      </a:r>
                      <a:endParaRPr lang="en-US" sz="900" b="0" i="0" u="none" strike="noStrike" kern="1200" dirty="0">
                        <a:solidFill>
                          <a:srgbClr val="000000"/>
                        </a:solidFill>
                        <a:effectLst/>
                        <a:latin typeface="Calibri"/>
                        <a:ea typeface="+mn-ea"/>
                        <a:cs typeface="+mn-cs"/>
                      </a:endParaRP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2</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1</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1</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r>
              <a:tr h="364067">
                <a:tc>
                  <a:txBody>
                    <a:bodyPr/>
                    <a:lstStyle/>
                    <a:p>
                      <a:pPr algn="ctr" rtl="0" fontAlgn="ctr"/>
                      <a:r>
                        <a:rPr lang="en-US" sz="900" u="none" strike="noStrike" dirty="0" smtClean="0">
                          <a:effectLst/>
                        </a:rPr>
                        <a:t>Rel-16</a:t>
                      </a:r>
                      <a:endParaRPr lang="en-US" sz="900" b="1" i="0" u="none" strike="noStrike" dirty="0">
                        <a:solidFill>
                          <a:srgbClr val="000000"/>
                        </a:solidFill>
                        <a:effectLst/>
                        <a:latin typeface="Calibri"/>
                      </a:endParaRPr>
                    </a:p>
                  </a:txBody>
                  <a:tcPr marL="6409" marR="6409" marT="6409"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16.4</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5.5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17.8</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8</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11</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14.3</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12.75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12.25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9</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1.75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10.5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10</a:t>
                      </a:r>
                    </a:p>
                  </a:txBody>
                  <a:tcPr marL="9525" marR="9525" marT="9525" marB="0" anchor="ctr"/>
                </a:tc>
              </a:tr>
              <a:tr h="347133">
                <a:tc>
                  <a:txBody>
                    <a:bodyPr/>
                    <a:lstStyle/>
                    <a:p>
                      <a:pPr algn="ctr" rtl="0" fontAlgn="ctr"/>
                      <a:r>
                        <a:rPr lang="en-US" sz="900" u="none" strike="noStrike" dirty="0">
                          <a:effectLst/>
                        </a:rPr>
                        <a:t>Available TU </a:t>
                      </a:r>
                      <a:endParaRPr lang="en-US" sz="900" b="1" i="0" u="none" strike="noStrike" dirty="0">
                        <a:solidFill>
                          <a:srgbClr val="000000"/>
                        </a:solidFill>
                        <a:effectLst/>
                        <a:latin typeface="Calibri"/>
                      </a:endParaRPr>
                    </a:p>
                  </a:txBody>
                  <a:tcPr marL="6409" marR="6409" marT="6409" marB="0" anchor="ctr"/>
                </a:tc>
                <a:tc>
                  <a:txBody>
                    <a:bodyPr/>
                    <a:lstStyle/>
                    <a:p>
                      <a:pPr algn="ctr" rtl="0" fontAlgn="ctr"/>
                      <a:r>
                        <a:rPr lang="en-US" sz="900" b="1" i="0" u="none" strike="noStrike" dirty="0">
                          <a:solidFill>
                            <a:srgbClr val="FF0000"/>
                          </a:solidFill>
                          <a:effectLst/>
                          <a:latin typeface="Calibri"/>
                        </a:rPr>
                        <a:t>-0.4</a:t>
                      </a:r>
                    </a:p>
                  </a:txBody>
                  <a:tcPr marL="9525" marR="9525" marT="9525" marB="0" anchor="ctr"/>
                </a:tc>
                <a:tc>
                  <a:txBody>
                    <a:bodyPr/>
                    <a:lstStyle/>
                    <a:p>
                      <a:pPr algn="ctr" rtl="0" fontAlgn="ctr"/>
                      <a:r>
                        <a:rPr lang="en-US" sz="900" b="1" i="0" u="none" strike="noStrike" dirty="0">
                          <a:solidFill>
                            <a:srgbClr val="FF0000"/>
                          </a:solidFill>
                          <a:effectLst/>
                          <a:latin typeface="Calibri"/>
                        </a:rPr>
                        <a:t>-2.5</a:t>
                      </a:r>
                    </a:p>
                  </a:txBody>
                  <a:tcPr marL="9525" marR="9525" marT="9525" marB="0" anchor="ctr"/>
                </a:tc>
                <a:tc>
                  <a:txBody>
                    <a:bodyPr/>
                    <a:lstStyle/>
                    <a:p>
                      <a:pPr marL="0" algn="ctr" defTabSz="914400" rtl="0" eaLnBrk="1" fontAlgn="ctr" latinLnBrk="0" hangingPunct="1"/>
                      <a:r>
                        <a:rPr lang="en-US" sz="900" b="0" i="0" u="none" strike="noStrike" kern="1200" dirty="0" smtClean="0">
                          <a:solidFill>
                            <a:srgbClr val="000000"/>
                          </a:solidFill>
                          <a:effectLst/>
                          <a:latin typeface="Calibri"/>
                          <a:ea typeface="+mn-ea"/>
                          <a:cs typeface="+mn-cs"/>
                        </a:rPr>
                        <a:t>2.2</a:t>
                      </a:r>
                      <a:endParaRPr lang="en-US" sz="900" b="0" i="0" u="none" strike="noStrike" kern="1200" dirty="0">
                        <a:solidFill>
                          <a:srgbClr val="000000"/>
                        </a:solidFill>
                        <a:effectLst/>
                        <a:latin typeface="Calibri"/>
                        <a:ea typeface="+mn-ea"/>
                        <a:cs typeface="+mn-cs"/>
                      </a:endParaRPr>
                    </a:p>
                  </a:txBody>
                  <a:tcPr marL="9525" marR="9525" marT="9525" marB="0" anchor="ctr"/>
                </a:tc>
                <a:tc>
                  <a:txBody>
                    <a:bodyPr/>
                    <a:lstStyle/>
                    <a:p>
                      <a:pPr algn="ctr" rtl="0" fontAlgn="ctr"/>
                      <a:r>
                        <a:rPr lang="en-US" sz="900" b="1" i="0" u="none" strike="noStrike" dirty="0">
                          <a:solidFill>
                            <a:srgbClr val="FF0000"/>
                          </a:solidFill>
                          <a:effectLst/>
                          <a:latin typeface="Calibri"/>
                        </a:rPr>
                        <a:t>-5</a:t>
                      </a:r>
                    </a:p>
                  </a:txBody>
                  <a:tcPr marL="9525" marR="9525" marT="9525" marB="0" anchor="ctr"/>
                </a:tc>
                <a:tc>
                  <a:txBody>
                    <a:bodyPr/>
                    <a:lstStyle/>
                    <a:p>
                      <a:pPr algn="ctr" rtl="0" fontAlgn="ctr"/>
                      <a:r>
                        <a:rPr lang="en-US" sz="900" b="0" i="0" u="none" strike="noStrike" dirty="0">
                          <a:solidFill>
                            <a:srgbClr val="000000"/>
                          </a:solidFill>
                          <a:effectLst/>
                          <a:latin typeface="Calibri"/>
                        </a:rPr>
                        <a:t>7</a:t>
                      </a:r>
                    </a:p>
                  </a:txBody>
                  <a:tcPr marL="9525" marR="9525" marT="9525" marB="0" anchor="ctr"/>
                </a:tc>
                <a:tc>
                  <a:txBody>
                    <a:bodyPr/>
                    <a:lstStyle/>
                    <a:p>
                      <a:pPr algn="ctr" rtl="0" fontAlgn="ctr"/>
                      <a:r>
                        <a:rPr lang="en-US" sz="900" b="0" i="0" u="none" strike="noStrike" dirty="0" smtClean="0">
                          <a:solidFill>
                            <a:srgbClr val="000000"/>
                          </a:solidFill>
                          <a:effectLst/>
                          <a:latin typeface="Calibri"/>
                        </a:rPr>
                        <a:t>1</a:t>
                      </a:r>
                      <a:endParaRPr lang="en-US" sz="900" b="0" i="0" u="none" strike="noStrike" dirty="0">
                        <a:solidFill>
                          <a:srgbClr val="000000"/>
                        </a:solidFill>
                        <a:effectLst/>
                        <a:latin typeface="Calibri"/>
                      </a:endParaRPr>
                    </a:p>
                  </a:txBody>
                  <a:tcPr marL="9525" marR="9525" marT="9525" marB="0" anchor="ctr"/>
                </a:tc>
                <a:tc>
                  <a:txBody>
                    <a:bodyPr/>
                    <a:lstStyle/>
                    <a:p>
                      <a:pPr algn="ctr" rtl="0" fontAlgn="ctr"/>
                      <a:r>
                        <a:rPr lang="en-US" sz="900" b="0" i="0" u="none" strike="noStrike" dirty="0">
                          <a:solidFill>
                            <a:srgbClr val="000000"/>
                          </a:solidFill>
                          <a:effectLst/>
                          <a:latin typeface="Calibri"/>
                        </a:rPr>
                        <a:t>9.7</a:t>
                      </a:r>
                    </a:p>
                  </a:txBody>
                  <a:tcPr marL="9525" marR="9525" marT="9525" marB="0" anchor="ctr"/>
                </a:tc>
                <a:tc>
                  <a:txBody>
                    <a:bodyPr/>
                    <a:lstStyle/>
                    <a:p>
                      <a:pPr algn="ctr" rtl="0" fontAlgn="ctr"/>
                      <a:r>
                        <a:rPr lang="en-US" sz="900" b="0" i="0" u="none" strike="noStrike" dirty="0">
                          <a:solidFill>
                            <a:srgbClr val="000000"/>
                          </a:solidFill>
                          <a:effectLst/>
                          <a:latin typeface="Calibri"/>
                        </a:rPr>
                        <a:t>1.25</a:t>
                      </a:r>
                    </a:p>
                  </a:txBody>
                  <a:tcPr marL="9525" marR="9525" marT="9525" marB="0" anchor="ctr"/>
                </a:tc>
                <a:tc>
                  <a:txBody>
                    <a:bodyPr/>
                    <a:lstStyle/>
                    <a:p>
                      <a:pPr algn="ctr" rtl="0" fontAlgn="ctr"/>
                      <a:r>
                        <a:rPr lang="en-US" sz="900" b="0" i="0" u="none" strike="noStrike" dirty="0">
                          <a:solidFill>
                            <a:srgbClr val="000000"/>
                          </a:solidFill>
                          <a:effectLst/>
                          <a:latin typeface="Calibri"/>
                        </a:rPr>
                        <a:t>9</a:t>
                      </a:r>
                    </a:p>
                  </a:txBody>
                  <a:tcPr marL="9525" marR="9525" marT="9525" marB="0" anchor="ctr"/>
                </a:tc>
                <a:tc>
                  <a:txBody>
                    <a:bodyPr/>
                    <a:lstStyle/>
                    <a:p>
                      <a:pPr algn="ctr" rtl="0" fontAlgn="ctr"/>
                      <a:r>
                        <a:rPr lang="en-US" sz="900" b="0" i="0" u="none" strike="noStrike" dirty="0">
                          <a:solidFill>
                            <a:srgbClr val="000000"/>
                          </a:solidFill>
                          <a:effectLst/>
                          <a:latin typeface="Calibri"/>
                        </a:rPr>
                        <a:t>1.75</a:t>
                      </a:r>
                    </a:p>
                  </a:txBody>
                  <a:tcPr marL="9525" marR="9525" marT="9525" marB="0" anchor="ctr"/>
                </a:tc>
                <a:tc>
                  <a:txBody>
                    <a:bodyPr/>
                    <a:lstStyle/>
                    <a:p>
                      <a:pPr algn="ctr" rtl="0" fontAlgn="ctr"/>
                      <a:r>
                        <a:rPr lang="en-US" sz="900" b="0" i="0" u="none" strike="noStrike" dirty="0">
                          <a:solidFill>
                            <a:srgbClr val="000000"/>
                          </a:solidFill>
                          <a:effectLst/>
                          <a:latin typeface="Calibri"/>
                        </a:rPr>
                        <a:t>22.5</a:t>
                      </a:r>
                    </a:p>
                  </a:txBody>
                  <a:tcPr marL="9525" marR="9525" marT="9525" marB="0" anchor="ctr"/>
                </a:tc>
                <a:tc>
                  <a:txBody>
                    <a:bodyPr/>
                    <a:lstStyle/>
                    <a:p>
                      <a:pPr algn="ctr" rtl="0" fontAlgn="ctr"/>
                      <a:r>
                        <a:rPr lang="en-US" sz="900" b="0" i="0" u="none" strike="noStrike" dirty="0">
                          <a:solidFill>
                            <a:srgbClr val="000000"/>
                          </a:solidFill>
                          <a:effectLst/>
                          <a:latin typeface="Calibri"/>
                        </a:rPr>
                        <a:t>6</a:t>
                      </a:r>
                    </a:p>
                  </a:txBody>
                  <a:tcPr marL="9525" marR="9525" marT="9525" marB="0" anchor="ctr"/>
                </a:tc>
                <a:tc>
                  <a:txBody>
                    <a:bodyPr/>
                    <a:lstStyle/>
                    <a:p>
                      <a:pPr algn="ctr" rtl="0" fontAlgn="ctr"/>
                      <a:r>
                        <a:rPr lang="en-US" sz="900" b="0" i="0" u="none" strike="noStrike" dirty="0">
                          <a:solidFill>
                            <a:srgbClr val="000000"/>
                          </a:solidFill>
                          <a:effectLst/>
                          <a:latin typeface="Calibri"/>
                        </a:rPr>
                        <a:t>22.25</a:t>
                      </a:r>
                    </a:p>
                  </a:txBody>
                  <a:tcPr marL="9525" marR="9525" marT="9525" marB="0" anchor="ctr"/>
                </a:tc>
                <a:tc>
                  <a:txBody>
                    <a:bodyPr/>
                    <a:lstStyle/>
                    <a:p>
                      <a:pPr algn="ctr" rtl="0" fontAlgn="ctr"/>
                      <a:r>
                        <a:rPr lang="en-US" sz="900" b="0" i="0" u="none" strike="noStrike" dirty="0">
                          <a:solidFill>
                            <a:srgbClr val="000000"/>
                          </a:solidFill>
                          <a:effectLst/>
                          <a:latin typeface="Calibri"/>
                        </a:rPr>
                        <a:t>4.5</a:t>
                      </a:r>
                    </a:p>
                  </a:txBody>
                  <a:tcPr marL="9525" marR="9525" marT="9525" marB="0" anchor="ctr"/>
                </a:tc>
                <a:tc>
                  <a:txBody>
                    <a:bodyPr/>
                    <a:lstStyle/>
                    <a:p>
                      <a:pPr algn="ctr" rtl="0" fontAlgn="ctr"/>
                      <a:r>
                        <a:rPr lang="en-US" sz="900" b="0" i="0" u="none" strike="noStrike" dirty="0">
                          <a:solidFill>
                            <a:srgbClr val="000000"/>
                          </a:solidFill>
                          <a:effectLst/>
                          <a:latin typeface="Calibri"/>
                        </a:rPr>
                        <a:t>22.5</a:t>
                      </a:r>
                    </a:p>
                  </a:txBody>
                  <a:tcPr marL="9525" marR="9525" marT="9525" marB="0" anchor="ctr"/>
                </a:tc>
                <a:tc>
                  <a:txBody>
                    <a:bodyPr/>
                    <a:lstStyle/>
                    <a:p>
                      <a:pPr algn="ctr" rtl="0" fontAlgn="ctr"/>
                      <a:r>
                        <a:rPr lang="en-US" sz="900" b="0" i="0" u="none" strike="noStrike" dirty="0">
                          <a:solidFill>
                            <a:srgbClr val="000000"/>
                          </a:solidFill>
                          <a:effectLst/>
                          <a:latin typeface="Calibri"/>
                        </a:rPr>
                        <a:t>5</a:t>
                      </a:r>
                    </a:p>
                  </a:txBody>
                  <a:tcPr marL="9525" marR="9525" marT="9525" marB="0" anchor="ctr"/>
                </a:tc>
              </a:tr>
              <a:tr h="110431">
                <a:tc gridSpan="17">
                  <a:txBody>
                    <a:bodyPr/>
                    <a:lstStyle/>
                    <a:p>
                      <a:pPr marL="0" algn="ctr" defTabSz="914400" rtl="0" eaLnBrk="1" fontAlgn="t" latinLnBrk="0" hangingPunct="1"/>
                      <a:r>
                        <a:rPr lang="en-US" sz="1100" b="0" i="0" u="none" strike="noStrike" kern="1200" dirty="0" smtClean="0">
                          <a:solidFill>
                            <a:schemeClr val="bg1"/>
                          </a:solidFill>
                          <a:effectLst/>
                          <a:latin typeface="Arial"/>
                          <a:ea typeface="+mn-ea"/>
                          <a:cs typeface="+mn-cs"/>
                        </a:rPr>
                        <a:t>LTE</a:t>
                      </a:r>
                      <a:endParaRPr lang="en-US" sz="1100" b="0" i="0" u="none" strike="noStrike" kern="1200" dirty="0">
                        <a:solidFill>
                          <a:schemeClr val="bg1"/>
                        </a:solidFill>
                        <a:effectLst/>
                        <a:latin typeface="Arial"/>
                        <a:ea typeface="+mn-ea"/>
                        <a:cs typeface="+mn-cs"/>
                      </a:endParaRPr>
                    </a:p>
                  </a:txBody>
                  <a:tcPr marL="6409" marR="6409" marT="6409" marB="0" anchor="ctr">
                    <a:solidFill>
                      <a:srgbClr val="00B0F0"/>
                    </a:solidFill>
                  </a:tcPr>
                </a:tc>
                <a:tc hMerge="1">
                  <a:txBody>
                    <a:bodyPr/>
                    <a:lstStyle/>
                    <a:p>
                      <a:pPr algn="ctr" rtl="0" fontAlgn="ctr"/>
                      <a:endParaRPr lang="en-US" sz="900" b="1" i="0" u="none" strike="noStrike" dirty="0">
                        <a:solidFill>
                          <a:srgbClr val="FF0000"/>
                        </a:solidFill>
                        <a:effectLst/>
                        <a:latin typeface="Calibri"/>
                      </a:endParaRPr>
                    </a:p>
                  </a:txBody>
                  <a:tcPr marL="9525" marR="9525" marT="9525" marB="0" anchor="ctr"/>
                </a:tc>
                <a:tc hMerge="1">
                  <a:txBody>
                    <a:bodyPr/>
                    <a:lstStyle/>
                    <a:p>
                      <a:pPr algn="ctr" rtl="0" fontAlgn="ctr"/>
                      <a:endParaRPr lang="en-US" sz="900" b="1" i="0" u="none" strike="noStrike" dirty="0">
                        <a:solidFill>
                          <a:srgbClr val="FF0000"/>
                        </a:solidFill>
                        <a:effectLst/>
                        <a:latin typeface="Calibri"/>
                      </a:endParaRPr>
                    </a:p>
                  </a:txBody>
                  <a:tcPr marL="9525" marR="9525" marT="9525" marB="0" anchor="ctr"/>
                </a:tc>
                <a:tc hMerge="1">
                  <a:txBody>
                    <a:bodyPr/>
                    <a:lstStyle/>
                    <a:p>
                      <a:pPr marL="0" algn="ctr" defTabSz="914400" rtl="0" eaLnBrk="1" fontAlgn="ctr" latinLnBrk="0" hangingPunct="1"/>
                      <a:endParaRPr lang="en-US" sz="900" b="0" i="0" u="none" strike="noStrike" kern="1200" dirty="0">
                        <a:solidFill>
                          <a:srgbClr val="000000"/>
                        </a:solidFill>
                        <a:effectLst/>
                        <a:latin typeface="Calibri"/>
                        <a:ea typeface="+mn-ea"/>
                        <a:cs typeface="+mn-cs"/>
                      </a:endParaRPr>
                    </a:p>
                  </a:txBody>
                  <a:tcPr marL="9525" marR="9525" marT="9525" marB="0" anchor="ctr"/>
                </a:tc>
                <a:tc hMerge="1">
                  <a:txBody>
                    <a:bodyPr/>
                    <a:lstStyle/>
                    <a:p>
                      <a:pPr algn="ctr" rtl="0" fontAlgn="ctr"/>
                      <a:endParaRPr lang="en-US" sz="900" b="1" i="0" u="none" strike="noStrike" dirty="0">
                        <a:solidFill>
                          <a:srgbClr val="FF0000"/>
                        </a:solidFill>
                        <a:effectLst/>
                        <a:latin typeface="Calibri"/>
                      </a:endParaRPr>
                    </a:p>
                  </a:txBody>
                  <a:tcPr marL="9525" marR="9525" marT="9525" marB="0" anchor="ctr"/>
                </a:tc>
                <a:tc hMerge="1">
                  <a:txBody>
                    <a:bodyPr/>
                    <a:lstStyle/>
                    <a:p>
                      <a:pPr algn="ctr" rtl="0" fontAlgn="ctr"/>
                      <a:endParaRPr lang="en-US" sz="900" b="0" i="0" u="none" strike="noStrike" dirty="0">
                        <a:solidFill>
                          <a:srgbClr val="000000"/>
                        </a:solidFill>
                        <a:effectLst/>
                        <a:latin typeface="Calibri"/>
                      </a:endParaRPr>
                    </a:p>
                  </a:txBody>
                  <a:tcPr marL="9525" marR="9525" marT="9525" marB="0" anchor="ctr"/>
                </a:tc>
                <a:tc hMerge="1">
                  <a:txBody>
                    <a:bodyPr/>
                    <a:lstStyle/>
                    <a:p>
                      <a:pPr algn="ctr" rtl="0" fontAlgn="ctr"/>
                      <a:endParaRPr lang="en-US" sz="900" b="0" i="0" u="none" strike="noStrike" dirty="0">
                        <a:solidFill>
                          <a:srgbClr val="000000"/>
                        </a:solidFill>
                        <a:effectLst/>
                        <a:latin typeface="Calibri"/>
                      </a:endParaRPr>
                    </a:p>
                  </a:txBody>
                  <a:tcPr marL="9525" marR="9525" marT="9525" marB="0" anchor="ctr"/>
                </a:tc>
                <a:tc hMerge="1">
                  <a:txBody>
                    <a:bodyPr/>
                    <a:lstStyle/>
                    <a:p>
                      <a:pPr algn="ctr" rtl="0" fontAlgn="ctr"/>
                      <a:endParaRPr lang="en-US" sz="900" b="0" i="0" u="none" strike="noStrike" dirty="0">
                        <a:solidFill>
                          <a:srgbClr val="000000"/>
                        </a:solidFill>
                        <a:effectLst/>
                        <a:latin typeface="Calibri"/>
                      </a:endParaRPr>
                    </a:p>
                  </a:txBody>
                  <a:tcPr marL="9525" marR="9525" marT="9525" marB="0" anchor="ctr"/>
                </a:tc>
                <a:tc hMerge="1">
                  <a:txBody>
                    <a:bodyPr/>
                    <a:lstStyle/>
                    <a:p>
                      <a:pPr algn="ctr" rtl="0" fontAlgn="ctr"/>
                      <a:endParaRPr lang="en-US" sz="900" b="0" i="0" u="none" strike="noStrike" dirty="0">
                        <a:solidFill>
                          <a:srgbClr val="000000"/>
                        </a:solidFill>
                        <a:effectLst/>
                        <a:latin typeface="Calibri"/>
                      </a:endParaRPr>
                    </a:p>
                  </a:txBody>
                  <a:tcPr marL="9525" marR="9525" marT="9525" marB="0" anchor="ctr"/>
                </a:tc>
                <a:tc hMerge="1">
                  <a:txBody>
                    <a:bodyPr/>
                    <a:lstStyle/>
                    <a:p>
                      <a:pPr algn="ctr" rtl="0" fontAlgn="ctr"/>
                      <a:endParaRPr lang="en-US" sz="900" b="0" i="0" u="none" strike="noStrike" dirty="0">
                        <a:solidFill>
                          <a:srgbClr val="000000"/>
                        </a:solidFill>
                        <a:effectLst/>
                        <a:latin typeface="Calibri"/>
                      </a:endParaRPr>
                    </a:p>
                  </a:txBody>
                  <a:tcPr marL="9525" marR="9525" marT="9525" marB="0" anchor="ctr"/>
                </a:tc>
                <a:tc hMerge="1">
                  <a:txBody>
                    <a:bodyPr/>
                    <a:lstStyle/>
                    <a:p>
                      <a:pPr algn="ctr" rtl="0" fontAlgn="ctr"/>
                      <a:endParaRPr lang="en-US" sz="900" b="0" i="0" u="none" strike="noStrike" dirty="0">
                        <a:solidFill>
                          <a:srgbClr val="000000"/>
                        </a:solidFill>
                        <a:effectLst/>
                        <a:latin typeface="Calibri"/>
                      </a:endParaRPr>
                    </a:p>
                  </a:txBody>
                  <a:tcPr marL="9525" marR="9525" marT="9525" marB="0" anchor="ctr"/>
                </a:tc>
                <a:tc hMerge="1">
                  <a:txBody>
                    <a:bodyPr/>
                    <a:lstStyle/>
                    <a:p>
                      <a:pPr algn="ctr" rtl="0" fontAlgn="ctr"/>
                      <a:endParaRPr lang="en-US" sz="900" b="0" i="0" u="none" strike="noStrike" dirty="0">
                        <a:solidFill>
                          <a:srgbClr val="000000"/>
                        </a:solidFill>
                        <a:effectLst/>
                        <a:latin typeface="Calibri"/>
                      </a:endParaRPr>
                    </a:p>
                  </a:txBody>
                  <a:tcPr marL="9525" marR="9525" marT="9525" marB="0" anchor="ctr"/>
                </a:tc>
                <a:tc hMerge="1">
                  <a:txBody>
                    <a:bodyPr/>
                    <a:lstStyle/>
                    <a:p>
                      <a:pPr algn="ctr" rtl="0" fontAlgn="ctr"/>
                      <a:endParaRPr lang="en-US" sz="900" b="0" i="0" u="none" strike="noStrike" dirty="0">
                        <a:solidFill>
                          <a:srgbClr val="000000"/>
                        </a:solidFill>
                        <a:effectLst/>
                        <a:latin typeface="Calibri"/>
                      </a:endParaRPr>
                    </a:p>
                  </a:txBody>
                  <a:tcPr marL="9525" marR="9525" marT="9525" marB="0" anchor="ctr"/>
                </a:tc>
                <a:tc hMerge="1">
                  <a:txBody>
                    <a:bodyPr/>
                    <a:lstStyle/>
                    <a:p>
                      <a:pPr algn="ctr" rtl="0" fontAlgn="ctr"/>
                      <a:endParaRPr lang="en-US" sz="900" b="0" i="0" u="none" strike="noStrike" dirty="0">
                        <a:solidFill>
                          <a:srgbClr val="000000"/>
                        </a:solidFill>
                        <a:effectLst/>
                        <a:latin typeface="Calibri"/>
                      </a:endParaRPr>
                    </a:p>
                  </a:txBody>
                  <a:tcPr marL="9525" marR="9525" marT="9525" marB="0" anchor="ctr"/>
                </a:tc>
                <a:tc hMerge="1">
                  <a:txBody>
                    <a:bodyPr/>
                    <a:lstStyle/>
                    <a:p>
                      <a:pPr algn="ctr" rtl="0" fontAlgn="ctr"/>
                      <a:endParaRPr lang="en-US" sz="900" b="0" i="0" u="none" strike="noStrike" dirty="0">
                        <a:solidFill>
                          <a:srgbClr val="000000"/>
                        </a:solidFill>
                        <a:effectLst/>
                        <a:latin typeface="Calibri"/>
                      </a:endParaRPr>
                    </a:p>
                  </a:txBody>
                  <a:tcPr marL="9525" marR="9525" marT="9525" marB="0" anchor="ctr"/>
                </a:tc>
                <a:tc hMerge="1">
                  <a:txBody>
                    <a:bodyPr/>
                    <a:lstStyle/>
                    <a:p>
                      <a:pPr algn="ctr" rtl="0" fontAlgn="ctr"/>
                      <a:endParaRPr lang="en-US" sz="900" b="0" i="0" u="none" strike="noStrike" dirty="0">
                        <a:solidFill>
                          <a:srgbClr val="000000"/>
                        </a:solidFill>
                        <a:effectLst/>
                        <a:latin typeface="Calibri"/>
                      </a:endParaRPr>
                    </a:p>
                  </a:txBody>
                  <a:tcPr marL="9525" marR="9525" marT="9525" marB="0" anchor="ctr"/>
                </a:tc>
                <a:tc hMerge="1">
                  <a:txBody>
                    <a:bodyPr/>
                    <a:lstStyle/>
                    <a:p>
                      <a:pPr algn="ctr" rtl="0" fontAlgn="ctr"/>
                      <a:endParaRPr lang="en-US" sz="900" b="0" i="0" u="none" strike="noStrike" dirty="0">
                        <a:solidFill>
                          <a:srgbClr val="000000"/>
                        </a:solidFill>
                        <a:effectLst/>
                        <a:latin typeface="Calibri"/>
                      </a:endParaRPr>
                    </a:p>
                  </a:txBody>
                  <a:tcPr marL="9525" marR="9525" marT="9525" marB="0" anchor="ctr"/>
                </a:tc>
              </a:tr>
              <a:tr h="347133">
                <a:tc>
                  <a:txBody>
                    <a:bodyPr/>
                    <a:lstStyle/>
                    <a:p>
                      <a:pPr marL="0" algn="ctr" defTabSz="914400" rtl="0" eaLnBrk="1" fontAlgn="t" latinLnBrk="0" hangingPunct="1"/>
                      <a:r>
                        <a:rPr lang="en-US" sz="1050" u="none" strike="noStrike" kern="1200" dirty="0">
                          <a:effectLst/>
                        </a:rPr>
                        <a:t>Total</a:t>
                      </a:r>
                      <a:endParaRPr lang="en-US" sz="1050" u="none" strike="noStrike" kern="1200" dirty="0">
                        <a:solidFill>
                          <a:schemeClr val="dk1"/>
                        </a:solidFill>
                        <a:effectLst/>
                        <a:latin typeface="+mn-lt"/>
                        <a:ea typeface="+mn-ea"/>
                        <a:cs typeface="+mn-cs"/>
                      </a:endParaRPr>
                    </a:p>
                  </a:txBody>
                  <a:tcPr marL="6409" marR="6409" marT="6409"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3</a:t>
                      </a:r>
                    </a:p>
                  </a:txBody>
                  <a:tcPr marL="9525" marR="9525" marT="9525" marB="0" anchor="ctr"/>
                </a:tc>
              </a:tr>
              <a:tr h="347133">
                <a:tc>
                  <a:txBody>
                    <a:bodyPr/>
                    <a:lstStyle/>
                    <a:p>
                      <a:pPr marL="0" algn="ctr" defTabSz="914400" rtl="0" eaLnBrk="1" fontAlgn="t" latinLnBrk="0" hangingPunct="1"/>
                      <a:r>
                        <a:rPr lang="en-US" sz="1050" u="none" strike="noStrike" kern="1200" dirty="0">
                          <a:effectLst/>
                        </a:rPr>
                        <a:t>Maintenance</a:t>
                      </a:r>
                      <a:endParaRPr lang="en-US" sz="1050" u="none" strike="noStrike" kern="1200" dirty="0">
                        <a:solidFill>
                          <a:schemeClr val="dk1"/>
                        </a:solidFill>
                        <a:effectLst/>
                        <a:latin typeface="+mn-lt"/>
                        <a:ea typeface="+mn-ea"/>
                        <a:cs typeface="+mn-cs"/>
                      </a:endParaRPr>
                    </a:p>
                  </a:txBody>
                  <a:tcPr marL="6409" marR="6409" marT="6409"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r>
              <a:tr h="347133">
                <a:tc>
                  <a:txBody>
                    <a:bodyPr/>
                    <a:lstStyle/>
                    <a:p>
                      <a:pPr marL="0" algn="ctr" defTabSz="914400" rtl="0" eaLnBrk="1" fontAlgn="t" latinLnBrk="0" hangingPunct="1"/>
                      <a:r>
                        <a:rPr lang="en-US" sz="1050" u="none" strike="noStrike" kern="1200" dirty="0">
                          <a:effectLst/>
                        </a:rPr>
                        <a:t>Approved items </a:t>
                      </a:r>
                      <a:endParaRPr lang="en-US" sz="1050" u="none" strike="noStrike" kern="1200" dirty="0">
                        <a:solidFill>
                          <a:schemeClr val="dk1"/>
                        </a:solidFill>
                        <a:effectLst/>
                        <a:latin typeface="+mn-lt"/>
                        <a:ea typeface="+mn-ea"/>
                        <a:cs typeface="+mn-cs"/>
                      </a:endParaRPr>
                    </a:p>
                  </a:txBody>
                  <a:tcPr marL="6409" marR="6409" marT="6409"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2.75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2.75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3.25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4</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2.5</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4</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3.5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5.5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a:t>
                      </a:r>
                    </a:p>
                  </a:txBody>
                  <a:tcPr marL="9525" marR="9525" marT="9525" marB="0" anchor="ctr"/>
                </a:tc>
              </a:tr>
              <a:tr h="347133">
                <a:tc>
                  <a:txBody>
                    <a:bodyPr/>
                    <a:lstStyle/>
                    <a:p>
                      <a:pPr marL="0" algn="ctr" defTabSz="914400" rtl="0" eaLnBrk="1" fontAlgn="t" latinLnBrk="0" hangingPunct="1"/>
                      <a:r>
                        <a:rPr lang="en-US" sz="1050" u="none" strike="noStrike" kern="1200" dirty="0">
                          <a:effectLst/>
                        </a:rPr>
                        <a:t>Available TUs</a:t>
                      </a:r>
                      <a:endParaRPr lang="en-US" sz="1050" u="none" strike="noStrike" kern="1200" dirty="0">
                        <a:solidFill>
                          <a:schemeClr val="dk1"/>
                        </a:solidFill>
                        <a:effectLst/>
                        <a:latin typeface="+mn-lt"/>
                        <a:ea typeface="+mn-ea"/>
                        <a:cs typeface="+mn-cs"/>
                      </a:endParaRPr>
                    </a:p>
                  </a:txBody>
                  <a:tcPr marL="6409" marR="6409" marT="6409"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0.75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0.5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0.5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0.5</a:t>
                      </a:r>
                    </a:p>
                  </a:txBody>
                  <a:tcPr marL="9525" marR="9525" marT="9525" marB="0" anchor="ctr"/>
                </a:tc>
                <a:tc>
                  <a:txBody>
                    <a:bodyPr/>
                    <a:lstStyle/>
                    <a:p>
                      <a:pPr algn="ctr" rtl="0" fontAlgn="t"/>
                      <a:r>
                        <a:rPr lang="en-US" sz="1050" b="1" i="0" u="none" strike="noStrike">
                          <a:solidFill>
                            <a:srgbClr val="FF0000"/>
                          </a:solidFill>
                          <a:effectLst/>
                          <a:latin typeface="Calibri"/>
                        </a:rPr>
                        <a:t>-1</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0.5</a:t>
                      </a:r>
                    </a:p>
                  </a:txBody>
                  <a:tcPr marL="9525" marR="9525" marT="9525" marB="0" anchor="ctr"/>
                </a:tc>
                <a:tc>
                  <a:txBody>
                    <a:bodyPr/>
                    <a:lstStyle/>
                    <a:p>
                      <a:pPr algn="ctr" rtl="0" fontAlgn="t"/>
                      <a:r>
                        <a:rPr lang="en-US" sz="1050" b="1" i="0" u="none" strike="noStrike" dirty="0">
                          <a:solidFill>
                            <a:srgbClr val="FF0000"/>
                          </a:solidFill>
                          <a:effectLst/>
                          <a:latin typeface="Calibri"/>
                        </a:rPr>
                        <a:t>-1</a:t>
                      </a:r>
                    </a:p>
                  </a:txBody>
                  <a:tcPr marL="9525" marR="9525" marT="9525" marB="0" anchor="ctr"/>
                </a:tc>
                <a:tc>
                  <a:txBody>
                    <a:bodyPr/>
                    <a:lstStyle/>
                    <a:p>
                      <a:pPr algn="ctr" rtl="0" fontAlgn="t"/>
                      <a:r>
                        <a:rPr lang="en-US" sz="1050" b="1" i="0" u="none" strike="noStrike" dirty="0">
                          <a:solidFill>
                            <a:srgbClr val="FF0000"/>
                          </a:solidFill>
                          <a:effectLst/>
                          <a:latin typeface="Calibri"/>
                        </a:rPr>
                        <a:t>-0.5</a:t>
                      </a:r>
                    </a:p>
                  </a:txBody>
                  <a:tcPr marL="9525" marR="9525" marT="9525" marB="0" anchor="ctr"/>
                </a:tc>
                <a:tc>
                  <a:txBody>
                    <a:bodyPr/>
                    <a:lstStyle/>
                    <a:p>
                      <a:pPr algn="ctr" rtl="0" fontAlgn="t"/>
                      <a:r>
                        <a:rPr lang="en-US" sz="1050" b="1" i="0" u="none" strike="noStrike" dirty="0">
                          <a:solidFill>
                            <a:srgbClr val="FF0000"/>
                          </a:solidFill>
                          <a:effectLst/>
                          <a:latin typeface="Calibri"/>
                        </a:rPr>
                        <a:t>-2.5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a:t>
                      </a:r>
                    </a:p>
                  </a:txBody>
                  <a:tcPr marL="9525" marR="9525" marT="9525" marB="0" anchor="ctr"/>
                </a:tc>
              </a:tr>
              <a:tr h="202237">
                <a:tc gridSpan="17">
                  <a:txBody>
                    <a:bodyPr/>
                    <a:lstStyle/>
                    <a:p>
                      <a:pPr marL="0" algn="ctr" defTabSz="914400" rtl="0" eaLnBrk="1" fontAlgn="t" latinLnBrk="0" hangingPunct="1"/>
                      <a:r>
                        <a:rPr lang="en-US" sz="1100" b="0" i="0" u="none" strike="noStrike" kern="1200" dirty="0" smtClean="0">
                          <a:solidFill>
                            <a:schemeClr val="bg1"/>
                          </a:solidFill>
                          <a:effectLst/>
                          <a:latin typeface="Arial"/>
                          <a:ea typeface="+mn-ea"/>
                          <a:cs typeface="+mn-cs"/>
                        </a:rPr>
                        <a:t>Total </a:t>
                      </a:r>
                      <a:endParaRPr lang="en-US" sz="1100" b="0" i="0" u="none" strike="noStrike" kern="1200" dirty="0">
                        <a:solidFill>
                          <a:schemeClr val="bg1"/>
                        </a:solidFill>
                        <a:effectLst/>
                        <a:latin typeface="Arial"/>
                        <a:ea typeface="+mn-ea"/>
                        <a:cs typeface="+mn-cs"/>
                      </a:endParaRPr>
                    </a:p>
                  </a:txBody>
                  <a:tcPr marL="6409" marR="6409" marT="6409" marB="0" anchor="ctr">
                    <a:solidFill>
                      <a:srgbClr val="00B0F0"/>
                    </a:solidFill>
                  </a:tcPr>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r>
              <a:tr h="347133">
                <a:tc>
                  <a:txBody>
                    <a:bodyPr/>
                    <a:lstStyle/>
                    <a:p>
                      <a:pPr marL="0" marR="0" indent="0" algn="ctr" defTabSz="914400" rtl="0" eaLnBrk="1" fontAlgn="t" latinLnBrk="0" hangingPunct="1">
                        <a:lnSpc>
                          <a:spcPct val="100000"/>
                        </a:lnSpc>
                        <a:spcBef>
                          <a:spcPts val="0"/>
                        </a:spcBef>
                        <a:spcAft>
                          <a:spcPts val="0"/>
                        </a:spcAft>
                        <a:buClrTx/>
                        <a:buSzTx/>
                        <a:buFontTx/>
                        <a:buNone/>
                        <a:tabLst/>
                        <a:defRPr/>
                      </a:pPr>
                      <a:r>
                        <a:rPr lang="en-US" sz="1050" u="none" strike="noStrike" kern="1200" dirty="0" smtClean="0">
                          <a:effectLst/>
                        </a:rPr>
                        <a:t>Available TUs (LTE+NR)</a:t>
                      </a:r>
                      <a:endParaRPr lang="en-US" sz="1050" u="none" strike="noStrike" kern="1200" dirty="0" smtClean="0">
                        <a:solidFill>
                          <a:schemeClr val="dk1"/>
                        </a:solidFill>
                        <a:effectLst/>
                        <a:latin typeface="+mn-lt"/>
                        <a:ea typeface="+mn-ea"/>
                        <a:cs typeface="+mn-cs"/>
                      </a:endParaRPr>
                    </a:p>
                  </a:txBody>
                  <a:tcPr marL="6409" marR="6409" marT="6409"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0.35</a:t>
                      </a:r>
                    </a:p>
                  </a:txBody>
                  <a:tcPr marL="9525" marR="9525" marT="9525" marB="0" anchor="ctr"/>
                </a:tc>
                <a:tc>
                  <a:txBody>
                    <a:bodyPr/>
                    <a:lstStyle/>
                    <a:p>
                      <a:pPr marL="0" algn="ctr" defTabSz="914400" rtl="0" eaLnBrk="1" fontAlgn="t" latinLnBrk="0" hangingPunct="1"/>
                      <a:r>
                        <a:rPr lang="en-US" sz="1050" b="1" i="0" u="none" strike="noStrike" kern="1200" dirty="0">
                          <a:solidFill>
                            <a:srgbClr val="FF0000"/>
                          </a:solidFill>
                          <a:effectLst/>
                          <a:latin typeface="Calibri"/>
                          <a:ea typeface="+mn-ea"/>
                          <a:cs typeface="+mn-cs"/>
                        </a:rPr>
                        <a:t>-2</a:t>
                      </a:r>
                    </a:p>
                  </a:txBody>
                  <a:tcPr marL="9525" marR="9525" marT="9525" marB="0" anchor="ctr"/>
                </a:tc>
                <a:tc>
                  <a:txBody>
                    <a:bodyPr/>
                    <a:lstStyle/>
                    <a:p>
                      <a:pPr marL="0" algn="ctr" defTabSz="914400" rtl="0" eaLnBrk="1" fontAlgn="ctr" latinLnBrk="0" hangingPunct="1"/>
                      <a:r>
                        <a:rPr lang="en-US" sz="1000" u="none" strike="noStrike" kern="1200" dirty="0">
                          <a:solidFill>
                            <a:schemeClr val="tx1"/>
                          </a:solidFill>
                          <a:effectLst/>
                          <a:latin typeface="+mn-lt"/>
                          <a:ea typeface="+mn-ea"/>
                          <a:cs typeface="+mn-cs"/>
                        </a:rPr>
                        <a:t>2.7</a:t>
                      </a:r>
                    </a:p>
                  </a:txBody>
                  <a:tcPr marL="9525" marR="9525" marT="9525" marB="0" anchor="ctr"/>
                </a:tc>
                <a:tc>
                  <a:txBody>
                    <a:bodyPr/>
                    <a:lstStyle/>
                    <a:p>
                      <a:pPr marL="0" algn="ctr" defTabSz="914400" rtl="0" eaLnBrk="1" fontAlgn="t" latinLnBrk="0" hangingPunct="1"/>
                      <a:r>
                        <a:rPr lang="en-US" sz="1050" b="1" i="0" u="none" strike="noStrike" kern="1200" dirty="0">
                          <a:solidFill>
                            <a:srgbClr val="FF0000"/>
                          </a:solidFill>
                          <a:effectLst/>
                          <a:latin typeface="Calibri"/>
                          <a:ea typeface="+mn-ea"/>
                          <a:cs typeface="+mn-cs"/>
                        </a:rPr>
                        <a:t>-5</a:t>
                      </a:r>
                    </a:p>
                  </a:txBody>
                  <a:tcPr marL="9525" marR="9525" marT="9525" marB="0" anchor="ctr"/>
                </a:tc>
                <a:tc>
                  <a:txBody>
                    <a:bodyPr/>
                    <a:lstStyle/>
                    <a:p>
                      <a:pPr marL="0" algn="ctr" defTabSz="914400" rtl="0" eaLnBrk="1" fontAlgn="ctr" latinLnBrk="0" hangingPunct="1"/>
                      <a:r>
                        <a:rPr lang="en-US" sz="1000" u="none" strike="noStrike" kern="1200" dirty="0">
                          <a:solidFill>
                            <a:schemeClr val="tx1"/>
                          </a:solidFill>
                          <a:effectLst/>
                          <a:latin typeface="+mn-lt"/>
                          <a:ea typeface="+mn-ea"/>
                          <a:cs typeface="+mn-cs"/>
                        </a:rPr>
                        <a:t>7.5</a:t>
                      </a:r>
                    </a:p>
                  </a:txBody>
                  <a:tcPr marL="9525" marR="9525" marT="9525" marB="0" anchor="ctr"/>
                </a:tc>
                <a:tc>
                  <a:txBody>
                    <a:bodyPr/>
                    <a:lstStyle/>
                    <a:p>
                      <a:pPr marL="0" algn="ctr" defTabSz="914400" rtl="0" eaLnBrk="1" fontAlgn="t" latinLnBrk="0" hangingPunct="1"/>
                      <a:r>
                        <a:rPr lang="en-US" sz="900" b="0" i="0" u="none" strike="noStrike" kern="1200" dirty="0" smtClean="0">
                          <a:solidFill>
                            <a:srgbClr val="000000"/>
                          </a:solidFill>
                          <a:effectLst/>
                          <a:latin typeface="Calibri"/>
                          <a:ea typeface="+mn-ea"/>
                          <a:cs typeface="+mn-cs"/>
                        </a:rPr>
                        <a:t>0</a:t>
                      </a:r>
                      <a:endParaRPr lang="en-US" sz="900" b="0" i="0" u="none" strike="noStrike" kern="1200" dirty="0">
                        <a:solidFill>
                          <a:srgbClr val="000000"/>
                        </a:solidFill>
                        <a:effectLst/>
                        <a:latin typeface="Calibri"/>
                        <a:ea typeface="+mn-ea"/>
                        <a:cs typeface="+mn-cs"/>
                      </a:endParaRP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10.2</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0.25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8.5</a:t>
                      </a:r>
                    </a:p>
                  </a:txBody>
                  <a:tcPr marL="9525" marR="9525" marT="9525" marB="0" anchor="ctr"/>
                </a:tc>
                <a:tc>
                  <a:txBody>
                    <a:bodyPr/>
                    <a:lstStyle/>
                    <a:p>
                      <a:pPr marL="0" algn="ctr" defTabSz="914400" rtl="0" eaLnBrk="1" fontAlgn="t" latinLnBrk="0" hangingPunct="1"/>
                      <a:r>
                        <a:rPr lang="en-US" sz="1050" b="1" i="0" u="none" strike="noStrike" kern="1200" dirty="0">
                          <a:solidFill>
                            <a:srgbClr val="FF0000"/>
                          </a:solidFill>
                          <a:effectLst/>
                          <a:latin typeface="Calibri"/>
                          <a:ea typeface="+mn-ea"/>
                          <a:cs typeface="+mn-cs"/>
                        </a:rPr>
                        <a:t>-0.75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24.5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7.5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24.25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5.5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24.5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6</a:t>
                      </a:r>
                    </a:p>
                  </a:txBody>
                  <a:tcPr marL="9525" marR="9525" marT="9525" marB="0" anchor="ctr"/>
                </a:tc>
              </a:tr>
            </a:tbl>
          </a:graphicData>
        </a:graphic>
      </p:graphicFrame>
      <p:sp>
        <p:nvSpPr>
          <p:cNvPr id="9" name="TextBox 8"/>
          <p:cNvSpPr txBox="1"/>
          <p:nvPr/>
        </p:nvSpPr>
        <p:spPr>
          <a:xfrm>
            <a:off x="296332" y="6166703"/>
            <a:ext cx="8187267" cy="246221"/>
          </a:xfrm>
          <a:prstGeom prst="rect">
            <a:avLst/>
          </a:prstGeom>
          <a:noFill/>
        </p:spPr>
        <p:txBody>
          <a:bodyPr wrap="square" rtlCol="0">
            <a:spAutoFit/>
          </a:bodyPr>
          <a:lstStyle/>
          <a:p>
            <a:r>
              <a:rPr lang="en-US" sz="1000" dirty="0"/>
              <a:t>* </a:t>
            </a:r>
            <a:r>
              <a:rPr lang="en-US" sz="1000" dirty="0" smtClean="0"/>
              <a:t>Increased TU for Rel-15 RD comparing with RP-182904 </a:t>
            </a:r>
            <a:endParaRPr lang="en-US" sz="1000" dirty="0"/>
          </a:p>
        </p:txBody>
      </p:sp>
      <p:sp>
        <p:nvSpPr>
          <p:cNvPr id="11" name="TextBox 10"/>
          <p:cNvSpPr txBox="1"/>
          <p:nvPr/>
        </p:nvSpPr>
        <p:spPr>
          <a:xfrm>
            <a:off x="897467" y="5698987"/>
            <a:ext cx="7260166" cy="464743"/>
          </a:xfrm>
          <a:prstGeom prst="rect">
            <a:avLst/>
          </a:prstGeom>
          <a:noFill/>
        </p:spPr>
        <p:txBody>
          <a:bodyPr wrap="square" rtlCol="0">
            <a:spAutoFit/>
          </a:bodyPr>
          <a:lstStyle/>
          <a:p>
            <a:pPr marL="342900" lvl="1" indent="-342900">
              <a:spcBef>
                <a:spcPct val="20000"/>
              </a:spcBef>
              <a:buClr>
                <a:srgbClr val="C00000"/>
              </a:buClr>
              <a:buBlip>
                <a:blip r:embed="rId2"/>
              </a:buBlip>
            </a:pPr>
            <a:r>
              <a:rPr lang="en-US" sz="1100" b="1" dirty="0" smtClean="0">
                <a:solidFill>
                  <a:srgbClr val="FF0000"/>
                </a:solidFill>
                <a:latin typeface="+mn-lt"/>
                <a:cs typeface="+mn-cs"/>
              </a:rPr>
              <a:t>Rel-16 RF related items including spectrum related items can be started in Q2 2019</a:t>
            </a:r>
          </a:p>
          <a:p>
            <a:pPr marL="342900" lvl="1" indent="-342900">
              <a:spcBef>
                <a:spcPct val="20000"/>
              </a:spcBef>
              <a:buClr>
                <a:srgbClr val="C00000"/>
              </a:buClr>
              <a:buBlip>
                <a:blip r:embed="rId2"/>
              </a:buBlip>
            </a:pPr>
            <a:r>
              <a:rPr lang="en-US" sz="1100" b="1" dirty="0" smtClean="0">
                <a:solidFill>
                  <a:srgbClr val="FF0000"/>
                </a:solidFill>
                <a:latin typeface="+mn-lt"/>
                <a:cs typeface="+mn-cs"/>
              </a:rPr>
              <a:t>Rel-16 RD (RRM and </a:t>
            </a:r>
            <a:r>
              <a:rPr lang="en-US" sz="1100" b="1" dirty="0" err="1" smtClean="0">
                <a:solidFill>
                  <a:srgbClr val="FF0000"/>
                </a:solidFill>
                <a:latin typeface="+mn-lt"/>
                <a:cs typeface="+mn-cs"/>
              </a:rPr>
              <a:t>Demod</a:t>
            </a:r>
            <a:r>
              <a:rPr lang="en-US" sz="1100" b="1" dirty="0" smtClean="0">
                <a:solidFill>
                  <a:srgbClr val="FF0000"/>
                </a:solidFill>
                <a:latin typeface="+mn-lt"/>
                <a:cs typeface="+mn-cs"/>
              </a:rPr>
              <a:t>/CSI) related items shall start no earlier than June 2019</a:t>
            </a:r>
            <a:endParaRPr lang="en-US" sz="1100" b="1" dirty="0">
              <a:solidFill>
                <a:srgbClr val="FF0000"/>
              </a:solidFill>
              <a:latin typeface="+mn-lt"/>
              <a:cs typeface="+mn-cs"/>
            </a:endParaRPr>
          </a:p>
        </p:txBody>
      </p:sp>
      <p:sp>
        <p:nvSpPr>
          <p:cNvPr id="12" name="Right Arrow 11"/>
          <p:cNvSpPr/>
          <p:nvPr/>
        </p:nvSpPr>
        <p:spPr bwMode="auto">
          <a:xfrm>
            <a:off x="330201" y="5787423"/>
            <a:ext cx="567266" cy="287867"/>
          </a:xfrm>
          <a:prstGeom prst="rightArrow">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Tree>
    <p:extLst>
      <p:ext uri="{BB962C8B-B14F-4D97-AF65-F5344CB8AC3E}">
        <p14:creationId xmlns:p14="http://schemas.microsoft.com/office/powerpoint/2010/main" val="23453189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7409" name="Group 369"/>
          <p:cNvGraphicFramePr>
            <a:graphicFrameLocks noGrp="1"/>
          </p:cNvGraphicFramePr>
          <p:nvPr>
            <p:extLst>
              <p:ext uri="{D42A27DB-BD31-4B8C-83A1-F6EECF244321}">
                <p14:modId xmlns:p14="http://schemas.microsoft.com/office/powerpoint/2010/main" val="240744632"/>
              </p:ext>
            </p:extLst>
          </p:nvPr>
        </p:nvGraphicFramePr>
        <p:xfrm>
          <a:off x="775453" y="1004078"/>
          <a:ext cx="7074438" cy="3115488"/>
        </p:xfrm>
        <a:graphic>
          <a:graphicData uri="http://schemas.openxmlformats.org/drawingml/2006/table">
            <a:tbl>
              <a:tblPr/>
              <a:tblGrid>
                <a:gridCol w="1967747"/>
                <a:gridCol w="2328817"/>
                <a:gridCol w="1576756"/>
                <a:gridCol w="1201118"/>
              </a:tblGrid>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600" b="0" i="0" u="none" strike="noStrike" cap="none" normalizeH="0" baseline="0" dirty="0" smtClean="0">
                          <a:ln>
                            <a:noFill/>
                          </a:ln>
                          <a:solidFill>
                            <a:schemeClr val="tx1"/>
                          </a:solidFill>
                          <a:effectLst/>
                          <a:latin typeface="Calibri" pitchFamily="34" charset="0"/>
                          <a:cs typeface="Arial" charset="0"/>
                        </a:rPr>
                        <a:t>Meeting</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600" b="0" i="0" u="none" strike="noStrike" cap="none" normalizeH="0" baseline="0" smtClean="0">
                          <a:ln>
                            <a:noFill/>
                          </a:ln>
                          <a:solidFill>
                            <a:schemeClr val="tx1"/>
                          </a:solidFill>
                          <a:effectLst/>
                          <a:latin typeface="Calibri" pitchFamily="34" charset="0"/>
                          <a:cs typeface="Arial" charset="0"/>
                        </a:rPr>
                        <a:t>Date</a:t>
                      </a:r>
                      <a:endParaRPr kumimoji="0" lang="en-US" altLang="zh-CN" sz="16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600" b="0" i="0" u="none" strike="noStrike" cap="none" normalizeH="0" baseline="0" smtClean="0">
                          <a:ln>
                            <a:noFill/>
                          </a:ln>
                          <a:solidFill>
                            <a:schemeClr val="tx1"/>
                          </a:solidFill>
                          <a:effectLst/>
                          <a:latin typeface="Calibri" pitchFamily="34" charset="0"/>
                          <a:cs typeface="Arial" charset="0"/>
                        </a:rPr>
                        <a:t>Location</a:t>
                      </a:r>
                      <a:endParaRPr kumimoji="0" lang="en-US" altLang="zh-CN" sz="16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600" b="0" i="0" u="none" strike="noStrike" cap="none" normalizeH="0" baseline="0" smtClean="0">
                          <a:ln>
                            <a:noFill/>
                          </a:ln>
                          <a:solidFill>
                            <a:schemeClr val="tx1"/>
                          </a:solidFill>
                          <a:effectLst/>
                          <a:latin typeface="Calibri" pitchFamily="34" charset="0"/>
                          <a:cs typeface="Arial" charset="0"/>
                        </a:rPr>
                        <a:t>Host</a:t>
                      </a:r>
                      <a:endParaRPr kumimoji="0" lang="en-US" altLang="zh-CN" sz="16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3GPPRAN4#90</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25</a:t>
                      </a:r>
                      <a:r>
                        <a:rPr lang="en-US" sz="1600" baseline="0" dirty="0" smtClean="0"/>
                        <a:t> Feb</a:t>
                      </a:r>
                      <a:r>
                        <a:rPr lang="en-US" sz="1600" dirty="0" smtClean="0"/>
                        <a:t> - 1 March 2019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Athens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3GPPRAN4#90bis</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8 - 12 Apr 2019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CN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CF3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3GPPRAN4#91</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13 - 17 May 2019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US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NF3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rPr>
                        <a:t>3GPP RAN4-AH-1906 </a:t>
                      </a:r>
                      <a:r>
                        <a:rPr kumimoji="0" lang="en-US" altLang="zh-CN" sz="1600" b="0" i="0" u="none" strike="noStrike" kern="1200" cap="none" normalizeH="0" baseline="0" dirty="0" smtClean="0">
                          <a:ln>
                            <a:noFill/>
                          </a:ln>
                          <a:solidFill>
                            <a:srgbClr val="FF0000"/>
                          </a:solidFill>
                          <a:effectLst/>
                          <a:latin typeface="Calibri" pitchFamily="34" charset="0"/>
                          <a:ea typeface="+mn-ea"/>
                          <a:cs typeface="Arial" charset="0"/>
                        </a:rPr>
                        <a:t>(Cancelled)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24 – 28 Jun 2019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TBD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3GPPRAN4#92</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26 – 30 Aug 2019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err="1" smtClean="0">
                          <a:ln>
                            <a:noFill/>
                          </a:ln>
                          <a:solidFill>
                            <a:schemeClr val="tx1"/>
                          </a:solidFill>
                          <a:effectLst/>
                          <a:latin typeface="Calibri" pitchFamily="34" charset="0"/>
                          <a:cs typeface="Arial" charset="0"/>
                        </a:rPr>
                        <a:t>Ljubijana</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3GPPRAN4#92bis</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14 – 18 Oct 2019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CN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CF3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3GPPRAN4#93</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18 -22 Nov 2019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Reno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NF3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7166" name="Rectangle 126"/>
          <p:cNvSpPr>
            <a:spLocks noGrp="1" noChangeArrowheads="1"/>
          </p:cNvSpPr>
          <p:nvPr>
            <p:ph type="title"/>
          </p:nvPr>
        </p:nvSpPr>
        <p:spPr>
          <a:xfrm>
            <a:off x="463334" y="491640"/>
            <a:ext cx="7200900" cy="360363"/>
          </a:xfrm>
        </p:spPr>
        <p:txBody>
          <a:bodyPr lIns="90488" tIns="44450" rIns="90488" bIns="44450">
            <a:noAutofit/>
          </a:bodyPr>
          <a:lstStyle/>
          <a:p>
            <a:r>
              <a:rPr lang="sv-SE" altLang="zh-CN" dirty="0" smtClean="0"/>
              <a:t>RAN WG4 Schedule in 2019</a:t>
            </a:r>
            <a:endParaRPr lang="en-US" altLang="zh-CN" dirty="0" smtClean="0"/>
          </a:p>
        </p:txBody>
      </p:sp>
      <p:sp>
        <p:nvSpPr>
          <p:cNvPr id="4" name="Content Placeholder 2"/>
          <p:cNvSpPr txBox="1">
            <a:spLocks/>
          </p:cNvSpPr>
          <p:nvPr/>
        </p:nvSpPr>
        <p:spPr>
          <a:xfrm>
            <a:off x="166337" y="2615855"/>
            <a:ext cx="8229600" cy="2591575"/>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lvl="2"/>
            <a:endParaRPr lang="zh-CN" altLang="en-US" sz="800" kern="0" dirty="0"/>
          </a:p>
        </p:txBody>
      </p:sp>
      <p:sp>
        <p:nvSpPr>
          <p:cNvPr id="7" name="Rectangle 3"/>
          <p:cNvSpPr txBox="1">
            <a:spLocks/>
          </p:cNvSpPr>
          <p:nvPr/>
        </p:nvSpPr>
        <p:spPr>
          <a:xfrm>
            <a:off x="251931" y="2026739"/>
            <a:ext cx="8515607" cy="2571567"/>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a:lnSpc>
                <a:spcPct val="80000"/>
              </a:lnSpc>
              <a:spcBef>
                <a:spcPct val="15000"/>
              </a:spcBef>
              <a:buFontTx/>
              <a:buNone/>
            </a:pPr>
            <a:endParaRPr lang="sv-SE" altLang="en-US" sz="2400" kern="0" dirty="0" smtClean="0"/>
          </a:p>
          <a:p>
            <a:pPr lvl="1">
              <a:lnSpc>
                <a:spcPct val="80000"/>
              </a:lnSpc>
              <a:spcBef>
                <a:spcPct val="15000"/>
              </a:spcBef>
            </a:pPr>
            <a:endParaRPr lang="en-US" altLang="en-US" sz="2000" kern="0" dirty="0" smtClean="0"/>
          </a:p>
          <a:p>
            <a:pPr lvl="1">
              <a:lnSpc>
                <a:spcPct val="80000"/>
              </a:lnSpc>
              <a:spcBef>
                <a:spcPct val="15000"/>
              </a:spcBef>
            </a:pPr>
            <a:endParaRPr lang="en-US" altLang="en-US" sz="2000" kern="0" dirty="0" smtClean="0"/>
          </a:p>
          <a:p>
            <a:pPr lvl="1">
              <a:lnSpc>
                <a:spcPct val="80000"/>
              </a:lnSpc>
              <a:spcBef>
                <a:spcPct val="15000"/>
              </a:spcBef>
            </a:pPr>
            <a:endParaRPr lang="sv-SE" altLang="en-US" sz="1600" kern="0" dirty="0"/>
          </a:p>
          <a:p>
            <a:pPr marL="342900" lvl="1" indent="-342900">
              <a:lnSpc>
                <a:spcPct val="80000"/>
              </a:lnSpc>
              <a:spcBef>
                <a:spcPct val="15000"/>
              </a:spcBef>
              <a:buBlip>
                <a:blip r:embed="rId2"/>
              </a:buBlip>
            </a:pPr>
            <a:endParaRPr lang="en-US" altLang="en-US" sz="3200" kern="0" dirty="0">
              <a:cs typeface="+mn-cs"/>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6834188" cy="1143000"/>
          </a:xfrm>
        </p:spPr>
        <p:txBody>
          <a:bodyPr/>
          <a:lstStyle/>
          <a:p>
            <a:r>
              <a:rPr lang="en-US" altLang="zh-CN" dirty="0" smtClean="0"/>
              <a:t>Thanks to</a:t>
            </a:r>
            <a:endParaRPr lang="zh-CN" altLang="en-US" dirty="0"/>
          </a:p>
        </p:txBody>
      </p:sp>
      <p:sp>
        <p:nvSpPr>
          <p:cNvPr id="75779" name="Rectangle 3"/>
          <p:cNvSpPr>
            <a:spLocks noGrp="1"/>
          </p:cNvSpPr>
          <p:nvPr>
            <p:ph type="body" idx="1"/>
          </p:nvPr>
        </p:nvSpPr>
        <p:spPr>
          <a:xfrm>
            <a:off x="198286" y="1030153"/>
            <a:ext cx="8515607" cy="2571567"/>
          </a:xfrm>
        </p:spPr>
        <p:txBody>
          <a:bodyPr/>
          <a:lstStyle/>
          <a:p>
            <a:pPr>
              <a:lnSpc>
                <a:spcPct val="80000"/>
              </a:lnSpc>
              <a:spcBef>
                <a:spcPct val="15000"/>
              </a:spcBef>
              <a:buFontTx/>
              <a:buNone/>
            </a:pPr>
            <a:endParaRPr lang="sv-SE" altLang="en-US" sz="1400" dirty="0" smtClean="0"/>
          </a:p>
          <a:p>
            <a:pPr>
              <a:lnSpc>
                <a:spcPct val="80000"/>
              </a:lnSpc>
              <a:spcBef>
                <a:spcPct val="15000"/>
              </a:spcBef>
            </a:pPr>
            <a:r>
              <a:rPr lang="sv-SE" altLang="en-US" sz="1800" dirty="0" smtClean="0"/>
              <a:t>NR specifications rapporteturs and their companies for their extraordinary effort of coordinating the RAN4 discussions and also editing RAN4 NR specifications: </a:t>
            </a:r>
          </a:p>
          <a:p>
            <a:pPr lvl="1">
              <a:lnSpc>
                <a:spcPct val="80000"/>
              </a:lnSpc>
              <a:spcBef>
                <a:spcPct val="15000"/>
              </a:spcBef>
            </a:pPr>
            <a:r>
              <a:rPr lang="en-US" altLang="en-US" sz="1800" b="1" kern="1200" dirty="0">
                <a:latin typeface="Calibri" pitchFamily="34" charset="0"/>
                <a:ea typeface="MS PGothic" pitchFamily="34" charset="-128"/>
              </a:rPr>
              <a:t>Ville Vintola </a:t>
            </a:r>
            <a:r>
              <a:rPr lang="en-US" altLang="en-US" sz="1800" b="1" kern="1200" dirty="0" smtClean="0">
                <a:latin typeface="Calibri" pitchFamily="34" charset="0"/>
                <a:ea typeface="MS PGothic" pitchFamily="34" charset="-128"/>
              </a:rPr>
              <a:t>(Qualcomm): 38.101-1/2/3 </a:t>
            </a:r>
          </a:p>
          <a:p>
            <a:pPr lvl="1">
              <a:lnSpc>
                <a:spcPct val="80000"/>
              </a:lnSpc>
              <a:spcBef>
                <a:spcPct val="15000"/>
              </a:spcBef>
            </a:pPr>
            <a:r>
              <a:rPr lang="en-US" altLang="en-US" sz="1800" b="1" kern="1200" dirty="0">
                <a:latin typeface="Calibri" pitchFamily="34" charset="0"/>
                <a:ea typeface="MS PGothic" pitchFamily="34" charset="-128"/>
              </a:rPr>
              <a:t>Johan Sköld </a:t>
            </a:r>
            <a:r>
              <a:rPr lang="en-US" altLang="en-US" sz="1800" b="1" kern="1200" dirty="0" smtClean="0">
                <a:latin typeface="Calibri" pitchFamily="34" charset="0"/>
                <a:ea typeface="MS PGothic" pitchFamily="34" charset="-128"/>
              </a:rPr>
              <a:t>(Ericsson): 38.104</a:t>
            </a:r>
          </a:p>
          <a:p>
            <a:pPr lvl="1">
              <a:lnSpc>
                <a:spcPct val="80000"/>
              </a:lnSpc>
              <a:spcBef>
                <a:spcPct val="15000"/>
              </a:spcBef>
            </a:pPr>
            <a:r>
              <a:rPr lang="en-US" altLang="en-US" sz="1800" b="1" kern="1200" dirty="0" smtClean="0">
                <a:latin typeface="Calibri" pitchFamily="34" charset="0"/>
                <a:ea typeface="MS PGothic" pitchFamily="34" charset="-128"/>
              </a:rPr>
              <a:t>Yang Tang (Intel): 38.133</a:t>
            </a:r>
          </a:p>
          <a:p>
            <a:pPr lvl="1">
              <a:lnSpc>
                <a:spcPct val="80000"/>
              </a:lnSpc>
              <a:spcBef>
                <a:spcPct val="15000"/>
              </a:spcBef>
            </a:pPr>
            <a:r>
              <a:rPr lang="en-US" altLang="en-US" sz="1800" b="1" kern="1200" dirty="0">
                <a:latin typeface="Calibri" pitchFamily="34" charset="0"/>
                <a:ea typeface="MS PGothic" pitchFamily="34" charset="-128"/>
              </a:rPr>
              <a:t>Haijie Qiu (Samsung): 38.101-4</a:t>
            </a:r>
          </a:p>
          <a:p>
            <a:pPr lvl="1">
              <a:lnSpc>
                <a:spcPct val="80000"/>
              </a:lnSpc>
              <a:spcBef>
                <a:spcPct val="15000"/>
              </a:spcBef>
            </a:pPr>
            <a:r>
              <a:rPr lang="en-US" altLang="en-US" sz="1800" b="1" kern="1200" dirty="0" smtClean="0">
                <a:latin typeface="Calibri" pitchFamily="34" charset="0"/>
                <a:ea typeface="MS PGothic" pitchFamily="34" charset="-128"/>
              </a:rPr>
              <a:t>Steven </a:t>
            </a:r>
            <a:r>
              <a:rPr lang="en-US" altLang="en-US" sz="1800" b="1" kern="1200" dirty="0">
                <a:latin typeface="Calibri" pitchFamily="34" charset="0"/>
                <a:ea typeface="MS PGothic" pitchFamily="34" charset="-128"/>
              </a:rPr>
              <a:t>Chen (Huawei): 38.141-1/2</a:t>
            </a:r>
          </a:p>
          <a:p>
            <a:pPr lvl="1">
              <a:lnSpc>
                <a:spcPct val="80000"/>
              </a:lnSpc>
              <a:spcBef>
                <a:spcPct val="15000"/>
              </a:spcBef>
            </a:pPr>
            <a:r>
              <a:rPr lang="en-US" altLang="en-US" sz="1800" b="1" kern="1200" dirty="0" err="1" smtClean="0">
                <a:latin typeface="Calibri" pitchFamily="34" charset="0"/>
                <a:ea typeface="MS PGothic" pitchFamily="34" charset="-128"/>
              </a:rPr>
              <a:t>Aijun</a:t>
            </a:r>
            <a:r>
              <a:rPr lang="en-US" altLang="en-US" sz="1800" b="1" kern="1200" dirty="0" smtClean="0">
                <a:latin typeface="Calibri" pitchFamily="34" charset="0"/>
                <a:ea typeface="MS PGothic" pitchFamily="34" charset="-128"/>
              </a:rPr>
              <a:t> Cao and </a:t>
            </a:r>
            <a:r>
              <a:rPr lang="en-US" altLang="en-US" sz="1800" b="1" kern="1200" dirty="0" err="1" smtClean="0">
                <a:latin typeface="Calibri" pitchFamily="34" charset="0"/>
                <a:ea typeface="MS PGothic" pitchFamily="34" charset="-128"/>
              </a:rPr>
              <a:t>Rui</a:t>
            </a:r>
            <a:r>
              <a:rPr lang="en-US" altLang="en-US" sz="1800" b="1" kern="1200" dirty="0" smtClean="0">
                <a:latin typeface="Calibri" pitchFamily="34" charset="0"/>
                <a:ea typeface="MS PGothic" pitchFamily="34" charset="-128"/>
              </a:rPr>
              <a:t> Zhou (ZTE): 38.113 </a:t>
            </a:r>
          </a:p>
          <a:p>
            <a:pPr lvl="1">
              <a:lnSpc>
                <a:spcPct val="80000"/>
              </a:lnSpc>
              <a:spcBef>
                <a:spcPct val="15000"/>
              </a:spcBef>
            </a:pPr>
            <a:r>
              <a:rPr lang="en-US" altLang="en-US" sz="1800" b="1" kern="1200" dirty="0" smtClean="0">
                <a:latin typeface="Calibri" pitchFamily="34" charset="0"/>
                <a:ea typeface="MS PGothic" pitchFamily="34" charset="-128"/>
              </a:rPr>
              <a:t>Christian Bergljung (Ericsson): 38.124</a:t>
            </a:r>
          </a:p>
          <a:p>
            <a:pPr lvl="1">
              <a:lnSpc>
                <a:spcPct val="80000"/>
              </a:lnSpc>
              <a:spcBef>
                <a:spcPct val="15000"/>
              </a:spcBef>
            </a:pPr>
            <a:r>
              <a:rPr lang="en-US" altLang="en-US" sz="1800" b="1" kern="1200" dirty="0" smtClean="0">
                <a:latin typeface="Calibri" pitchFamily="34" charset="0"/>
                <a:ea typeface="MS PGothic" pitchFamily="34" charset="-128"/>
              </a:rPr>
              <a:t>Petri Vasenkari (Nokia): 38.307</a:t>
            </a:r>
            <a:endParaRPr lang="en-US" altLang="en-US" sz="1800" b="1" kern="1200" dirty="0">
              <a:latin typeface="Calibri" pitchFamily="34" charset="0"/>
              <a:ea typeface="MS PGothic" pitchFamily="34" charset="-128"/>
            </a:endParaRPr>
          </a:p>
          <a:p>
            <a:pPr>
              <a:lnSpc>
                <a:spcPct val="80000"/>
              </a:lnSpc>
              <a:spcBef>
                <a:spcPct val="15000"/>
              </a:spcBef>
            </a:pPr>
            <a:r>
              <a:rPr lang="sv-SE" altLang="en-US" sz="1800" dirty="0" smtClean="0"/>
              <a:t>Vice </a:t>
            </a:r>
            <a:r>
              <a:rPr lang="sv-SE" altLang="en-US" sz="1800" dirty="0"/>
              <a:t>chairmen Xizeng Dai and Hiromasa Umeda for preparation and session chairing</a:t>
            </a:r>
          </a:p>
          <a:p>
            <a:pPr>
              <a:lnSpc>
                <a:spcPct val="80000"/>
              </a:lnSpc>
              <a:spcBef>
                <a:spcPct val="15000"/>
              </a:spcBef>
            </a:pPr>
            <a:r>
              <a:rPr lang="sv-SE" altLang="en-US" sz="1800" dirty="0"/>
              <a:t>Kyoungseok Oh for efficient secretary support</a:t>
            </a:r>
          </a:p>
          <a:p>
            <a:pPr>
              <a:lnSpc>
                <a:spcPct val="80000"/>
              </a:lnSpc>
              <a:spcBef>
                <a:spcPct val="15000"/>
              </a:spcBef>
            </a:pPr>
            <a:r>
              <a:rPr lang="sv-SE" altLang="en-US" sz="1800" dirty="0"/>
              <a:t>AH chairs and WI rapporteurs for coordinating the offline/ad-hoc discussions</a:t>
            </a:r>
          </a:p>
          <a:p>
            <a:pPr>
              <a:lnSpc>
                <a:spcPct val="80000"/>
              </a:lnSpc>
              <a:spcBef>
                <a:spcPct val="15000"/>
              </a:spcBef>
            </a:pPr>
            <a:r>
              <a:rPr lang="sv-SE" altLang="en-US" sz="1800" dirty="0"/>
              <a:t>Delegates for enthusiastic contributions</a:t>
            </a:r>
          </a:p>
          <a:p>
            <a:pPr>
              <a:lnSpc>
                <a:spcPct val="80000"/>
              </a:lnSpc>
              <a:spcBef>
                <a:spcPct val="15000"/>
              </a:spcBef>
            </a:pPr>
            <a:r>
              <a:rPr lang="en-US" altLang="en-US" sz="1800" dirty="0" smtClean="0"/>
              <a:t>EF3 for </a:t>
            </a:r>
            <a:r>
              <a:rPr lang="sv-SE" altLang="en-US" sz="1800" dirty="0"/>
              <a:t>meeting hosting</a:t>
            </a:r>
          </a:p>
        </p:txBody>
      </p:sp>
    </p:spTree>
    <p:extLst>
      <p:ext uri="{BB962C8B-B14F-4D97-AF65-F5344CB8AC3E}">
        <p14:creationId xmlns:p14="http://schemas.microsoft.com/office/powerpoint/2010/main" val="3599014948"/>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678" y="0"/>
            <a:ext cx="6834188" cy="1143000"/>
          </a:xfrm>
        </p:spPr>
        <p:txBody>
          <a:bodyPr/>
          <a:lstStyle/>
          <a:p>
            <a:r>
              <a:rPr lang="en-US" dirty="0" smtClean="0"/>
              <a:t>Executive Summary – Rel-16 NR </a:t>
            </a:r>
            <a:endParaRPr lang="en-US" dirty="0"/>
          </a:p>
        </p:txBody>
      </p:sp>
      <p:sp>
        <p:nvSpPr>
          <p:cNvPr id="3" name="Slide Number Placeholder 2"/>
          <p:cNvSpPr>
            <a:spLocks noGrp="1"/>
          </p:cNvSpPr>
          <p:nvPr>
            <p:ph type="sldNum" sz="quarter" idx="10"/>
          </p:nvPr>
        </p:nvSpPr>
        <p:spPr/>
        <p:txBody>
          <a:bodyPr/>
          <a:lstStyle/>
          <a:p>
            <a:fld id="{5CF5DB0B-C0D7-4C62-A89C-F6E83EC7A4B0}" type="slidenum">
              <a:rPr lang="en-GB" altLang="en-US" smtClean="0"/>
              <a:pPr/>
              <a:t>3</a:t>
            </a:fld>
            <a:endParaRPr lang="en-GB" altLang="en-US"/>
          </a:p>
        </p:txBody>
      </p:sp>
      <p:sp>
        <p:nvSpPr>
          <p:cNvPr id="4" name="Rectangle 25"/>
          <p:cNvSpPr txBox="1">
            <a:spLocks/>
          </p:cNvSpPr>
          <p:nvPr/>
        </p:nvSpPr>
        <p:spPr>
          <a:xfrm>
            <a:off x="106136" y="900793"/>
            <a:ext cx="8901131" cy="5457277"/>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eaLnBrk="1" fontAlgn="b" hangingPunct="1"/>
            <a:r>
              <a:rPr lang="en-US" altLang="en-US" sz="2000" dirty="0" smtClean="0"/>
              <a:t>Good progress in Rel-16 NR WI/SI for both spectrum and non-spectrum. </a:t>
            </a:r>
          </a:p>
          <a:p>
            <a:pPr lvl="1" eaLnBrk="1" fontAlgn="b" hangingPunct="1"/>
            <a:r>
              <a:rPr lang="en-US" altLang="en-US" sz="2000" kern="0" dirty="0"/>
              <a:t>First RAN4 meeting for </a:t>
            </a:r>
            <a:r>
              <a:rPr lang="en-US" altLang="en-US" sz="2000" kern="0" dirty="0" smtClean="0"/>
              <a:t>NR-U</a:t>
            </a:r>
            <a:r>
              <a:rPr lang="en-US" altLang="en-US" sz="2000" kern="0" dirty="0"/>
              <a:t>, </a:t>
            </a:r>
            <a:r>
              <a:rPr lang="en-US" altLang="en-US" sz="2000" kern="0" dirty="0" smtClean="0"/>
              <a:t>CLI/RIM, NR Mob </a:t>
            </a:r>
            <a:r>
              <a:rPr lang="en-US" altLang="en-US" sz="2000" kern="0" dirty="0" err="1" smtClean="0"/>
              <a:t>Enh</a:t>
            </a:r>
            <a:r>
              <a:rPr lang="en-US" altLang="en-US" sz="2000" kern="0" dirty="0" smtClean="0"/>
              <a:t>, High power UE for FDD band SI, 7-24GHz SI, NR V2X SI  </a:t>
            </a:r>
            <a:endParaRPr lang="en-US" altLang="en-US" sz="2000" kern="0" dirty="0"/>
          </a:p>
          <a:p>
            <a:pPr lvl="1" eaLnBrk="1" fontAlgn="b" hangingPunct="1"/>
            <a:r>
              <a:rPr lang="en-US" altLang="en-US" sz="2000" kern="0" dirty="0"/>
              <a:t>For other WG led Rel-16 items, If RAN4 impact is identified and no RAN4 TU </a:t>
            </a:r>
            <a:r>
              <a:rPr lang="en-US" altLang="en-US" sz="2000" kern="0" dirty="0" smtClean="0"/>
              <a:t>for 2019 Q2/Q3 was </a:t>
            </a:r>
            <a:r>
              <a:rPr lang="en-US" altLang="en-US" sz="2000" kern="0" dirty="0"/>
              <a:t>requested before, early request for RAN4 TU are </a:t>
            </a:r>
            <a:r>
              <a:rPr lang="en-US" altLang="en-US" sz="2000" kern="0" dirty="0" smtClean="0"/>
              <a:t>encouraged</a:t>
            </a:r>
          </a:p>
          <a:p>
            <a:pPr lvl="1" eaLnBrk="1" fontAlgn="b" hangingPunct="1"/>
            <a:r>
              <a:rPr lang="en-US" altLang="en-US" sz="2000" kern="0" dirty="0" smtClean="0"/>
              <a:t>For spectrum related items including basket items, due to postpone of Rel-16 NR spec (as below bullets), only draft CRs were endorsed in Q1 </a:t>
            </a:r>
          </a:p>
          <a:p>
            <a:pPr eaLnBrk="1" fontAlgn="b" hangingPunct="1"/>
            <a:r>
              <a:rPr lang="en-US" altLang="en-US" sz="2000" dirty="0"/>
              <a:t>Rel-16 NR specifications</a:t>
            </a:r>
          </a:p>
          <a:p>
            <a:pPr lvl="1" eaLnBrk="1" fontAlgn="b" hangingPunct="1"/>
            <a:r>
              <a:rPr lang="en-US" altLang="en-US" sz="2000" dirty="0" smtClean="0"/>
              <a:t>Based on RAN4 agreements in R4-1902215, RAN4 </a:t>
            </a:r>
            <a:r>
              <a:rPr lang="en-US" altLang="en-US" sz="2000" dirty="0"/>
              <a:t>will introduce </a:t>
            </a:r>
            <a:r>
              <a:rPr lang="en-GB" altLang="en-US" sz="2000" dirty="0"/>
              <a:t>REL-16 38 series TSs in June 2019 </a:t>
            </a:r>
            <a:r>
              <a:rPr lang="en-GB" altLang="en-US" sz="2000" dirty="0" smtClean="0"/>
              <a:t>according </a:t>
            </a:r>
            <a:r>
              <a:rPr lang="en-GB" altLang="en-US" sz="2000" dirty="0"/>
              <a:t>to the process described in R4-1900047 </a:t>
            </a:r>
            <a:endParaRPr lang="en-GB" altLang="en-US" sz="2000" dirty="0" smtClean="0"/>
          </a:p>
          <a:p>
            <a:pPr lvl="1" eaLnBrk="1" fontAlgn="b" hangingPunct="1"/>
            <a:r>
              <a:rPr lang="en-GB" altLang="en-US" sz="2000" dirty="0" smtClean="0"/>
              <a:t>A </a:t>
            </a:r>
            <a:r>
              <a:rPr lang="en-GB" altLang="en-US" sz="2000" dirty="0"/>
              <a:t>press release to be published on </a:t>
            </a:r>
            <a:r>
              <a:rPr lang="en-GB" altLang="en-US" sz="2000" dirty="0">
                <a:hlinkClick r:id="rId3"/>
              </a:rPr>
              <a:t>www.3gpp.org</a:t>
            </a:r>
            <a:r>
              <a:rPr lang="en-GB" altLang="en-US" sz="2000" dirty="0"/>
              <a:t> after RAN #83 describing which work on which </a:t>
            </a:r>
            <a:r>
              <a:rPr lang="en-US" altLang="en-GB" sz="2000" dirty="0">
                <a:solidFill>
                  <a:srgbClr val="0D0D0D"/>
                </a:solidFill>
              </a:rPr>
              <a:t>bands and band</a:t>
            </a:r>
            <a:r>
              <a:rPr lang="en-US" altLang="en-GB" sz="2000" dirty="0"/>
              <a:t> </a:t>
            </a:r>
            <a:r>
              <a:rPr lang="en-GB" altLang="en-US" sz="2000" dirty="0"/>
              <a:t>combinations were completed </a:t>
            </a:r>
            <a:r>
              <a:rPr lang="en-US" altLang="en-GB" sz="2000" dirty="0">
                <a:solidFill>
                  <a:srgbClr val="0D0D0D"/>
                </a:solidFill>
              </a:rPr>
              <a:t>up to</a:t>
            </a:r>
            <a:r>
              <a:rPr lang="en-GB" altLang="en-US" sz="2000" dirty="0"/>
              <a:t> Q1/2019 for REL-16</a:t>
            </a:r>
          </a:p>
          <a:p>
            <a:pPr marL="457200" lvl="1" indent="0" eaLnBrk="1" fontAlgn="b" hangingPunct="1">
              <a:buNone/>
            </a:pPr>
            <a:endParaRPr lang="en-US" sz="1100" kern="0" dirty="0" smtClean="0"/>
          </a:p>
          <a:p>
            <a:pPr eaLnBrk="1" fontAlgn="b" hangingPunct="1"/>
            <a:endParaRPr lang="en-US" altLang="zh-CN" sz="1400" kern="0" dirty="0" smtClean="0"/>
          </a:p>
          <a:p>
            <a:pPr lvl="1" eaLnBrk="1" fontAlgn="b" hangingPunct="1"/>
            <a:endParaRPr lang="en-US" sz="1100" kern="0" dirty="0" smtClean="0"/>
          </a:p>
          <a:p>
            <a:pPr lvl="1" eaLnBrk="1" fontAlgn="b" hangingPunct="1"/>
            <a:endParaRPr lang="fi-FI" altLang="ja-JP" sz="1100" kern="0" dirty="0" smtClean="0"/>
          </a:p>
          <a:p>
            <a:pPr lvl="1" eaLnBrk="1" fontAlgn="b" hangingPunct="1"/>
            <a:endParaRPr lang="en-US" sz="1100" kern="0" dirty="0" smtClean="0"/>
          </a:p>
          <a:p>
            <a:pPr lvl="1" eaLnBrk="1" fontAlgn="b" hangingPunct="1"/>
            <a:endParaRPr lang="en-US" altLang="ja-JP" sz="1100" b="1" kern="1200" dirty="0" smtClean="0">
              <a:solidFill>
                <a:srgbClr val="0000FF"/>
              </a:solidFill>
              <a:latin typeface="Arial" charset="0"/>
              <a:ea typeface="MS PGothic" pitchFamily="34" charset="-128"/>
            </a:endParaRPr>
          </a:p>
          <a:p>
            <a:pPr lvl="1" eaLnBrk="1" fontAlgn="b" hangingPunct="1"/>
            <a:endParaRPr lang="en-GB" altLang="zh-CN" sz="1100" kern="0" dirty="0" smtClean="0"/>
          </a:p>
          <a:p>
            <a:pPr lvl="1" eaLnBrk="1" fontAlgn="b" hangingPunct="1"/>
            <a:endParaRPr lang="en-GB" altLang="zh-CN" sz="1100" kern="0" dirty="0" smtClean="0"/>
          </a:p>
          <a:p>
            <a:pPr lvl="1" eaLnBrk="1" fontAlgn="b" hangingPunct="1"/>
            <a:endParaRPr lang="en-GB" altLang="zh-CN" sz="1100" kern="0" dirty="0" smtClean="0"/>
          </a:p>
          <a:p>
            <a:pPr lvl="1" eaLnBrk="1" fontAlgn="b" hangingPunct="1"/>
            <a:endParaRPr lang="en-GB" sz="1100" kern="0" dirty="0" smtClean="0"/>
          </a:p>
          <a:p>
            <a:pPr lvl="1">
              <a:lnSpc>
                <a:spcPct val="90000"/>
              </a:lnSpc>
              <a:spcBef>
                <a:spcPct val="0"/>
              </a:spcBef>
            </a:pPr>
            <a:endParaRPr lang="fi-FI" altLang="ja-JP" sz="800" kern="0" dirty="0" smtClean="0"/>
          </a:p>
          <a:p>
            <a:pPr marL="0" indent="0">
              <a:lnSpc>
                <a:spcPct val="90000"/>
              </a:lnSpc>
              <a:spcBef>
                <a:spcPct val="0"/>
              </a:spcBef>
              <a:buFontTx/>
              <a:buNone/>
            </a:pPr>
            <a:endParaRPr lang="en-GB" altLang="ja-JP" sz="1200" b="1" kern="0" dirty="0" smtClean="0">
              <a:solidFill>
                <a:srgbClr val="0000FF"/>
              </a:solidFill>
              <a:latin typeface="Arial" charset="0"/>
              <a:ea typeface="MS PGothic" pitchFamily="34" charset="-128"/>
              <a:cs typeface="Arial" charset="0"/>
            </a:endParaRPr>
          </a:p>
          <a:p>
            <a:pPr lvl="1">
              <a:lnSpc>
                <a:spcPct val="90000"/>
              </a:lnSpc>
              <a:spcBef>
                <a:spcPct val="0"/>
              </a:spcBef>
            </a:pPr>
            <a:endParaRPr lang="fi-FI" altLang="ja-JP" sz="1200" kern="0" dirty="0" smtClean="0">
              <a:cs typeface="+mn-cs"/>
            </a:endParaRPr>
          </a:p>
          <a:p>
            <a:pPr lvl="1">
              <a:lnSpc>
                <a:spcPct val="90000"/>
              </a:lnSpc>
              <a:spcBef>
                <a:spcPct val="0"/>
              </a:spcBef>
            </a:pPr>
            <a:endParaRPr lang="en-US" altLang="ja-JP" sz="1200" kern="0" dirty="0" smtClean="0">
              <a:cs typeface="+mn-cs"/>
            </a:endParaRPr>
          </a:p>
          <a:p>
            <a:pPr lvl="1">
              <a:lnSpc>
                <a:spcPct val="90000"/>
              </a:lnSpc>
              <a:spcBef>
                <a:spcPct val="0"/>
              </a:spcBef>
            </a:pPr>
            <a:endParaRPr lang="en-GB" altLang="en-US" sz="1200" kern="0" dirty="0" smtClean="0"/>
          </a:p>
          <a:p>
            <a:pPr lvl="1">
              <a:lnSpc>
                <a:spcPct val="90000"/>
              </a:lnSpc>
              <a:spcBef>
                <a:spcPct val="0"/>
              </a:spcBef>
            </a:pPr>
            <a:endParaRPr lang="en-US" altLang="en-US" sz="600" kern="0" dirty="0" smtClean="0"/>
          </a:p>
          <a:p>
            <a:pPr lvl="2">
              <a:lnSpc>
                <a:spcPct val="90000"/>
              </a:lnSpc>
              <a:spcBef>
                <a:spcPct val="0"/>
              </a:spcBef>
            </a:pPr>
            <a:endParaRPr lang="en-GB" altLang="en-US" sz="600" kern="0" dirty="0" smtClean="0"/>
          </a:p>
          <a:p>
            <a:pPr lvl="1">
              <a:lnSpc>
                <a:spcPct val="90000"/>
              </a:lnSpc>
              <a:spcBef>
                <a:spcPct val="0"/>
              </a:spcBef>
            </a:pPr>
            <a:endParaRPr lang="en-GB" altLang="en-US" sz="1200" kern="0" dirty="0" smtClean="0"/>
          </a:p>
        </p:txBody>
      </p:sp>
    </p:spTree>
    <p:extLst>
      <p:ext uri="{BB962C8B-B14F-4D97-AF65-F5344CB8AC3E}">
        <p14:creationId xmlns:p14="http://schemas.microsoft.com/office/powerpoint/2010/main" val="9520116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678" y="0"/>
            <a:ext cx="6834188" cy="1143000"/>
          </a:xfrm>
        </p:spPr>
        <p:txBody>
          <a:bodyPr/>
          <a:lstStyle/>
          <a:p>
            <a:r>
              <a:rPr lang="en-US" dirty="0" smtClean="0"/>
              <a:t>Executive Summary – LTE </a:t>
            </a:r>
            <a:endParaRPr lang="en-US" dirty="0"/>
          </a:p>
        </p:txBody>
      </p:sp>
      <p:sp>
        <p:nvSpPr>
          <p:cNvPr id="3" name="Slide Number Placeholder 2"/>
          <p:cNvSpPr>
            <a:spLocks noGrp="1"/>
          </p:cNvSpPr>
          <p:nvPr>
            <p:ph type="sldNum" sz="quarter" idx="10"/>
          </p:nvPr>
        </p:nvSpPr>
        <p:spPr/>
        <p:txBody>
          <a:bodyPr/>
          <a:lstStyle/>
          <a:p>
            <a:fld id="{5CF5DB0B-C0D7-4C62-A89C-F6E83EC7A4B0}" type="slidenum">
              <a:rPr lang="en-GB" altLang="en-US" smtClean="0"/>
              <a:pPr/>
              <a:t>4</a:t>
            </a:fld>
            <a:endParaRPr lang="en-GB" altLang="en-US"/>
          </a:p>
        </p:txBody>
      </p:sp>
      <p:sp>
        <p:nvSpPr>
          <p:cNvPr id="4" name="Rectangle 25"/>
          <p:cNvSpPr txBox="1">
            <a:spLocks/>
          </p:cNvSpPr>
          <p:nvPr/>
        </p:nvSpPr>
        <p:spPr>
          <a:xfrm>
            <a:off x="106136" y="900794"/>
            <a:ext cx="8901131" cy="5115446"/>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eaLnBrk="1" fontAlgn="b" hangingPunct="1"/>
            <a:r>
              <a:rPr lang="en-GB" altLang="ja-JP" sz="2400" kern="0" dirty="0" smtClean="0"/>
              <a:t>LTE maintenance up to Rel-15 and Rel-15 performance </a:t>
            </a:r>
            <a:endParaRPr lang="en-GB" altLang="ja-JP" sz="2400" kern="0" dirty="0"/>
          </a:p>
          <a:p>
            <a:pPr lvl="1" eaLnBrk="1" fontAlgn="b" hangingPunct="1"/>
            <a:r>
              <a:rPr lang="en-GB" altLang="ja-JP" sz="1800" kern="0" dirty="0"/>
              <a:t>All remaining Rel-15 LTE WIs performance part are completed, i.e., </a:t>
            </a:r>
            <a:r>
              <a:rPr lang="en-GB" altLang="ja-JP" sz="1800" kern="0" dirty="0" err="1"/>
              <a:t>sTTI</a:t>
            </a:r>
            <a:r>
              <a:rPr lang="en-GB" altLang="ja-JP" sz="1800" kern="0" dirty="0"/>
              <a:t>, NB-IoTenh2, LTE-</a:t>
            </a:r>
            <a:r>
              <a:rPr lang="en-GB" altLang="ja-JP" sz="1800" kern="0" dirty="0" err="1"/>
              <a:t>euCA</a:t>
            </a:r>
            <a:r>
              <a:rPr lang="en-GB" altLang="ja-JP" sz="1800" kern="0" dirty="0"/>
              <a:t> and </a:t>
            </a:r>
            <a:r>
              <a:rPr lang="en-GB" altLang="ja-JP" sz="1800" kern="0" dirty="0" smtClean="0"/>
              <a:t>8Rx</a:t>
            </a:r>
          </a:p>
          <a:p>
            <a:pPr eaLnBrk="1" fontAlgn="b" hangingPunct="1"/>
            <a:r>
              <a:rPr lang="en-GB" altLang="ja-JP" sz="2400" kern="0" dirty="0" smtClean="0"/>
              <a:t>Rel-16 LTE </a:t>
            </a:r>
          </a:p>
          <a:p>
            <a:pPr lvl="1" eaLnBrk="1" fontAlgn="b" hangingPunct="1"/>
            <a:r>
              <a:rPr lang="en-GB" altLang="ja-JP" sz="1800" kern="0" dirty="0" smtClean="0"/>
              <a:t>Good progress in Rel-16 LTE items including spectrum and non-spectrum items</a:t>
            </a:r>
          </a:p>
          <a:p>
            <a:pPr lvl="1" eaLnBrk="1" fontAlgn="b" hangingPunct="1"/>
            <a:endParaRPr lang="en-US" sz="1800" kern="0" dirty="0" smtClean="0"/>
          </a:p>
          <a:p>
            <a:pPr eaLnBrk="1" fontAlgn="b" hangingPunct="1"/>
            <a:endParaRPr lang="en-US" altLang="zh-CN" sz="2400" kern="0" dirty="0" smtClean="0"/>
          </a:p>
          <a:p>
            <a:pPr lvl="1" eaLnBrk="1" fontAlgn="b" hangingPunct="1"/>
            <a:endParaRPr lang="en-US" sz="1800" kern="0" dirty="0" smtClean="0"/>
          </a:p>
          <a:p>
            <a:pPr lvl="1" eaLnBrk="1" fontAlgn="b" hangingPunct="1"/>
            <a:endParaRPr lang="fi-FI" altLang="ja-JP" sz="1800" kern="0" dirty="0" smtClean="0"/>
          </a:p>
          <a:p>
            <a:pPr lvl="1" eaLnBrk="1" fontAlgn="b" hangingPunct="1"/>
            <a:endParaRPr lang="en-US" sz="1800" kern="0" dirty="0" smtClean="0"/>
          </a:p>
          <a:p>
            <a:pPr lvl="1" eaLnBrk="1" fontAlgn="b" hangingPunct="1"/>
            <a:endParaRPr lang="en-US" altLang="ja-JP" sz="1800" b="1" kern="1200" dirty="0" smtClean="0">
              <a:solidFill>
                <a:srgbClr val="0000FF"/>
              </a:solidFill>
              <a:latin typeface="Arial" charset="0"/>
              <a:ea typeface="MS PGothic" pitchFamily="34" charset="-128"/>
            </a:endParaRPr>
          </a:p>
          <a:p>
            <a:pPr lvl="1" eaLnBrk="1" fontAlgn="b" hangingPunct="1"/>
            <a:endParaRPr lang="en-GB" altLang="zh-CN" sz="1800" kern="0" dirty="0" smtClean="0"/>
          </a:p>
          <a:p>
            <a:pPr lvl="1" eaLnBrk="1" fontAlgn="b" hangingPunct="1"/>
            <a:endParaRPr lang="en-GB" altLang="zh-CN" sz="1800" kern="0" dirty="0" smtClean="0"/>
          </a:p>
          <a:p>
            <a:pPr lvl="1" eaLnBrk="1" fontAlgn="b" hangingPunct="1"/>
            <a:endParaRPr lang="en-GB" altLang="zh-CN" sz="1800" kern="0" dirty="0" smtClean="0"/>
          </a:p>
          <a:p>
            <a:pPr lvl="1" eaLnBrk="1" fontAlgn="b" hangingPunct="1"/>
            <a:endParaRPr lang="en-GB" sz="1800" kern="0" dirty="0" smtClean="0"/>
          </a:p>
          <a:p>
            <a:pPr lvl="1">
              <a:lnSpc>
                <a:spcPct val="90000"/>
              </a:lnSpc>
              <a:spcBef>
                <a:spcPct val="0"/>
              </a:spcBef>
            </a:pPr>
            <a:endParaRPr lang="fi-FI" altLang="ja-JP" sz="1100" kern="0" dirty="0" smtClean="0"/>
          </a:p>
          <a:p>
            <a:pPr marL="0" indent="0">
              <a:lnSpc>
                <a:spcPct val="90000"/>
              </a:lnSpc>
              <a:spcBef>
                <a:spcPct val="0"/>
              </a:spcBef>
              <a:buFontTx/>
              <a:buNone/>
            </a:pPr>
            <a:endParaRPr lang="en-GB" altLang="ja-JP" sz="2000" b="1" kern="0" dirty="0" smtClean="0">
              <a:solidFill>
                <a:srgbClr val="0000FF"/>
              </a:solidFill>
              <a:latin typeface="Arial" charset="0"/>
              <a:ea typeface="MS PGothic" pitchFamily="34" charset="-128"/>
              <a:cs typeface="Arial" charset="0"/>
            </a:endParaRPr>
          </a:p>
          <a:p>
            <a:pPr lvl="1">
              <a:lnSpc>
                <a:spcPct val="90000"/>
              </a:lnSpc>
              <a:spcBef>
                <a:spcPct val="0"/>
              </a:spcBef>
            </a:pPr>
            <a:endParaRPr lang="fi-FI" altLang="ja-JP" sz="2000" kern="0" dirty="0" smtClean="0">
              <a:cs typeface="+mn-cs"/>
            </a:endParaRPr>
          </a:p>
          <a:p>
            <a:pPr lvl="1">
              <a:lnSpc>
                <a:spcPct val="90000"/>
              </a:lnSpc>
              <a:spcBef>
                <a:spcPct val="0"/>
              </a:spcBef>
            </a:pPr>
            <a:endParaRPr lang="en-US" altLang="ja-JP" sz="2000" kern="0" dirty="0" smtClean="0">
              <a:cs typeface="+mn-cs"/>
            </a:endParaRPr>
          </a:p>
          <a:p>
            <a:pPr lvl="1">
              <a:lnSpc>
                <a:spcPct val="90000"/>
              </a:lnSpc>
              <a:spcBef>
                <a:spcPct val="0"/>
              </a:spcBef>
            </a:pPr>
            <a:endParaRPr lang="en-GB" altLang="en-US" sz="2000" kern="0" dirty="0" smtClean="0"/>
          </a:p>
          <a:p>
            <a:pPr lvl="1">
              <a:lnSpc>
                <a:spcPct val="90000"/>
              </a:lnSpc>
              <a:spcBef>
                <a:spcPct val="0"/>
              </a:spcBef>
            </a:pPr>
            <a:endParaRPr lang="en-US" altLang="en-US" sz="1000" kern="0" dirty="0" smtClean="0"/>
          </a:p>
          <a:p>
            <a:pPr lvl="2">
              <a:lnSpc>
                <a:spcPct val="90000"/>
              </a:lnSpc>
              <a:spcBef>
                <a:spcPct val="0"/>
              </a:spcBef>
            </a:pPr>
            <a:endParaRPr lang="en-GB" altLang="en-US" sz="1000" kern="0" dirty="0" smtClean="0"/>
          </a:p>
          <a:p>
            <a:pPr lvl="1">
              <a:lnSpc>
                <a:spcPct val="90000"/>
              </a:lnSpc>
              <a:spcBef>
                <a:spcPct val="0"/>
              </a:spcBef>
            </a:pPr>
            <a:endParaRPr lang="en-GB" altLang="en-US" sz="2000" kern="0" dirty="0" smtClean="0"/>
          </a:p>
        </p:txBody>
      </p:sp>
    </p:spTree>
    <p:extLst>
      <p:ext uri="{BB962C8B-B14F-4D97-AF65-F5344CB8AC3E}">
        <p14:creationId xmlns:p14="http://schemas.microsoft.com/office/powerpoint/2010/main" val="17480309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36563" y="9525"/>
            <a:ext cx="6834187" cy="1143000"/>
          </a:xfrm>
        </p:spPr>
        <p:txBody>
          <a:bodyPr/>
          <a:lstStyle/>
          <a:p>
            <a:r>
              <a:rPr lang="fi-FI" altLang="en-US" dirty="0" smtClean="0"/>
              <a:t>Statistics</a:t>
            </a:r>
          </a:p>
        </p:txBody>
      </p:sp>
      <p:graphicFrame>
        <p:nvGraphicFramePr>
          <p:cNvPr id="5" name="Table 4"/>
          <p:cNvGraphicFramePr>
            <a:graphicFrameLocks noGrp="1"/>
          </p:cNvGraphicFramePr>
          <p:nvPr>
            <p:extLst>
              <p:ext uri="{D42A27DB-BD31-4B8C-83A1-F6EECF244321}">
                <p14:modId xmlns:p14="http://schemas.microsoft.com/office/powerpoint/2010/main" val="1204221529"/>
              </p:ext>
            </p:extLst>
          </p:nvPr>
        </p:nvGraphicFramePr>
        <p:xfrm>
          <a:off x="745324" y="1201103"/>
          <a:ext cx="8193577" cy="762000"/>
        </p:xfrm>
        <a:graphic>
          <a:graphicData uri="http://schemas.openxmlformats.org/drawingml/2006/table">
            <a:tbl>
              <a:tblPr/>
              <a:tblGrid>
                <a:gridCol w="1118669"/>
                <a:gridCol w="1964523"/>
                <a:gridCol w="1048457"/>
                <a:gridCol w="829863"/>
                <a:gridCol w="1608364"/>
                <a:gridCol w="1623701"/>
              </a:tblGrid>
              <a:tr h="234950">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smtClean="0">
                          <a:ln>
                            <a:noFill/>
                          </a:ln>
                          <a:solidFill>
                            <a:schemeClr val="tx1"/>
                          </a:solidFill>
                          <a:effectLst/>
                          <a:latin typeface="Calibri" pitchFamily="34" charset="0"/>
                          <a:cs typeface="Arial" charset="0"/>
                        </a:rPr>
                        <a:t>Meeting</a:t>
                      </a:r>
                      <a:endParaRPr kumimoji="0" lang="en-US" altLang="zh-CN" sz="1200" b="1" i="0" u="none" strike="noStrike" cap="none" normalizeH="0" baseline="0" dirty="0" smtClean="0">
                        <a:ln>
                          <a:noFill/>
                        </a:ln>
                        <a:solidFill>
                          <a:schemeClr val="tx1"/>
                        </a:solidFill>
                        <a:effectLst/>
                        <a:latin typeface="Calibri" pitchFamily="34" charset="0"/>
                        <a:cs typeface="Arial" charset="0"/>
                      </a:endParaRPr>
                    </a:p>
                  </a:txBody>
                  <a:tcPr marL="91432" marR="9143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smtClean="0">
                          <a:ln>
                            <a:noFill/>
                          </a:ln>
                          <a:solidFill>
                            <a:schemeClr val="tx1"/>
                          </a:solidFill>
                          <a:effectLst/>
                          <a:latin typeface="Calibri" pitchFamily="34" charset="0"/>
                          <a:cs typeface="Arial" charset="0"/>
                        </a:rPr>
                        <a:t>Date</a:t>
                      </a:r>
                      <a:endParaRPr kumimoji="0" lang="en-US" altLang="zh-CN" sz="1200" b="1" i="0" u="none" strike="noStrike" cap="none" normalizeH="0" baseline="0" dirty="0" smtClean="0">
                        <a:ln>
                          <a:noFill/>
                        </a:ln>
                        <a:solidFill>
                          <a:schemeClr val="tx1"/>
                        </a:solidFill>
                        <a:effectLst/>
                        <a:latin typeface="Calibri" pitchFamily="34" charset="0"/>
                        <a:cs typeface="Arial" charset="0"/>
                      </a:endParaRPr>
                    </a:p>
                  </a:txBody>
                  <a:tcPr marL="91432" marR="914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Calibri" pitchFamily="34" charset="0"/>
                          <a:cs typeface="Arial" charset="0"/>
                        </a:rPr>
                        <a:t>Location</a:t>
                      </a:r>
                    </a:p>
                  </a:txBody>
                  <a:tcPr marL="91432" marR="914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Calibri" pitchFamily="34" charset="0"/>
                          <a:cs typeface="Arial" charset="0"/>
                        </a:rPr>
                        <a:t>Host</a:t>
                      </a:r>
                    </a:p>
                  </a:txBody>
                  <a:tcPr marL="91432" marR="914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smtClean="0">
                          <a:ln>
                            <a:noFill/>
                          </a:ln>
                          <a:solidFill>
                            <a:schemeClr val="tx1"/>
                          </a:solidFill>
                          <a:effectLst/>
                          <a:latin typeface="Calibri" pitchFamily="34" charset="0"/>
                          <a:cs typeface="Arial" charset="0"/>
                        </a:rPr>
                        <a:t>Delegates registered/attendees</a:t>
                      </a:r>
                      <a:endParaRPr kumimoji="0" lang="en-US" altLang="zh-CN" sz="1200" b="1" i="0" u="none" strike="noStrike" cap="none" normalizeH="0" baseline="0" dirty="0" smtClean="0">
                        <a:ln>
                          <a:noFill/>
                        </a:ln>
                        <a:solidFill>
                          <a:schemeClr val="tx1"/>
                        </a:solidFill>
                        <a:effectLst/>
                        <a:latin typeface="Calibri" pitchFamily="34" charset="0"/>
                        <a:cs typeface="Arial" charset="0"/>
                      </a:endParaRPr>
                    </a:p>
                  </a:txBody>
                  <a:tcPr marL="91432" marR="914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smtClean="0">
                          <a:ln>
                            <a:noFill/>
                          </a:ln>
                          <a:solidFill>
                            <a:schemeClr val="tx1"/>
                          </a:solidFill>
                          <a:effectLst/>
                          <a:latin typeface="Calibri" pitchFamily="34" charset="0"/>
                          <a:cs typeface="Arial" charset="0"/>
                        </a:rPr>
                        <a:t>Documents requested/uploaded</a:t>
                      </a:r>
                      <a:endParaRPr kumimoji="0" lang="en-US" altLang="zh-CN" sz="1200" b="1" i="0" u="none" strike="noStrike" cap="none" normalizeH="0" baseline="0" dirty="0" smtClean="0">
                        <a:ln>
                          <a:noFill/>
                        </a:ln>
                        <a:solidFill>
                          <a:schemeClr val="tx1"/>
                        </a:solidFill>
                        <a:effectLst/>
                        <a:latin typeface="Calibri" pitchFamily="34" charset="0"/>
                        <a:cs typeface="Arial" charset="0"/>
                      </a:endParaRPr>
                    </a:p>
                  </a:txBody>
                  <a:tcPr marL="91432" marR="914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r>
              <a:tr h="234950">
                <a:tc>
                  <a:txBody>
                    <a:bodyPr/>
                    <a:lstStyle/>
                    <a:p>
                      <a:pPr marL="0" marR="0">
                        <a:spcBef>
                          <a:spcPts val="0"/>
                        </a:spcBef>
                        <a:spcAft>
                          <a:spcPts val="0"/>
                        </a:spcAft>
                      </a:pPr>
                      <a:r>
                        <a:rPr lang="en-US" sz="1400" dirty="0" smtClean="0">
                          <a:effectLst/>
                          <a:latin typeface="Calibri"/>
                          <a:ea typeface="Malgun Gothic"/>
                          <a:cs typeface="Times New Roman"/>
                        </a:rPr>
                        <a:t>RAN4 #90</a:t>
                      </a:r>
                      <a:endParaRPr lang="en-US" sz="1400" dirty="0">
                        <a:effectLst/>
                        <a:latin typeface="Calibri"/>
                        <a:ea typeface="Malgun Gothic"/>
                        <a:cs typeface="Times New Roman"/>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cs typeface="Arial" charset="0"/>
                        </a:rPr>
                        <a:t>25</a:t>
                      </a:r>
                      <a:r>
                        <a:rPr kumimoji="0" lang="en-US" altLang="zh-CN" sz="1400" b="0" i="0" u="none" strike="noStrike" cap="none" normalizeH="0" baseline="30000" dirty="0" smtClean="0">
                          <a:ln>
                            <a:noFill/>
                          </a:ln>
                          <a:solidFill>
                            <a:schemeClr val="tx1"/>
                          </a:solidFill>
                          <a:effectLst/>
                          <a:latin typeface="Calibri" pitchFamily="34" charset="0"/>
                          <a:cs typeface="Arial" charset="0"/>
                        </a:rPr>
                        <a:t>th</a:t>
                      </a:r>
                      <a:r>
                        <a:rPr kumimoji="0" lang="en-US" altLang="zh-CN" sz="1400" b="0" i="0" u="none" strike="noStrike" cap="none" normalizeH="0" baseline="0" dirty="0" smtClean="0">
                          <a:ln>
                            <a:noFill/>
                          </a:ln>
                          <a:solidFill>
                            <a:schemeClr val="tx1"/>
                          </a:solidFill>
                          <a:effectLst/>
                          <a:latin typeface="Calibri" pitchFamily="34" charset="0"/>
                          <a:cs typeface="Arial" charset="0"/>
                        </a:rPr>
                        <a:t> Feb  – 1</a:t>
                      </a:r>
                      <a:r>
                        <a:rPr kumimoji="0" lang="en-US" altLang="zh-CN" sz="1400" b="0" i="0" u="none" strike="noStrike" kern="1200" cap="none" normalizeH="0" baseline="30000" dirty="0" smtClean="0">
                          <a:ln>
                            <a:noFill/>
                          </a:ln>
                          <a:solidFill>
                            <a:schemeClr val="tx1"/>
                          </a:solidFill>
                          <a:effectLst/>
                          <a:latin typeface="Calibri" pitchFamily="34" charset="0"/>
                          <a:ea typeface="+mn-ea"/>
                          <a:cs typeface="Arial" charset="0"/>
                        </a:rPr>
                        <a:t>st</a:t>
                      </a:r>
                      <a:r>
                        <a:rPr kumimoji="0" lang="en-US" altLang="zh-CN" sz="1400" b="0" i="0" u="none" strike="noStrike" cap="none" normalizeH="0" baseline="0" dirty="0" smtClean="0">
                          <a:ln>
                            <a:noFill/>
                          </a:ln>
                          <a:solidFill>
                            <a:schemeClr val="tx1"/>
                          </a:solidFill>
                          <a:effectLst/>
                          <a:latin typeface="Calibri" pitchFamily="34" charset="0"/>
                          <a:cs typeface="Arial" charset="0"/>
                        </a:rPr>
                        <a:t> Mar 2019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fi-FI" altLang="zh-CN" sz="1400" b="0" i="0" u="none" strike="noStrike" cap="none" normalizeH="0" baseline="0" dirty="0" smtClean="0">
                          <a:ln>
                            <a:noFill/>
                          </a:ln>
                          <a:solidFill>
                            <a:schemeClr val="tx1"/>
                          </a:solidFill>
                          <a:effectLst/>
                          <a:latin typeface="Calibri" pitchFamily="34" charset="0"/>
                          <a:cs typeface="Arial" charset="0"/>
                        </a:rPr>
                        <a:t>Athens, GR</a:t>
                      </a:r>
                      <a:endParaRPr kumimoji="0" lang="en-US" altLang="zh-CN" sz="14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400" b="0" i="0" u="none" strike="noStrike" cap="none" normalizeH="0" baseline="0" dirty="0" smtClean="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a:spcBef>
                          <a:spcPts val="0"/>
                        </a:spcBef>
                        <a:spcAft>
                          <a:spcPts val="0"/>
                        </a:spcAft>
                      </a:pPr>
                      <a:r>
                        <a:rPr kumimoji="0" lang="en-US" sz="1400" b="0" i="0" u="none" strike="noStrike" kern="1200" cap="none" normalizeH="0" baseline="0">
                          <a:ln>
                            <a:noFill/>
                          </a:ln>
                          <a:solidFill>
                            <a:schemeClr val="tx1"/>
                          </a:solidFill>
                          <a:effectLst/>
                          <a:latin typeface="Calibri" pitchFamily="34" charset="0"/>
                          <a:ea typeface="+mn-ea"/>
                          <a:cs typeface="Arial" charset="0"/>
                        </a:rPr>
                        <a:t>420/372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a:spcBef>
                          <a:spcPts val="0"/>
                        </a:spcBef>
                        <a:spcAft>
                          <a:spcPts val="0"/>
                        </a:spcAft>
                      </a:pPr>
                      <a:r>
                        <a:rPr kumimoji="0" lang="en-US" sz="1400" b="0" i="0" u="none" strike="noStrike" kern="1200" cap="none" normalizeH="0" baseline="0" dirty="0">
                          <a:ln>
                            <a:noFill/>
                          </a:ln>
                          <a:solidFill>
                            <a:schemeClr val="tx1"/>
                          </a:solidFill>
                          <a:effectLst/>
                          <a:latin typeface="Calibri" pitchFamily="34" charset="0"/>
                          <a:ea typeface="+mn-ea"/>
                          <a:cs typeface="Arial" charset="0"/>
                        </a:rPr>
                        <a:t>2712/2584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cxnSp>
        <p:nvCxnSpPr>
          <p:cNvPr id="8252" name="Straight Arrow Connector 11"/>
          <p:cNvCxnSpPr>
            <a:cxnSpLocks noChangeShapeType="1"/>
          </p:cNvCxnSpPr>
          <p:nvPr/>
        </p:nvCxnSpPr>
        <p:spPr bwMode="auto">
          <a:xfrm flipH="1">
            <a:off x="7835900" y="4221163"/>
            <a:ext cx="298450" cy="158750"/>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type="arrow" w="med" len="med"/>
              </a14:hiddenLine>
            </a:ext>
          </a:extLst>
        </p:spPr>
      </p:cxnSp>
      <p:cxnSp>
        <p:nvCxnSpPr>
          <p:cNvPr id="8253" name="Straight Arrow Connector 13"/>
          <p:cNvCxnSpPr>
            <a:cxnSpLocks noChangeShapeType="1"/>
          </p:cNvCxnSpPr>
          <p:nvPr/>
        </p:nvCxnSpPr>
        <p:spPr bwMode="auto">
          <a:xfrm flipH="1">
            <a:off x="8505825" y="1839913"/>
            <a:ext cx="319088" cy="520700"/>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type="arrow" w="med" len="med"/>
              </a14:hiddenLine>
            </a:ext>
          </a:extLst>
        </p:spPr>
      </p:cxnSp>
      <p:graphicFrame>
        <p:nvGraphicFramePr>
          <p:cNvPr id="2" name="Chart 1"/>
          <p:cNvGraphicFramePr/>
          <p:nvPr>
            <p:extLst>
              <p:ext uri="{D42A27DB-BD31-4B8C-83A1-F6EECF244321}">
                <p14:modId xmlns:p14="http://schemas.microsoft.com/office/powerpoint/2010/main" val="2656906531"/>
              </p:ext>
            </p:extLst>
          </p:nvPr>
        </p:nvGraphicFramePr>
        <p:xfrm>
          <a:off x="0" y="3017951"/>
          <a:ext cx="4334634" cy="292969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p:cNvGraphicFramePr/>
          <p:nvPr>
            <p:extLst>
              <p:ext uri="{D42A27DB-BD31-4B8C-83A1-F6EECF244321}">
                <p14:modId xmlns:p14="http://schemas.microsoft.com/office/powerpoint/2010/main" val="3196101307"/>
              </p:ext>
            </p:extLst>
          </p:nvPr>
        </p:nvGraphicFramePr>
        <p:xfrm>
          <a:off x="4392627" y="3024695"/>
          <a:ext cx="4334634" cy="2929696"/>
        </p:xfrm>
        <a:graphic>
          <a:graphicData uri="http://schemas.openxmlformats.org/drawingml/2006/chart">
            <c:chart xmlns:c="http://schemas.openxmlformats.org/drawingml/2006/chart" xmlns:r="http://schemas.openxmlformats.org/officeDocument/2006/relationships" r:id="rId3"/>
          </a:graphicData>
        </a:graphic>
      </p:graphicFrame>
      <p:sp>
        <p:nvSpPr>
          <p:cNvPr id="3" name="Parallelogram 2"/>
          <p:cNvSpPr/>
          <p:nvPr/>
        </p:nvSpPr>
        <p:spPr bwMode="auto">
          <a:xfrm>
            <a:off x="1265464" y="2620736"/>
            <a:ext cx="4278086" cy="1502228"/>
          </a:xfrm>
          <a:prstGeom prst="parallelogram">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4"/>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4" name="Rectangle 3"/>
          <p:cNvSpPr/>
          <p:nvPr/>
        </p:nvSpPr>
        <p:spPr bwMode="auto">
          <a:xfrm>
            <a:off x="1494063" y="2620736"/>
            <a:ext cx="6082393" cy="39188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4"/>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6" name="Rectangle 5"/>
          <p:cNvSpPr/>
          <p:nvPr/>
        </p:nvSpPr>
        <p:spPr bwMode="auto">
          <a:xfrm>
            <a:off x="367393" y="2706460"/>
            <a:ext cx="6408964" cy="612321"/>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4"/>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Tree>
    <p:extLst>
      <p:ext uri="{BB962C8B-B14F-4D97-AF65-F5344CB8AC3E}">
        <p14:creationId xmlns:p14="http://schemas.microsoft.com/office/powerpoint/2010/main" val="23868563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xfrm>
            <a:off x="306388" y="169863"/>
            <a:ext cx="6834187" cy="1143000"/>
          </a:xfrm>
        </p:spPr>
        <p:txBody>
          <a:bodyPr/>
          <a:lstStyle/>
          <a:p>
            <a:r>
              <a:rPr lang="sv-SE" altLang="en-US" dirty="0" smtClean="0"/>
              <a:t>Status of ongoing WI/SI</a:t>
            </a:r>
            <a:endParaRPr lang="en-US" altLang="en-US" dirty="0" smtClean="0"/>
          </a:p>
        </p:txBody>
      </p:sp>
      <p:sp>
        <p:nvSpPr>
          <p:cNvPr id="11267" name="Rectangle 25"/>
          <p:cNvSpPr>
            <a:spLocks noGrp="1"/>
          </p:cNvSpPr>
          <p:nvPr>
            <p:ph type="body" sz="half" idx="1"/>
          </p:nvPr>
        </p:nvSpPr>
        <p:spPr>
          <a:xfrm>
            <a:off x="106136" y="1072243"/>
            <a:ext cx="9037864" cy="4625975"/>
          </a:xfrm>
        </p:spPr>
        <p:txBody>
          <a:bodyPr/>
          <a:lstStyle/>
          <a:p>
            <a:pPr eaLnBrk="1" fontAlgn="b" hangingPunct="1"/>
            <a:r>
              <a:rPr lang="en-US" altLang="zh-CN" sz="2400" dirty="0" smtClean="0"/>
              <a:t>WI/SI to be completed – Rel-15 LTE WI </a:t>
            </a:r>
            <a:r>
              <a:rPr lang="en-US" altLang="zh-CN" sz="2400" dirty="0" err="1" smtClean="0"/>
              <a:t>perf</a:t>
            </a:r>
            <a:r>
              <a:rPr lang="en-US" altLang="zh-CN" sz="2400" dirty="0" smtClean="0"/>
              <a:t> part</a:t>
            </a:r>
          </a:p>
          <a:p>
            <a:pPr lvl="1" eaLnBrk="1" fontAlgn="b" hangingPunct="1"/>
            <a:r>
              <a:rPr lang="en-US" sz="1800" dirty="0" err="1" smtClean="0"/>
              <a:t>sTTI</a:t>
            </a:r>
            <a:r>
              <a:rPr lang="en-US" sz="1800" dirty="0" smtClean="0"/>
              <a:t>  </a:t>
            </a:r>
            <a:r>
              <a:rPr lang="en-US" sz="1800" dirty="0"/>
              <a:t>- </a:t>
            </a:r>
            <a:r>
              <a:rPr lang="en-US" sz="1800" dirty="0" err="1"/>
              <a:t>Perf</a:t>
            </a:r>
            <a:endParaRPr lang="en-US" sz="1800" dirty="0"/>
          </a:p>
          <a:p>
            <a:pPr lvl="1" eaLnBrk="1" fontAlgn="b" hangingPunct="1"/>
            <a:r>
              <a:rPr lang="en-US" sz="1800" dirty="0"/>
              <a:t>Further NB-</a:t>
            </a:r>
            <a:r>
              <a:rPr lang="en-US" sz="1800" dirty="0" err="1"/>
              <a:t>IoT</a:t>
            </a:r>
            <a:r>
              <a:rPr lang="en-US" sz="1800" dirty="0"/>
              <a:t> enhancements – </a:t>
            </a:r>
            <a:r>
              <a:rPr lang="en-US" sz="1800" dirty="0" err="1"/>
              <a:t>Perf</a:t>
            </a:r>
            <a:endParaRPr lang="en-US" sz="1800" dirty="0"/>
          </a:p>
          <a:p>
            <a:pPr lvl="1" eaLnBrk="1" fontAlgn="b" hangingPunct="1"/>
            <a:r>
              <a:rPr lang="en-US" sz="1800" dirty="0"/>
              <a:t>Enhancing LTE CA Utilization – </a:t>
            </a:r>
            <a:r>
              <a:rPr lang="en-US" sz="1800" dirty="0" err="1" smtClean="0"/>
              <a:t>Perf</a:t>
            </a:r>
            <a:endParaRPr lang="en-US" sz="1800" dirty="0" smtClean="0"/>
          </a:p>
          <a:p>
            <a:pPr lvl="1" eaLnBrk="1" fontAlgn="b" hangingPunct="1"/>
            <a:r>
              <a:rPr lang="en-US" sz="1800" dirty="0" smtClean="0"/>
              <a:t>8Rx - </a:t>
            </a:r>
            <a:r>
              <a:rPr lang="en-US" sz="1800" dirty="0" err="1" smtClean="0"/>
              <a:t>Perf</a:t>
            </a:r>
            <a:endParaRPr lang="en-US" sz="1800" dirty="0" smtClean="0"/>
          </a:p>
          <a:p>
            <a:pPr lvl="2" eaLnBrk="1" fontAlgn="b" hangingPunct="1"/>
            <a:endParaRPr lang="en-US" sz="1400" dirty="0"/>
          </a:p>
          <a:p>
            <a:pPr marL="0" indent="0" eaLnBrk="1" fontAlgn="b" hangingPunct="1">
              <a:buNone/>
            </a:pPr>
            <a:endParaRPr lang="en-GB" altLang="ja-JP" sz="2400" dirty="0" smtClean="0"/>
          </a:p>
          <a:p>
            <a:pPr lvl="1" eaLnBrk="1" fontAlgn="b" hangingPunct="1"/>
            <a:endParaRPr lang="fi-FI" altLang="ja-JP" sz="1800" dirty="0"/>
          </a:p>
          <a:p>
            <a:pPr lvl="1" eaLnBrk="1" fontAlgn="b" hangingPunct="1"/>
            <a:endParaRPr lang="en-US" sz="1800" dirty="0" smtClean="0"/>
          </a:p>
          <a:p>
            <a:pPr eaLnBrk="1" fontAlgn="b" hangingPunct="1"/>
            <a:endParaRPr lang="en-US" altLang="zh-CN" sz="2400" dirty="0"/>
          </a:p>
          <a:p>
            <a:pPr lvl="1" eaLnBrk="1" fontAlgn="b" hangingPunct="1"/>
            <a:endParaRPr lang="en-US" sz="1800" dirty="0"/>
          </a:p>
          <a:p>
            <a:pPr lvl="1" eaLnBrk="1" fontAlgn="b" hangingPunct="1"/>
            <a:endParaRPr lang="fi-FI" altLang="ja-JP" sz="1800" dirty="0"/>
          </a:p>
          <a:p>
            <a:pPr lvl="1" eaLnBrk="1" fontAlgn="b" hangingPunct="1"/>
            <a:endParaRPr lang="en-US" sz="1800" dirty="0"/>
          </a:p>
          <a:p>
            <a:pPr lvl="1" eaLnBrk="1" fontAlgn="b" hangingPunct="1"/>
            <a:endParaRPr lang="en-US" altLang="ja-JP" sz="1800" b="1" kern="1200" dirty="0">
              <a:solidFill>
                <a:srgbClr val="0000FF"/>
              </a:solidFill>
              <a:latin typeface="Arial" charset="0"/>
              <a:ea typeface="MS PGothic" pitchFamily="34" charset="-128"/>
            </a:endParaRPr>
          </a:p>
          <a:p>
            <a:pPr lvl="1" eaLnBrk="1" fontAlgn="b" hangingPunct="1"/>
            <a:endParaRPr lang="en-GB" altLang="zh-CN" sz="1800" dirty="0" smtClean="0"/>
          </a:p>
          <a:p>
            <a:pPr lvl="1" eaLnBrk="1" fontAlgn="b" hangingPunct="1"/>
            <a:endParaRPr lang="en-GB" altLang="zh-CN" sz="1800" dirty="0" smtClean="0"/>
          </a:p>
          <a:p>
            <a:pPr lvl="1" eaLnBrk="1" fontAlgn="b" hangingPunct="1"/>
            <a:endParaRPr lang="en-GB" altLang="zh-CN" sz="1800" dirty="0"/>
          </a:p>
          <a:p>
            <a:pPr lvl="1" eaLnBrk="1" fontAlgn="b" hangingPunct="1"/>
            <a:endParaRPr lang="en-GB" sz="1800" dirty="0"/>
          </a:p>
          <a:p>
            <a:pPr lvl="1">
              <a:lnSpc>
                <a:spcPct val="90000"/>
              </a:lnSpc>
              <a:spcBef>
                <a:spcPct val="0"/>
              </a:spcBef>
            </a:pPr>
            <a:endParaRPr lang="fi-FI" altLang="ja-JP" sz="1100" dirty="0"/>
          </a:p>
          <a:p>
            <a:pPr marL="0" indent="0">
              <a:lnSpc>
                <a:spcPct val="90000"/>
              </a:lnSpc>
              <a:spcBef>
                <a:spcPct val="0"/>
              </a:spcBef>
              <a:buNone/>
            </a:pPr>
            <a:endParaRPr lang="en-GB" altLang="ja-JP" sz="2000" b="1" dirty="0">
              <a:solidFill>
                <a:srgbClr val="0000FF"/>
              </a:solidFill>
              <a:latin typeface="Arial" charset="0"/>
              <a:ea typeface="MS PGothic" pitchFamily="34" charset="-128"/>
              <a:cs typeface="Arial" charset="0"/>
            </a:endParaRPr>
          </a:p>
          <a:p>
            <a:pPr lvl="1">
              <a:lnSpc>
                <a:spcPct val="90000"/>
              </a:lnSpc>
              <a:spcBef>
                <a:spcPct val="0"/>
              </a:spcBef>
            </a:pPr>
            <a:endParaRPr lang="fi-FI" altLang="ja-JP" sz="2000" dirty="0">
              <a:ea typeface="+mn-ea"/>
              <a:cs typeface="+mn-cs"/>
            </a:endParaRPr>
          </a:p>
          <a:p>
            <a:pPr lvl="1">
              <a:lnSpc>
                <a:spcPct val="90000"/>
              </a:lnSpc>
              <a:spcBef>
                <a:spcPct val="0"/>
              </a:spcBef>
            </a:pPr>
            <a:endParaRPr lang="en-US" altLang="ja-JP" sz="2000" dirty="0">
              <a:ea typeface="+mn-ea"/>
              <a:cs typeface="+mn-cs"/>
            </a:endParaRPr>
          </a:p>
          <a:p>
            <a:pPr lvl="1">
              <a:lnSpc>
                <a:spcPct val="90000"/>
              </a:lnSpc>
              <a:spcBef>
                <a:spcPct val="0"/>
              </a:spcBef>
            </a:pPr>
            <a:endParaRPr lang="en-GB" altLang="en-US" sz="2000" dirty="0" smtClean="0"/>
          </a:p>
          <a:p>
            <a:pPr lvl="1">
              <a:lnSpc>
                <a:spcPct val="90000"/>
              </a:lnSpc>
              <a:spcBef>
                <a:spcPct val="0"/>
              </a:spcBef>
            </a:pPr>
            <a:endParaRPr lang="en-US" altLang="en-US" sz="1000" dirty="0" smtClean="0"/>
          </a:p>
          <a:p>
            <a:pPr lvl="2">
              <a:lnSpc>
                <a:spcPct val="90000"/>
              </a:lnSpc>
              <a:spcBef>
                <a:spcPct val="0"/>
              </a:spcBef>
            </a:pPr>
            <a:endParaRPr lang="en-GB" altLang="en-US" sz="1000" dirty="0" smtClean="0"/>
          </a:p>
          <a:p>
            <a:pPr lvl="1">
              <a:lnSpc>
                <a:spcPct val="90000"/>
              </a:lnSpc>
              <a:spcBef>
                <a:spcPct val="0"/>
              </a:spcBef>
            </a:pPr>
            <a:endParaRPr lang="en-GB" altLang="en-US" sz="2000" dirty="0" smtClean="0"/>
          </a:p>
        </p:txBody>
      </p:sp>
    </p:spTree>
    <p:extLst>
      <p:ext uri="{BB962C8B-B14F-4D97-AF65-F5344CB8AC3E}">
        <p14:creationId xmlns:p14="http://schemas.microsoft.com/office/powerpoint/2010/main" val="2925093516"/>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NR specifications</a:t>
            </a:r>
            <a:endParaRPr lang="en-US" dirty="0"/>
          </a:p>
        </p:txBody>
      </p:sp>
      <p:sp>
        <p:nvSpPr>
          <p:cNvPr id="3" name="Content Placeholder 2"/>
          <p:cNvSpPr>
            <a:spLocks noGrp="1"/>
          </p:cNvSpPr>
          <p:nvPr>
            <p:ph idx="1"/>
          </p:nvPr>
        </p:nvSpPr>
        <p:spPr>
          <a:xfrm>
            <a:off x="438467" y="1101634"/>
            <a:ext cx="8229600" cy="5756366"/>
          </a:xfrm>
        </p:spPr>
        <p:txBody>
          <a:bodyPr/>
          <a:lstStyle/>
          <a:p>
            <a:r>
              <a:rPr lang="en-US" sz="2000" dirty="0" smtClean="0"/>
              <a:t>CR packs including the CR for Rel-15 </a:t>
            </a:r>
            <a:r>
              <a:rPr lang="en-US" sz="2000" dirty="0"/>
              <a:t>NR specifications </a:t>
            </a:r>
            <a:r>
              <a:rPr lang="en-US" sz="2000" dirty="0" smtClean="0"/>
              <a:t>agreed by RAN4</a:t>
            </a:r>
          </a:p>
          <a:p>
            <a:endParaRPr lang="en-US" sz="2000" dirty="0"/>
          </a:p>
          <a:p>
            <a:endParaRPr lang="en-US" sz="2000" dirty="0" smtClean="0"/>
          </a:p>
          <a:p>
            <a:endParaRPr lang="en-US" sz="2000" dirty="0" smtClean="0"/>
          </a:p>
          <a:p>
            <a:endParaRPr lang="en-US" sz="2000" dirty="0"/>
          </a:p>
          <a:p>
            <a:endParaRPr lang="en-US" sz="2000" dirty="0" smtClean="0"/>
          </a:p>
          <a:p>
            <a:endParaRPr lang="en-US" sz="2000" dirty="0"/>
          </a:p>
          <a:p>
            <a:pPr lvl="1"/>
            <a:r>
              <a:rPr lang="en-US" sz="1600" dirty="0"/>
              <a:t>R4-1902690</a:t>
            </a:r>
            <a:r>
              <a:rPr lang="en-GB" sz="1600" dirty="0" smtClean="0"/>
              <a:t> CR to TS38.133 in CR pack RP-190403 will be revised by company CR (RP-190569) for </a:t>
            </a:r>
            <a:r>
              <a:rPr lang="en-US" sz="1600" dirty="0" smtClean="0"/>
              <a:t>correcting the section numbering </a:t>
            </a:r>
          </a:p>
          <a:p>
            <a:r>
              <a:rPr lang="en-US" sz="2000" dirty="0" smtClean="0"/>
              <a:t>Big CRs approach will be continually used in Q2 2019 </a:t>
            </a:r>
          </a:p>
          <a:p>
            <a:endParaRPr lang="en-US" sz="2000" dirty="0"/>
          </a:p>
          <a:p>
            <a:endParaRPr lang="en-US" sz="2000" dirty="0" smtClean="0"/>
          </a:p>
          <a:p>
            <a:endParaRPr lang="en-US" sz="2000" dirty="0"/>
          </a:p>
          <a:p>
            <a:endParaRPr lang="en-US" sz="2000" dirty="0" smtClean="0"/>
          </a:p>
          <a:p>
            <a:endParaRPr lang="en-US" sz="2000" dirty="0"/>
          </a:p>
          <a:p>
            <a:pPr marL="0" indent="0">
              <a:buNone/>
            </a:pPr>
            <a:r>
              <a:rPr lang="en-US" dirty="0" smtClean="0">
                <a:ea typeface="MS PGothic" panose="020B0600070205080204" pitchFamily="50" charset="-128"/>
              </a:rPr>
              <a:t> </a:t>
            </a:r>
            <a:endParaRPr lang="en-US" dirty="0">
              <a:ea typeface="MS PGothic" panose="020B0600070205080204" pitchFamily="50" charset="-128"/>
            </a:endParaRPr>
          </a:p>
          <a:p>
            <a:pPr lvl="1"/>
            <a:endParaRPr lang="en-US" dirty="0" smtClean="0">
              <a:ea typeface="MS PGothic" panose="020B0600070205080204" pitchFamily="50" charset="-128"/>
            </a:endParaRPr>
          </a:p>
          <a:p>
            <a:pPr lvl="1"/>
            <a:endParaRPr lang="en-US" dirty="0">
              <a:ea typeface="MS PGothic" panose="020B0600070205080204" pitchFamily="50" charset="-128"/>
            </a:endParaRPr>
          </a:p>
          <a:p>
            <a:endParaRPr lang="en-US" sz="1400" dirty="0" smtClean="0"/>
          </a:p>
          <a:p>
            <a:pPr lvl="1"/>
            <a:endParaRPr lang="ja-JP" altLang="en-US" sz="1400" dirty="0"/>
          </a:p>
          <a:p>
            <a:pPr lvl="2"/>
            <a:endParaRPr lang="en-US" sz="1400" dirty="0" smtClean="0"/>
          </a:p>
          <a:p>
            <a:endParaRPr lang="en-US" sz="1800" dirty="0"/>
          </a:p>
          <a:p>
            <a:endParaRPr lang="en-US" sz="2400" dirty="0"/>
          </a:p>
          <a:p>
            <a:endParaRPr lang="en-US" sz="2400" dirty="0" smtClean="0"/>
          </a:p>
          <a:p>
            <a:endParaRPr lang="en-US" sz="18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7</a:t>
            </a:fld>
            <a:endParaRPr lang="en-GB" altLang="en-US"/>
          </a:p>
        </p:txBody>
      </p:sp>
      <p:graphicFrame>
        <p:nvGraphicFramePr>
          <p:cNvPr id="5" name="Table 4"/>
          <p:cNvGraphicFramePr>
            <a:graphicFrameLocks noGrp="1"/>
          </p:cNvGraphicFramePr>
          <p:nvPr>
            <p:extLst>
              <p:ext uri="{D42A27DB-BD31-4B8C-83A1-F6EECF244321}">
                <p14:modId xmlns:p14="http://schemas.microsoft.com/office/powerpoint/2010/main" val="1170625760"/>
              </p:ext>
            </p:extLst>
          </p:nvPr>
        </p:nvGraphicFramePr>
        <p:xfrm>
          <a:off x="1008138" y="1494069"/>
          <a:ext cx="7727648" cy="1981200"/>
        </p:xfrm>
        <a:graphic>
          <a:graphicData uri="http://schemas.openxmlformats.org/drawingml/2006/table">
            <a:tbl>
              <a:tblPr firstRow="1" bandRow="1">
                <a:tableStyleId>{5C22544A-7EE6-4342-B048-85BDC9FD1C3A}</a:tableStyleId>
              </a:tblPr>
              <a:tblGrid>
                <a:gridCol w="1583142"/>
                <a:gridCol w="6144506"/>
              </a:tblGrid>
              <a:tr h="288616">
                <a:tc>
                  <a:txBody>
                    <a:bodyPr/>
                    <a:lstStyle/>
                    <a:p>
                      <a:endParaRPr lang="en-US" sz="1400" dirty="0"/>
                    </a:p>
                  </a:txBody>
                  <a:tcPr/>
                </a:tc>
                <a:tc>
                  <a:txBody>
                    <a:bodyPr/>
                    <a:lstStyle/>
                    <a:p>
                      <a:endParaRPr lang="en-US" sz="1400" dirty="0"/>
                    </a:p>
                  </a:txBody>
                  <a:tcPr/>
                </a:tc>
              </a:tr>
              <a:tr h="264622">
                <a:tc>
                  <a:txBody>
                    <a:bodyPr/>
                    <a:lstStyle/>
                    <a:p>
                      <a:pPr marL="0" algn="l" defTabSz="914400" rtl="0" eaLnBrk="1" latinLnBrk="0" hangingPunct="1"/>
                      <a:r>
                        <a:rPr lang="en-US" sz="1600" kern="1200" dirty="0" smtClean="0">
                          <a:solidFill>
                            <a:schemeClr val="dk1"/>
                          </a:solidFill>
                          <a:effectLst/>
                          <a:latin typeface="+mn-lt"/>
                          <a:ea typeface="+mn-ea"/>
                          <a:cs typeface="+mn-cs"/>
                        </a:rPr>
                        <a:t>RP‑190399</a:t>
                      </a:r>
                      <a:endParaRPr lang="en-US" sz="1600" kern="1200" dirty="0">
                        <a:solidFill>
                          <a:schemeClr val="dk1"/>
                        </a:solidFill>
                        <a:effectLst/>
                        <a:latin typeface="+mn-lt"/>
                        <a:ea typeface="+mn-ea"/>
                        <a:cs typeface="+mn-cs"/>
                      </a:endParaRPr>
                    </a:p>
                  </a:txBody>
                  <a:tcPr/>
                </a:tc>
                <a:tc>
                  <a:txBody>
                    <a:bodyPr/>
                    <a:lstStyle/>
                    <a:p>
                      <a:pPr marL="0" algn="l" defTabSz="914400" rtl="0" eaLnBrk="1" latinLnBrk="0" hangingPunct="1"/>
                      <a:r>
                        <a:rPr lang="en-US" sz="1600" kern="1200" dirty="0">
                          <a:solidFill>
                            <a:schemeClr val="dk1"/>
                          </a:solidFill>
                          <a:effectLst/>
                          <a:latin typeface="+mn-lt"/>
                          <a:ea typeface="+mn-ea"/>
                          <a:cs typeface="+mn-cs"/>
                        </a:rPr>
                        <a:t>RAN4 CRs to NR Access Technology part 1 </a:t>
                      </a:r>
                    </a:p>
                  </a:txBody>
                  <a:tcPr/>
                </a:tc>
              </a:tr>
              <a:tr h="264622">
                <a:tc>
                  <a:txBody>
                    <a:bodyPr/>
                    <a:lstStyle/>
                    <a:p>
                      <a:pPr marL="0" algn="l" defTabSz="914400" rtl="0" eaLnBrk="1" latinLnBrk="0" hangingPunct="1"/>
                      <a:r>
                        <a:rPr lang="en-US" sz="1600" kern="1200" dirty="0" smtClean="0">
                          <a:solidFill>
                            <a:schemeClr val="dk1"/>
                          </a:solidFill>
                          <a:effectLst/>
                          <a:latin typeface="+mn-lt"/>
                          <a:ea typeface="+mn-ea"/>
                          <a:cs typeface="+mn-cs"/>
                        </a:rPr>
                        <a:t>RP‑190400 </a:t>
                      </a:r>
                      <a:endParaRPr lang="en-US" sz="1600" kern="1200" dirty="0">
                        <a:solidFill>
                          <a:schemeClr val="dk1"/>
                        </a:solidFill>
                        <a:effectLst/>
                        <a:latin typeface="+mn-lt"/>
                        <a:ea typeface="+mn-ea"/>
                        <a:cs typeface="+mn-cs"/>
                      </a:endParaRPr>
                    </a:p>
                  </a:txBody>
                  <a:tcPr/>
                </a:tc>
                <a:tc>
                  <a:txBody>
                    <a:bodyPr/>
                    <a:lstStyle/>
                    <a:p>
                      <a:pPr marL="0" algn="l" defTabSz="914400" rtl="0" eaLnBrk="1" latinLnBrk="0" hangingPunct="1"/>
                      <a:r>
                        <a:rPr lang="en-US" sz="1600" kern="1200" dirty="0">
                          <a:solidFill>
                            <a:schemeClr val="dk1"/>
                          </a:solidFill>
                          <a:effectLst/>
                          <a:latin typeface="+mn-lt"/>
                          <a:ea typeface="+mn-ea"/>
                          <a:cs typeface="+mn-cs"/>
                        </a:rPr>
                        <a:t>RAN4 CRs to NR Access Technology part 2 </a:t>
                      </a:r>
                    </a:p>
                  </a:txBody>
                  <a:tcPr/>
                </a:tc>
              </a:tr>
              <a:tr h="264622">
                <a:tc>
                  <a:txBody>
                    <a:bodyPr/>
                    <a:lstStyle/>
                    <a:p>
                      <a:pPr marL="0" algn="l" defTabSz="914400" rtl="0" eaLnBrk="1" latinLnBrk="0" hangingPunct="1"/>
                      <a:r>
                        <a:rPr lang="en-US" sz="1600" kern="1200" dirty="0" smtClean="0">
                          <a:solidFill>
                            <a:schemeClr val="dk1"/>
                          </a:solidFill>
                          <a:effectLst/>
                          <a:latin typeface="+mn-lt"/>
                          <a:ea typeface="+mn-ea"/>
                          <a:cs typeface="+mn-cs"/>
                        </a:rPr>
                        <a:t>RP‑190401 </a:t>
                      </a:r>
                      <a:endParaRPr lang="en-US" sz="1600" kern="1200" dirty="0">
                        <a:solidFill>
                          <a:schemeClr val="dk1"/>
                        </a:solidFill>
                        <a:effectLst/>
                        <a:latin typeface="+mn-lt"/>
                        <a:ea typeface="+mn-ea"/>
                        <a:cs typeface="+mn-cs"/>
                      </a:endParaRPr>
                    </a:p>
                  </a:txBody>
                  <a:tcPr/>
                </a:tc>
                <a:tc>
                  <a:txBody>
                    <a:bodyPr/>
                    <a:lstStyle/>
                    <a:p>
                      <a:pPr marL="0" algn="l" defTabSz="914400" rtl="0" eaLnBrk="1" latinLnBrk="0" hangingPunct="1"/>
                      <a:r>
                        <a:rPr lang="en-US" sz="1600" kern="1200" dirty="0">
                          <a:solidFill>
                            <a:schemeClr val="dk1"/>
                          </a:solidFill>
                          <a:effectLst/>
                          <a:latin typeface="+mn-lt"/>
                          <a:ea typeface="+mn-ea"/>
                          <a:cs typeface="+mn-cs"/>
                        </a:rPr>
                        <a:t>RAN4 CRs to NR Access Technology part 3 </a:t>
                      </a:r>
                    </a:p>
                  </a:txBody>
                  <a:tcPr/>
                </a:tc>
              </a:tr>
              <a:tr h="264622">
                <a:tc>
                  <a:txBody>
                    <a:bodyPr/>
                    <a:lstStyle/>
                    <a:p>
                      <a:pPr marL="0" algn="l" defTabSz="914400" rtl="0" eaLnBrk="1" latinLnBrk="0" hangingPunct="1"/>
                      <a:r>
                        <a:rPr lang="en-US" sz="1600" kern="1200" dirty="0" smtClean="0">
                          <a:solidFill>
                            <a:schemeClr val="dk1"/>
                          </a:solidFill>
                          <a:effectLst/>
                          <a:latin typeface="+mn-lt"/>
                          <a:ea typeface="+mn-ea"/>
                          <a:cs typeface="+mn-cs"/>
                        </a:rPr>
                        <a:t>RP‑190402</a:t>
                      </a:r>
                      <a:endParaRPr lang="en-US" sz="1600" kern="1200" dirty="0">
                        <a:solidFill>
                          <a:schemeClr val="dk1"/>
                        </a:solidFill>
                        <a:effectLst/>
                        <a:latin typeface="+mn-lt"/>
                        <a:ea typeface="+mn-ea"/>
                        <a:cs typeface="+mn-cs"/>
                      </a:endParaRPr>
                    </a:p>
                  </a:txBody>
                  <a:tcPr/>
                </a:tc>
                <a:tc>
                  <a:txBody>
                    <a:bodyPr/>
                    <a:lstStyle/>
                    <a:p>
                      <a:pPr marL="0" algn="l" defTabSz="914400" rtl="0" eaLnBrk="1" latinLnBrk="0" hangingPunct="1"/>
                      <a:r>
                        <a:rPr lang="en-US" sz="1600" kern="1200" dirty="0">
                          <a:solidFill>
                            <a:schemeClr val="dk1"/>
                          </a:solidFill>
                          <a:effectLst/>
                          <a:latin typeface="+mn-lt"/>
                          <a:ea typeface="+mn-ea"/>
                          <a:cs typeface="+mn-cs"/>
                        </a:rPr>
                        <a:t>RAN4 CRs to NR Access Technology part </a:t>
                      </a:r>
                      <a:r>
                        <a:rPr lang="en-US" sz="1600" kern="1200" dirty="0" smtClean="0">
                          <a:solidFill>
                            <a:schemeClr val="dk1"/>
                          </a:solidFill>
                          <a:effectLst/>
                          <a:latin typeface="+mn-lt"/>
                          <a:ea typeface="+mn-ea"/>
                          <a:cs typeface="+mn-cs"/>
                        </a:rPr>
                        <a:t>4</a:t>
                      </a:r>
                      <a:endParaRPr lang="en-US" sz="1600" kern="1200" dirty="0">
                        <a:solidFill>
                          <a:schemeClr val="dk1"/>
                        </a:solidFill>
                        <a:effectLst/>
                        <a:latin typeface="+mn-lt"/>
                        <a:ea typeface="+mn-ea"/>
                        <a:cs typeface="+mn-cs"/>
                      </a:endParaRPr>
                    </a:p>
                  </a:txBody>
                  <a:tcPr/>
                </a:tc>
              </a:tr>
              <a:tr h="264622">
                <a:tc>
                  <a:txBody>
                    <a:bodyPr/>
                    <a:lstStyle/>
                    <a:p>
                      <a:pPr marL="0" algn="l" defTabSz="914400" rtl="0" eaLnBrk="1" latinLnBrk="0" hangingPunct="1"/>
                      <a:r>
                        <a:rPr lang="en-US" sz="1600" kern="1200" dirty="0" smtClean="0">
                          <a:solidFill>
                            <a:schemeClr val="dk1"/>
                          </a:solidFill>
                          <a:effectLst/>
                          <a:latin typeface="+mn-lt"/>
                          <a:ea typeface="+mn-ea"/>
                          <a:cs typeface="+mn-cs"/>
                        </a:rPr>
                        <a:t>RP‑190403</a:t>
                      </a:r>
                      <a:endParaRPr lang="en-US" sz="1600" kern="1200" dirty="0">
                        <a:solidFill>
                          <a:schemeClr val="dk1"/>
                        </a:solidFill>
                        <a:effectLst/>
                        <a:latin typeface="+mn-lt"/>
                        <a:ea typeface="+mn-ea"/>
                        <a:cs typeface="+mn-cs"/>
                      </a:endParaRPr>
                    </a:p>
                  </a:txBody>
                  <a:tcPr/>
                </a:tc>
                <a:tc>
                  <a:txBody>
                    <a:bodyPr/>
                    <a:lstStyle/>
                    <a:p>
                      <a:pPr marL="0" algn="l" defTabSz="914400" rtl="0" eaLnBrk="1" latinLnBrk="0" hangingPunct="1"/>
                      <a:r>
                        <a:rPr lang="en-US" sz="1600" kern="1200" dirty="0">
                          <a:solidFill>
                            <a:schemeClr val="dk1"/>
                          </a:solidFill>
                          <a:effectLst/>
                          <a:latin typeface="+mn-lt"/>
                          <a:ea typeface="+mn-ea"/>
                          <a:cs typeface="+mn-cs"/>
                        </a:rPr>
                        <a:t>RAN4 CRs to NR Access Technology part </a:t>
                      </a:r>
                      <a:r>
                        <a:rPr lang="en-US" sz="1600" kern="1200" dirty="0" smtClean="0">
                          <a:solidFill>
                            <a:schemeClr val="dk1"/>
                          </a:solidFill>
                          <a:effectLst/>
                          <a:latin typeface="+mn-lt"/>
                          <a:ea typeface="+mn-ea"/>
                          <a:cs typeface="+mn-cs"/>
                        </a:rPr>
                        <a:t>5</a:t>
                      </a:r>
                      <a:endParaRPr lang="en-US" sz="1600" kern="1200" dirty="0">
                        <a:solidFill>
                          <a:schemeClr val="dk1"/>
                        </a:solidFill>
                        <a:effectLst/>
                        <a:latin typeface="+mn-lt"/>
                        <a:ea typeface="+mn-ea"/>
                        <a:cs typeface="+mn-cs"/>
                      </a:endParaRPr>
                    </a:p>
                  </a:txBody>
                  <a:tcPr/>
                </a:tc>
              </a:tr>
            </a:tbl>
          </a:graphicData>
        </a:graphic>
      </p:graphicFrame>
    </p:spTree>
    <p:extLst>
      <p:ext uri="{BB962C8B-B14F-4D97-AF65-F5344CB8AC3E}">
        <p14:creationId xmlns:p14="http://schemas.microsoft.com/office/powerpoint/2010/main" val="39589335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Rel-15 NR – Tasked by RAN</a:t>
            </a:r>
            <a:endParaRPr lang="en-US" dirty="0"/>
          </a:p>
        </p:txBody>
      </p:sp>
      <p:sp>
        <p:nvSpPr>
          <p:cNvPr id="3" name="Content Placeholder 2"/>
          <p:cNvSpPr>
            <a:spLocks noGrp="1"/>
          </p:cNvSpPr>
          <p:nvPr>
            <p:ph idx="1"/>
          </p:nvPr>
        </p:nvSpPr>
        <p:spPr>
          <a:xfrm>
            <a:off x="454796" y="1175663"/>
            <a:ext cx="8229600" cy="5756366"/>
          </a:xfrm>
        </p:spPr>
        <p:txBody>
          <a:bodyPr/>
          <a:lstStyle/>
          <a:p>
            <a:r>
              <a:rPr lang="en-US" sz="2400" dirty="0" smtClean="0"/>
              <a:t>Beam correspondence </a:t>
            </a:r>
          </a:p>
          <a:p>
            <a:pPr lvl="1"/>
            <a:r>
              <a:rPr lang="en-US" sz="2000" dirty="0" smtClean="0"/>
              <a:t>Based on RAN WF (RP-182879), RAN4 discussed the beam correspondence requirements and test procedure in Q1. </a:t>
            </a:r>
          </a:p>
          <a:p>
            <a:pPr lvl="1"/>
            <a:r>
              <a:rPr lang="en-US" sz="2000" dirty="0" smtClean="0"/>
              <a:t>Draft CR to 38.101-2 on core requirements (R4-1902590) and draft CR to TR 38.801 on test procedure (R4-1802683) were endorsed </a:t>
            </a:r>
          </a:p>
          <a:p>
            <a:pPr lvl="1"/>
            <a:r>
              <a:rPr lang="en-US" sz="2000" dirty="0" smtClean="0"/>
              <a:t>Based on approved WF (R4-1802684), RAN4 is going to further discuss the beam correspondence tolerance requirements in Q2 2019. </a:t>
            </a:r>
          </a:p>
          <a:p>
            <a:r>
              <a:rPr lang="en-US" sz="2400" dirty="0" smtClean="0"/>
              <a:t>FR1 range extension </a:t>
            </a:r>
            <a:endParaRPr lang="en-US" sz="2400" dirty="0"/>
          </a:p>
          <a:p>
            <a:pPr lvl="1" eaLnBrk="1" fontAlgn="b" hangingPunct="1"/>
            <a:r>
              <a:rPr lang="en-GB" altLang="ja-JP" sz="1800" dirty="0"/>
              <a:t>As tasked by RAN #82, </a:t>
            </a:r>
            <a:r>
              <a:rPr lang="en-GB" altLang="ja-JP" sz="1800" dirty="0" smtClean="0"/>
              <a:t>RAN4 agreed </a:t>
            </a:r>
            <a:r>
              <a:rPr lang="en-GB" altLang="ja-JP" sz="1800" dirty="0"/>
              <a:t>CRs to RAN4 NR spec for FR1 extension. </a:t>
            </a:r>
            <a:endParaRPr lang="en-GB" altLang="ja-JP" sz="1800" dirty="0" smtClean="0"/>
          </a:p>
          <a:p>
            <a:pPr lvl="1" eaLnBrk="1" fontAlgn="b" hangingPunct="1"/>
            <a:r>
              <a:rPr lang="en-GB" altLang="ja-JP" sz="1800" dirty="0" smtClean="0"/>
              <a:t>In addition to the extension from 6GHz to 7.125GHz, </a:t>
            </a:r>
            <a:r>
              <a:rPr lang="en-GB" altLang="ja-JP" sz="1800" dirty="0"/>
              <a:t>lower bound of FR1 is agreed to be </a:t>
            </a:r>
            <a:r>
              <a:rPr lang="en-GB" altLang="ja-JP" sz="1800" dirty="0" smtClean="0"/>
              <a:t>410MHz to accommodate NR re-farming of the new LTE bands at 410 – 430 </a:t>
            </a:r>
            <a:r>
              <a:rPr lang="en-GB" altLang="ja-JP" sz="1800" dirty="0" err="1" smtClean="0"/>
              <a:t>MHz.</a:t>
            </a:r>
            <a:r>
              <a:rPr lang="en-GB" altLang="ja-JP" sz="1800" dirty="0" smtClean="0"/>
              <a:t> </a:t>
            </a:r>
          </a:p>
          <a:p>
            <a:pPr lvl="1" eaLnBrk="1" fontAlgn="b" hangingPunct="1"/>
            <a:r>
              <a:rPr lang="en-GB" altLang="ja-JP" sz="1800" dirty="0" smtClean="0"/>
              <a:t>Detailed </a:t>
            </a:r>
            <a:r>
              <a:rPr lang="en-GB" altLang="ja-JP" sz="1800" dirty="0"/>
              <a:t>summary can be found in response LS to RAN in RP-190055.  </a:t>
            </a:r>
          </a:p>
          <a:p>
            <a:pPr marL="0" indent="0">
              <a:buNone/>
            </a:pPr>
            <a:endParaRPr lang="en-US" sz="2400" dirty="0" smtClean="0"/>
          </a:p>
          <a:p>
            <a:endParaRPr lang="en-US" sz="2400" dirty="0"/>
          </a:p>
          <a:p>
            <a:endParaRPr lang="en-US" sz="2400" dirty="0" smtClean="0"/>
          </a:p>
          <a:p>
            <a:endParaRPr lang="en-US" sz="2400" dirty="0"/>
          </a:p>
          <a:p>
            <a:pPr lvl="1"/>
            <a:endParaRPr lang="en-US" sz="2800" dirty="0" smtClean="0">
              <a:ea typeface="MS PGothic" panose="020B0600070205080204" pitchFamily="50" charset="-128"/>
            </a:endParaRPr>
          </a:p>
          <a:p>
            <a:pPr lvl="1"/>
            <a:endParaRPr lang="en-US" sz="2800" dirty="0">
              <a:ea typeface="MS PGothic" panose="020B0600070205080204" pitchFamily="50" charset="-128"/>
            </a:endParaRPr>
          </a:p>
          <a:p>
            <a:pPr lvl="1"/>
            <a:endParaRPr lang="en-US" sz="2800" dirty="0" smtClean="0">
              <a:ea typeface="MS PGothic" panose="020B0600070205080204" pitchFamily="50" charset="-128"/>
            </a:endParaRPr>
          </a:p>
          <a:p>
            <a:pPr lvl="1"/>
            <a:endParaRPr lang="en-US" sz="2800" dirty="0">
              <a:ea typeface="MS PGothic" panose="020B0600070205080204" pitchFamily="50" charset="-128"/>
            </a:endParaRPr>
          </a:p>
          <a:p>
            <a:endParaRPr lang="en-US" sz="1600" dirty="0" smtClean="0"/>
          </a:p>
          <a:p>
            <a:pPr lvl="1"/>
            <a:endParaRPr lang="ja-JP" altLang="en-US" sz="1600" dirty="0"/>
          </a:p>
          <a:p>
            <a:pPr lvl="2"/>
            <a:endParaRPr lang="en-US" sz="1600" dirty="0" smtClean="0"/>
          </a:p>
          <a:p>
            <a:endParaRPr lang="en-US" sz="2000" dirty="0"/>
          </a:p>
          <a:p>
            <a:endParaRPr lang="en-US" dirty="0"/>
          </a:p>
          <a:p>
            <a:endParaRPr lang="en-US" dirty="0" smtClean="0"/>
          </a:p>
          <a:p>
            <a:endParaRPr lang="en-US" sz="20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8</a:t>
            </a:fld>
            <a:endParaRPr lang="en-GB" altLang="en-US"/>
          </a:p>
        </p:txBody>
      </p:sp>
    </p:spTree>
    <p:extLst>
      <p:ext uri="{BB962C8B-B14F-4D97-AF65-F5344CB8AC3E}">
        <p14:creationId xmlns:p14="http://schemas.microsoft.com/office/powerpoint/2010/main" val="15828496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Rel-15 NR – Rel-15 Scope</a:t>
            </a:r>
            <a:endParaRPr lang="en-US" dirty="0"/>
          </a:p>
        </p:txBody>
      </p:sp>
      <p:sp>
        <p:nvSpPr>
          <p:cNvPr id="3" name="Content Placeholder 2"/>
          <p:cNvSpPr>
            <a:spLocks noGrp="1"/>
          </p:cNvSpPr>
          <p:nvPr>
            <p:ph idx="1"/>
          </p:nvPr>
        </p:nvSpPr>
        <p:spPr>
          <a:xfrm>
            <a:off x="454796" y="1175663"/>
            <a:ext cx="8229600" cy="5756366"/>
          </a:xfrm>
        </p:spPr>
        <p:txBody>
          <a:bodyPr/>
          <a:lstStyle/>
          <a:p>
            <a:r>
              <a:rPr lang="en-US" sz="2400" dirty="0" smtClean="0"/>
              <a:t>In order to better clarify the Rel-15 NR scope, WF for UE RF, RRM and </a:t>
            </a:r>
            <a:r>
              <a:rPr lang="en-US" sz="2400" dirty="0" err="1" smtClean="0"/>
              <a:t>Demod</a:t>
            </a:r>
            <a:r>
              <a:rPr lang="en-US" sz="2400" dirty="0" smtClean="0"/>
              <a:t>/CSI were approved in RAN4 #90 </a:t>
            </a:r>
          </a:p>
          <a:p>
            <a:pPr lvl="1"/>
            <a:r>
              <a:rPr lang="en-US" sz="2000" dirty="0" smtClean="0"/>
              <a:t>In general, for core requirements, no new items will be added besides the items listed in the exception sheet for Rel-15 NR</a:t>
            </a:r>
          </a:p>
          <a:p>
            <a:pPr lvl="1"/>
            <a:r>
              <a:rPr lang="en-US" sz="2000" dirty="0" smtClean="0"/>
              <a:t>For performance part, new requirements which was not discussed in previous RAN4 meetings, shall NOT be introduced in Rel-15. </a:t>
            </a:r>
          </a:p>
          <a:p>
            <a:pPr lvl="1"/>
            <a:r>
              <a:rPr lang="en-US" sz="2000" dirty="0" smtClean="0"/>
              <a:t>Detailed scope for Rel-15 can be found in WFs: </a:t>
            </a:r>
          </a:p>
          <a:p>
            <a:pPr lvl="2"/>
            <a:r>
              <a:rPr lang="en-US" sz="1600" dirty="0" smtClean="0"/>
              <a:t>UE RF (R4-1902216) </a:t>
            </a:r>
          </a:p>
          <a:p>
            <a:pPr lvl="2"/>
            <a:r>
              <a:rPr lang="en-US" sz="1600" dirty="0" smtClean="0"/>
              <a:t>RRM (R4-1902032) </a:t>
            </a:r>
          </a:p>
          <a:p>
            <a:pPr lvl="2"/>
            <a:r>
              <a:rPr lang="en-US" sz="1600" dirty="0" smtClean="0"/>
              <a:t>UE </a:t>
            </a:r>
            <a:r>
              <a:rPr lang="en-US" sz="1600" dirty="0" err="1" smtClean="0"/>
              <a:t>Demod</a:t>
            </a:r>
            <a:r>
              <a:rPr lang="en-US" sz="1600" dirty="0" smtClean="0"/>
              <a:t>/CSI (R4-1902403) </a:t>
            </a:r>
          </a:p>
          <a:p>
            <a:pPr lvl="2"/>
            <a:r>
              <a:rPr lang="en-US" sz="1600" dirty="0" smtClean="0"/>
              <a:t>BS </a:t>
            </a:r>
            <a:r>
              <a:rPr lang="en-US" sz="1600" dirty="0" err="1" smtClean="0"/>
              <a:t>Demod</a:t>
            </a:r>
            <a:r>
              <a:rPr lang="en-US" sz="1600" dirty="0" smtClean="0"/>
              <a:t> (agreed scope captured in chairman note as below) </a:t>
            </a:r>
          </a:p>
          <a:p>
            <a:pPr lvl="3" fontAlgn="auto"/>
            <a:r>
              <a:rPr lang="en-GB" sz="1400" dirty="0" smtClean="0"/>
              <a:t>No new BS demodulation requirement, which was not discussed in the previous meetings, should be introduced in Rel-15.</a:t>
            </a:r>
            <a:endParaRPr lang="en-US" sz="1400" dirty="0" smtClean="0"/>
          </a:p>
          <a:p>
            <a:pPr lvl="3" fontAlgn="auto"/>
            <a:r>
              <a:rPr lang="en-GB" sz="1400" dirty="0" smtClean="0"/>
              <a:t>Whether to introduce the NR BS demodulation requirements for HST scenario will be discussed in RAN4#90.</a:t>
            </a:r>
            <a:endParaRPr lang="en-US" sz="1400" dirty="0" smtClean="0"/>
          </a:p>
          <a:p>
            <a:pPr lvl="3"/>
            <a:endParaRPr lang="en-US" sz="1400" dirty="0" smtClean="0"/>
          </a:p>
          <a:p>
            <a:pPr marL="0" indent="0">
              <a:buNone/>
            </a:pPr>
            <a:endParaRPr lang="en-US" sz="2400" dirty="0" smtClean="0"/>
          </a:p>
          <a:p>
            <a:endParaRPr lang="en-US" sz="2400" dirty="0"/>
          </a:p>
          <a:p>
            <a:endParaRPr lang="en-US" sz="2400" dirty="0" smtClean="0"/>
          </a:p>
          <a:p>
            <a:endParaRPr lang="en-US" sz="2400" dirty="0"/>
          </a:p>
          <a:p>
            <a:pPr lvl="1"/>
            <a:endParaRPr lang="en-US" sz="2800" dirty="0" smtClean="0">
              <a:ea typeface="MS PGothic" panose="020B0600070205080204" pitchFamily="50" charset="-128"/>
            </a:endParaRPr>
          </a:p>
          <a:p>
            <a:pPr lvl="1"/>
            <a:endParaRPr lang="en-US" sz="2800" dirty="0">
              <a:ea typeface="MS PGothic" panose="020B0600070205080204" pitchFamily="50" charset="-128"/>
            </a:endParaRPr>
          </a:p>
          <a:p>
            <a:pPr lvl="1"/>
            <a:endParaRPr lang="en-US" sz="2800" dirty="0" smtClean="0">
              <a:ea typeface="MS PGothic" panose="020B0600070205080204" pitchFamily="50" charset="-128"/>
            </a:endParaRPr>
          </a:p>
          <a:p>
            <a:pPr lvl="1"/>
            <a:endParaRPr lang="en-US" sz="2800" dirty="0">
              <a:ea typeface="MS PGothic" panose="020B0600070205080204" pitchFamily="50" charset="-128"/>
            </a:endParaRPr>
          </a:p>
          <a:p>
            <a:endParaRPr lang="en-US" sz="1600" dirty="0" smtClean="0"/>
          </a:p>
          <a:p>
            <a:pPr lvl="1"/>
            <a:endParaRPr lang="ja-JP" altLang="en-US" sz="1600" dirty="0"/>
          </a:p>
          <a:p>
            <a:pPr lvl="2"/>
            <a:endParaRPr lang="en-US" sz="1600" dirty="0" smtClean="0"/>
          </a:p>
          <a:p>
            <a:endParaRPr lang="en-US" sz="2000" dirty="0"/>
          </a:p>
          <a:p>
            <a:endParaRPr lang="en-US" dirty="0"/>
          </a:p>
          <a:p>
            <a:endParaRPr lang="en-US" dirty="0" smtClean="0"/>
          </a:p>
          <a:p>
            <a:endParaRPr lang="en-US" sz="20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9</a:t>
            </a:fld>
            <a:endParaRPr lang="en-GB" altLang="en-US"/>
          </a:p>
        </p:txBody>
      </p:sp>
    </p:spTree>
    <p:extLst>
      <p:ext uri="{BB962C8B-B14F-4D97-AF65-F5344CB8AC3E}">
        <p14:creationId xmlns:p14="http://schemas.microsoft.com/office/powerpoint/2010/main" val="206349114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271293</TotalTime>
  <Words>3084</Words>
  <Application>Microsoft Office PowerPoint</Application>
  <PresentationFormat>On-screen Show (4:3)</PresentationFormat>
  <Paragraphs>780</Paragraphs>
  <Slides>25</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27" baseType="lpstr">
      <vt:lpstr>3gpp</vt:lpstr>
      <vt:lpstr>Microsoft Excel Worksheet</vt:lpstr>
      <vt:lpstr>  </vt:lpstr>
      <vt:lpstr>Executive Summary – Rel-15 NR </vt:lpstr>
      <vt:lpstr>Executive Summary – Rel-16 NR </vt:lpstr>
      <vt:lpstr>Executive Summary – LTE </vt:lpstr>
      <vt:lpstr>Statistics</vt:lpstr>
      <vt:lpstr>Status of ongoing WI/SI</vt:lpstr>
      <vt:lpstr>NR specifications</vt:lpstr>
      <vt:lpstr>Rel-15 NR – Tasked by RAN</vt:lpstr>
      <vt:lpstr>Rel-15 NR – Rel-15 Scope</vt:lpstr>
      <vt:lpstr>Rel-15 NR – Feature List</vt:lpstr>
      <vt:lpstr>Rel-15 NR – Late drop</vt:lpstr>
      <vt:lpstr>Rel-15 NR – Other spec impact due to NR </vt:lpstr>
      <vt:lpstr>Status of R15 NSA&amp;SA RRM and demod after Q1 2019</vt:lpstr>
      <vt:lpstr>Rel-16 NR – WI (1/2)</vt:lpstr>
      <vt:lpstr>Rel-16 NR –WI (2/2)</vt:lpstr>
      <vt:lpstr>Rel-16 NR – SI (1/2)</vt:lpstr>
      <vt:lpstr>Rel-16 NR – SI (2/2)</vt:lpstr>
      <vt:lpstr>Up to Rel-15 LTE </vt:lpstr>
      <vt:lpstr>Rel-16 LTE</vt:lpstr>
      <vt:lpstr> Rel-16 Basket WI Status</vt:lpstr>
      <vt:lpstr> Rel-16 Basket WI Status</vt:lpstr>
      <vt:lpstr>new WI/SI proposals</vt:lpstr>
      <vt:lpstr>TU budget for NR and LTE </vt:lpstr>
      <vt:lpstr>RAN WG4 Schedule in 2019</vt:lpstr>
      <vt:lpstr>Thanks to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RP-160010</dc:title>
  <dc:subject>RAN4 report to RAN#71</dc:subject>
  <dc:creator>Xutao Zhou (Samsung)</dc:creator>
  <dc:description>©3GPP 2009. All rights reserved</dc:description>
  <cp:lastModifiedBy>xutao zhou</cp:lastModifiedBy>
  <cp:revision>4678</cp:revision>
  <cp:lastPrinted>2016-09-15T08:31:35Z</cp:lastPrinted>
  <dcterms:created xsi:type="dcterms:W3CDTF">2009-11-27T05:15:11Z</dcterms:created>
  <dcterms:modified xsi:type="dcterms:W3CDTF">2019-03-17T02:54:18Z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D:\RAN\RAN78\RP-172127.pptx</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1552620126</vt:lpwstr>
  </property>
</Properties>
</file>