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5"/>
  </p:notesMasterIdLst>
  <p:handoutMasterIdLst>
    <p:handoutMasterId r:id="rId16"/>
  </p:handoutMasterIdLst>
  <p:sldIdLst>
    <p:sldId id="477" r:id="rId2"/>
    <p:sldId id="1069" r:id="rId3"/>
    <p:sldId id="1060" r:id="rId4"/>
    <p:sldId id="1074" r:id="rId5"/>
    <p:sldId id="1063" r:id="rId6"/>
    <p:sldId id="1059" r:id="rId7"/>
    <p:sldId id="1073" r:id="rId8"/>
    <p:sldId id="1072" r:id="rId9"/>
    <p:sldId id="1070" r:id="rId10"/>
    <p:sldId id="1066" r:id="rId11"/>
    <p:sldId id="1071" r:id="rId12"/>
    <p:sldId id="918" r:id="rId13"/>
    <p:sldId id="1049" r:id="rId14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11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31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1815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988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3952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2366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612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4170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5107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3720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8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598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54944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10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822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2019 RP-190007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- RAN2 Status Report to RAN#83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2.xlsx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8592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of RAN </a:t>
            </a: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WG2</a:t>
            </a:r>
            <a:b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#83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RAN#83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Shenzhen, China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March 2019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19698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 (Intel)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RAN2 time planning at </a:t>
            </a:r>
            <a:r>
              <a:rPr lang="en-GB" dirty="0" smtClean="0"/>
              <a:t>RAN#83</a:t>
            </a:r>
            <a:br>
              <a:rPr lang="en-GB" dirty="0" smtClean="0"/>
            </a:br>
            <a:r>
              <a:rPr lang="en-GB" dirty="0"/>
              <a:t>P</a:t>
            </a:r>
            <a:r>
              <a:rPr lang="en-GB" altLang="en-US" dirty="0" smtClean="0"/>
              <a:t>roposed NR TUs for Q1 2020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1268760"/>
            <a:ext cx="6486255" cy="507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5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RAN2 time planning at RAN#83</a:t>
            </a:r>
            <a:br>
              <a:rPr lang="en-GB" dirty="0"/>
            </a:br>
            <a:r>
              <a:rPr lang="en-GB" dirty="0"/>
              <a:t>P</a:t>
            </a:r>
            <a:r>
              <a:rPr lang="en-GB" altLang="en-US" dirty="0"/>
              <a:t>roposed </a:t>
            </a:r>
            <a:r>
              <a:rPr lang="en-GB" altLang="en-US" dirty="0" smtClean="0"/>
              <a:t>LTE TUs </a:t>
            </a:r>
            <a:r>
              <a:rPr lang="en-GB" altLang="en-US" dirty="0"/>
              <a:t>for Q1 2020</a:t>
            </a:r>
            <a:endParaRPr lang="en-GB" alt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25" y="1490662"/>
            <a:ext cx="79819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36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concluding remarks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en-US" dirty="0" smtClean="0"/>
              <a:t>Another extremely busy quarter with focus and priority on NR Rel-15 corrections and late drop.</a:t>
            </a:r>
          </a:p>
          <a:p>
            <a:pPr lvl="0"/>
            <a:r>
              <a:rPr lang="en-GB" altLang="en-US" dirty="0" smtClean="0"/>
              <a:t>NR SA and NSA specifications are stabilising</a:t>
            </a:r>
          </a:p>
          <a:p>
            <a:pPr lvl="1"/>
            <a:r>
              <a:rPr lang="en-GB" altLang="en-US" dirty="0"/>
              <a:t>Number and size of CRs coming down</a:t>
            </a:r>
          </a:p>
          <a:p>
            <a:pPr lvl="1"/>
            <a:r>
              <a:rPr lang="en-GB" altLang="en-US" dirty="0" smtClean="0"/>
              <a:t>Threshold for accepting CRs going up</a:t>
            </a:r>
          </a:p>
          <a:p>
            <a:r>
              <a:rPr lang="en-GB" dirty="0" smtClean="0"/>
              <a:t>NR </a:t>
            </a:r>
            <a:r>
              <a:rPr lang="en-GB" dirty="0"/>
              <a:t>late drop is functionally complete within </a:t>
            </a:r>
            <a:r>
              <a:rPr lang="en-GB" dirty="0" smtClean="0"/>
              <a:t>RAN2, ASN.1 review planned and on schedule for ASN.1 freeze in June 2019 </a:t>
            </a:r>
            <a:endParaRPr lang="en-GB" dirty="0"/>
          </a:p>
          <a:p>
            <a:r>
              <a:rPr lang="en-GB" dirty="0" smtClean="0"/>
              <a:t>Following TU adjustments related the shift in Rel-16 completion to March 2020, RAN2 is lightly over time budget</a:t>
            </a:r>
          </a:p>
          <a:p>
            <a:pPr lvl="1"/>
            <a:r>
              <a:rPr lang="en-GB" dirty="0" smtClean="0"/>
              <a:t>But several items requesting RAN2 time to be discussed this week (e.g. RIM-CLI, NPN, IDC, LTE broadcast) </a:t>
            </a:r>
          </a:p>
          <a:p>
            <a:pPr lvl="1"/>
            <a:r>
              <a:rPr lang="en-GB" dirty="0" smtClean="0"/>
              <a:t>No space for new items</a:t>
            </a:r>
            <a:endParaRPr lang="en-GB" dirty="0"/>
          </a:p>
          <a:p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Special</a:t>
            </a:r>
            <a:r>
              <a:rPr lang="en-GB" baseline="0" dirty="0" smtClean="0"/>
              <a:t> Thanks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Hu Nan (RAN2 VC) </a:t>
            </a:r>
          </a:p>
          <a:p>
            <a:r>
              <a:rPr lang="en-GB" altLang="en-US" dirty="0" smtClean="0"/>
              <a:t>Johan Johansson (RAN2 VC)</a:t>
            </a:r>
          </a:p>
          <a:p>
            <a:r>
              <a:rPr lang="en-GB" altLang="en-US" dirty="0" smtClean="0"/>
              <a:t>Kyeongin Jeong (V2X session chair)</a:t>
            </a:r>
          </a:p>
          <a:p>
            <a:r>
              <a:rPr lang="en-GB" altLang="en-US" dirty="0" smtClean="0"/>
              <a:t>Brian Martin (NB-IoT session chair)</a:t>
            </a:r>
          </a:p>
          <a:p>
            <a:r>
              <a:rPr lang="en-GB" altLang="en-US" dirty="0" smtClean="0"/>
              <a:t>Emre Yavuz (MTC session chair)</a:t>
            </a:r>
          </a:p>
          <a:p>
            <a:r>
              <a:rPr lang="en-GB" altLang="en-US" dirty="0" smtClean="0"/>
              <a:t>Nathan Tenny (Positioning session chair)</a:t>
            </a:r>
          </a:p>
          <a:p>
            <a:r>
              <a:rPr lang="en-GB" altLang="en-US" dirty="0" smtClean="0"/>
              <a:t>Diana Pani (LTE legacy, NTN, NR power saving, NR DC/CA session chair)</a:t>
            </a:r>
          </a:p>
          <a:p>
            <a:r>
              <a:rPr lang="en-GB" dirty="0"/>
              <a:t>Tero </a:t>
            </a:r>
            <a:r>
              <a:rPr lang="en-GB" dirty="0" smtClean="0"/>
              <a:t>Henttonen (LTE, NR mobility session chair)</a:t>
            </a:r>
          </a:p>
          <a:p>
            <a:r>
              <a:rPr lang="en-GB" altLang="en-US" dirty="0" smtClean="0"/>
              <a:t>Juha Korhonen (MCC support)</a:t>
            </a:r>
          </a:p>
          <a:p>
            <a:r>
              <a:rPr lang="en-GB" altLang="en-US" dirty="0" smtClean="0"/>
              <a:t>Meeting hosts: European Friends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9750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 – Release 15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CR </a:t>
            </a:r>
            <a:r>
              <a:rPr lang="en-US" dirty="0" smtClean="0"/>
              <a:t>to mandate setting FGI 103 and 104 was agreed as</a:t>
            </a:r>
            <a:r>
              <a:rPr lang="en-US" baseline="0" dirty="0" smtClean="0"/>
              <a:t> per RAN#82 decisions </a:t>
            </a:r>
            <a:r>
              <a:rPr lang="en-US" dirty="0" smtClean="0"/>
              <a:t>(R2-1902453)</a:t>
            </a:r>
          </a:p>
        </p:txBody>
      </p:sp>
    </p:spTree>
    <p:extLst>
      <p:ext uri="{BB962C8B-B14F-4D97-AF65-F5344CB8AC3E}">
        <p14:creationId xmlns:p14="http://schemas.microsoft.com/office/powerpoint/2010/main" val="4075042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Release 15 EN-DC and SA corrections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/>
              <a:t>NR SA and NSA specifications are </a:t>
            </a:r>
            <a:r>
              <a:rPr lang="en-GB" altLang="en-US" dirty="0" smtClean="0"/>
              <a:t>stabilising</a:t>
            </a:r>
          </a:p>
          <a:p>
            <a:pPr lvl="1"/>
            <a:r>
              <a:rPr lang="en-GB" dirty="0" smtClean="0"/>
              <a:t>Reduced time spent discussing corrections – approximately 3 </a:t>
            </a:r>
            <a:r>
              <a:rPr lang="en-GB" dirty="0"/>
              <a:t>days in the main session and </a:t>
            </a:r>
            <a:r>
              <a:rPr lang="en-GB" dirty="0" smtClean="0"/>
              <a:t>1 </a:t>
            </a:r>
            <a:r>
              <a:rPr lang="en-GB" dirty="0"/>
              <a:t>days in parallel sessions </a:t>
            </a:r>
            <a:r>
              <a:rPr lang="en-GB" dirty="0" smtClean="0"/>
              <a:t>at RAN2#105</a:t>
            </a:r>
          </a:p>
          <a:p>
            <a:pPr lvl="1"/>
            <a:r>
              <a:rPr lang="en-GB" dirty="0" smtClean="0"/>
              <a:t>Number of CRs and the size/impact of the CRs is coming down</a:t>
            </a:r>
          </a:p>
          <a:p>
            <a:pPr lvl="1"/>
            <a:r>
              <a:rPr lang="en-GB" altLang="en-US" dirty="0"/>
              <a:t>Threshold for accepting CRs is going </a:t>
            </a:r>
            <a:r>
              <a:rPr lang="en-GB" altLang="en-US" dirty="0" smtClean="0"/>
              <a:t>up - e</a:t>
            </a:r>
            <a:r>
              <a:rPr lang="en-GB" dirty="0" smtClean="0"/>
              <a:t>ssential corrections only</a:t>
            </a:r>
          </a:p>
          <a:p>
            <a:pPr lvl="1"/>
            <a:r>
              <a:rPr lang="en-GB" dirty="0"/>
              <a:t>No CRs </a:t>
            </a:r>
            <a:r>
              <a:rPr lang="en-GB" dirty="0" smtClean="0"/>
              <a:t>with </a:t>
            </a:r>
            <a:r>
              <a:rPr lang="en-GB" dirty="0"/>
              <a:t>non backwards compatible (NBC) changes to </a:t>
            </a:r>
            <a:r>
              <a:rPr lang="en-GB" dirty="0" smtClean="0"/>
              <a:t>ASN.1 were agreed</a:t>
            </a:r>
          </a:p>
          <a:p>
            <a:r>
              <a:rPr lang="en-GB" dirty="0" smtClean="0"/>
              <a:t>Focus on high quality coversheets including an impact analysis with the </a:t>
            </a:r>
            <a:r>
              <a:rPr lang="en-US" dirty="0" smtClean="0"/>
              <a:t>following </a:t>
            </a:r>
            <a:r>
              <a:rPr lang="en-US" dirty="0"/>
              <a:t>information:</a:t>
            </a:r>
          </a:p>
          <a:p>
            <a:pPr lvl="1"/>
            <a:r>
              <a:rPr lang="en-US" dirty="0" smtClean="0"/>
              <a:t>The impacted 5G architecture options (e.g. EN-DC, SA) </a:t>
            </a:r>
          </a:p>
          <a:p>
            <a:pPr lvl="1"/>
            <a:r>
              <a:rPr lang="en-US" dirty="0" smtClean="0"/>
              <a:t>The impacted functionality</a:t>
            </a:r>
            <a:endParaRPr lang="en-US" dirty="0"/>
          </a:p>
          <a:p>
            <a:pPr lvl="1"/>
            <a:r>
              <a:rPr lang="en-US" dirty="0"/>
              <a:t>The </a:t>
            </a:r>
            <a:r>
              <a:rPr lang="en-US" dirty="0" smtClean="0"/>
              <a:t>(system level) consequences if </a:t>
            </a:r>
            <a:r>
              <a:rPr lang="en-US" dirty="0"/>
              <a:t>only the UE or </a:t>
            </a:r>
            <a:r>
              <a:rPr lang="en-US" dirty="0" smtClean="0"/>
              <a:t>only the </a:t>
            </a:r>
            <a:r>
              <a:rPr lang="en-US" dirty="0"/>
              <a:t>network is implemented according to the CR</a:t>
            </a:r>
          </a:p>
          <a:p>
            <a:pPr lvl="1"/>
            <a:r>
              <a:rPr lang="en-US" dirty="0"/>
              <a:t>The </a:t>
            </a:r>
            <a:r>
              <a:rPr lang="en-US" dirty="0" smtClean="0"/>
              <a:t>(system level) consequences </a:t>
            </a:r>
            <a:r>
              <a:rPr lang="en-US" dirty="0"/>
              <a:t>if the CR is not agreed at </a:t>
            </a:r>
            <a:r>
              <a:rPr lang="en-US" dirty="0" smtClean="0"/>
              <a:t>all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Aim to provide information to enable RAN2 to make the correct decision on the CR and to enable operators/vendors to judge criticality of the CR</a:t>
            </a:r>
          </a:p>
        </p:txBody>
      </p:sp>
    </p:spTree>
    <p:extLst>
      <p:ext uri="{BB962C8B-B14F-4D97-AF65-F5344CB8AC3E}">
        <p14:creationId xmlns:p14="http://schemas.microsoft.com/office/powerpoint/2010/main" val="1243153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NR - Release 15 </a:t>
            </a:r>
            <a:br>
              <a:rPr lang="en-US" dirty="0" smtClean="0"/>
            </a:br>
            <a:r>
              <a:rPr lang="en-US" dirty="0" smtClean="0"/>
              <a:t>Feature lists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RAN2 agreed to capture t</a:t>
            </a:r>
            <a:r>
              <a:rPr lang="en-GB" dirty="0" smtClean="0"/>
              <a:t>he </a:t>
            </a:r>
            <a:r>
              <a:rPr lang="en-GB" dirty="0"/>
              <a:t>RAN1/2/4 feature lists </a:t>
            </a:r>
            <a:r>
              <a:rPr lang="en-GB" dirty="0" smtClean="0"/>
              <a:t>within a 3GPP Internal TR (38.8xx series) at the end of Rel-15</a:t>
            </a:r>
          </a:p>
          <a:p>
            <a:pPr lvl="1"/>
            <a:r>
              <a:rPr lang="en-GB" dirty="0" smtClean="0"/>
              <a:t>Intension is to not loose the information which has been critical is creating the UE capability signalling structure</a:t>
            </a:r>
          </a:p>
          <a:p>
            <a:pPr lvl="1"/>
            <a:r>
              <a:rPr lang="en-GB" dirty="0" smtClean="0"/>
              <a:t>To be captured in at end of Rel-15 when late drop is completed (including ASN.1 freeze) to avoid need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6344224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Release 15 late drop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 smtClean="0"/>
              <a:t>NR </a:t>
            </a:r>
            <a:r>
              <a:rPr lang="en-GB" u="sng" dirty="0"/>
              <a:t>late drop is functionally complete within </a:t>
            </a:r>
            <a:r>
              <a:rPr lang="en-GB" u="sng" dirty="0" smtClean="0"/>
              <a:t>RAN2</a:t>
            </a:r>
          </a:p>
          <a:p>
            <a:r>
              <a:rPr lang="en-GB" dirty="0" smtClean="0"/>
              <a:t>Following CRs to introduce the NR later drop were endorsed by RAN2:</a:t>
            </a:r>
          </a:p>
          <a:p>
            <a:pPr lvl="1"/>
            <a:r>
              <a:rPr lang="en-GB" dirty="0" smtClean="0"/>
              <a:t>38.331 </a:t>
            </a:r>
            <a:r>
              <a:rPr lang="en-GB" dirty="0"/>
              <a:t>CR (</a:t>
            </a:r>
            <a:r>
              <a:rPr lang="en-GB" dirty="0" smtClean="0"/>
              <a:t>R2-1902800)</a:t>
            </a:r>
          </a:p>
          <a:p>
            <a:pPr lvl="1"/>
            <a:r>
              <a:rPr lang="en-GB" dirty="0" smtClean="0"/>
              <a:t>36.331 </a:t>
            </a:r>
            <a:r>
              <a:rPr lang="en-GB" dirty="0"/>
              <a:t>CR (</a:t>
            </a:r>
            <a:r>
              <a:rPr lang="en-GB" dirty="0" smtClean="0"/>
              <a:t>R2-1902675)</a:t>
            </a:r>
          </a:p>
          <a:p>
            <a:pPr lvl="1"/>
            <a:r>
              <a:rPr lang="en-GB" dirty="0" smtClean="0"/>
              <a:t>38.306 </a:t>
            </a:r>
            <a:r>
              <a:rPr lang="en-GB" dirty="0"/>
              <a:t>CR (</a:t>
            </a:r>
            <a:r>
              <a:rPr lang="en-GB" dirty="0" smtClean="0"/>
              <a:t>R2-1902679)</a:t>
            </a:r>
          </a:p>
          <a:p>
            <a:pPr lvl="1"/>
            <a:r>
              <a:rPr lang="en-GB" dirty="0" smtClean="0"/>
              <a:t>36.306 </a:t>
            </a:r>
            <a:r>
              <a:rPr lang="en-GB" dirty="0"/>
              <a:t>CR (</a:t>
            </a:r>
            <a:r>
              <a:rPr lang="en-GB" dirty="0" smtClean="0"/>
              <a:t>R2-1901556)</a:t>
            </a:r>
          </a:p>
          <a:p>
            <a:r>
              <a:rPr lang="en-GB" dirty="0" smtClean="0"/>
              <a:t>These </a:t>
            </a:r>
            <a:r>
              <a:rPr lang="en-GB" dirty="0"/>
              <a:t>CRs are not provided to RAN#83 for approval to avoid destabilising existing frozen ASN.1 in 36.331 and 38.331. </a:t>
            </a:r>
            <a:endParaRPr lang="en-GB" dirty="0" smtClean="0"/>
          </a:p>
          <a:p>
            <a:r>
              <a:rPr lang="en-GB" dirty="0" smtClean="0"/>
              <a:t>Following </a:t>
            </a:r>
            <a:r>
              <a:rPr lang="en-GB" dirty="0"/>
              <a:t>the ASN.1 review during Q2 2019, the CRs will be updated and provided to RAN#84 in June 2019 for approval and ASN.1 freeze</a:t>
            </a:r>
            <a:r>
              <a:rPr lang="en-GB" dirty="0" smtClean="0"/>
              <a:t>.</a:t>
            </a:r>
          </a:p>
          <a:p>
            <a:r>
              <a:rPr lang="en-GB" dirty="0" smtClean="0"/>
              <a:t>Same process as in June 2018 when NR standalone was completed</a:t>
            </a:r>
          </a:p>
          <a:p>
            <a:r>
              <a:rPr lang="en-GB" u="sng" dirty="0" smtClean="0"/>
              <a:t>Functional completion and scheduled ASN.1 freeze are as per the schedule </a:t>
            </a:r>
            <a:r>
              <a:rPr lang="en-GB" u="sng" dirty="0"/>
              <a:t>endorsed by RAN#82 in </a:t>
            </a:r>
            <a:r>
              <a:rPr lang="en-GB" u="sng" dirty="0" smtClean="0"/>
              <a:t>RP-182790.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884785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</a:t>
            </a:r>
            <a:r>
              <a:rPr lang="en-GB" baseline="0" dirty="0" smtClean="0"/>
              <a:t>Release 16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I-IoT Study Item (RAN2 led)</a:t>
            </a:r>
          </a:p>
          <a:p>
            <a:pPr lvl="1"/>
            <a:r>
              <a:rPr lang="en-GB" dirty="0" smtClean="0"/>
              <a:t>38.825 v 1.0.0 is provided to RAN for a 1 step approval (RP-190189)</a:t>
            </a:r>
          </a:p>
          <a:p>
            <a:pPr lvl="1"/>
            <a:r>
              <a:rPr lang="en-GB" dirty="0" smtClean="0"/>
              <a:t>The conclusions of the TR include several recommendations for the scope of an I-IoT WI.</a:t>
            </a:r>
          </a:p>
          <a:p>
            <a:pPr lvl="1"/>
            <a:r>
              <a:rPr lang="en-GB" dirty="0" smtClean="0"/>
              <a:t>Study item is complete from RAN2 perspective</a:t>
            </a:r>
          </a:p>
          <a:p>
            <a:pPr lvl="1"/>
            <a:endParaRPr lang="en-GB" dirty="0" smtClean="0"/>
          </a:p>
          <a:p>
            <a:pPr lvl="0"/>
            <a:r>
              <a:rPr lang="en-GB" dirty="0" smtClean="0"/>
              <a:t>UE capability signalling Study Item (RAN2 led)</a:t>
            </a:r>
          </a:p>
          <a:p>
            <a:pPr lvl="1"/>
            <a:r>
              <a:rPr lang="en-GB" dirty="0" smtClean="0"/>
              <a:t>37.873v1.0.0 </a:t>
            </a:r>
            <a:r>
              <a:rPr lang="en-GB" dirty="0"/>
              <a:t>is provided to RAN for a 1 step </a:t>
            </a:r>
            <a:r>
              <a:rPr lang="en-GB" dirty="0" smtClean="0"/>
              <a:t>approval (RP-190296)</a:t>
            </a:r>
          </a:p>
          <a:p>
            <a:pPr lvl="1"/>
            <a:r>
              <a:rPr lang="en-GB" dirty="0" smtClean="0"/>
              <a:t>Recommendation that </a:t>
            </a:r>
            <a:r>
              <a:rPr lang="en-US" dirty="0"/>
              <a:t>UE capability </a:t>
            </a:r>
            <a:r>
              <a:rPr lang="en-US" dirty="0" smtClean="0"/>
              <a:t>Identity mechanism and RRC </a:t>
            </a:r>
            <a:r>
              <a:rPr lang="en-US" dirty="0"/>
              <a:t>level </a:t>
            </a:r>
            <a:r>
              <a:rPr lang="en-US" dirty="0" smtClean="0"/>
              <a:t>segmentation is pursued within a follow on WI. </a:t>
            </a:r>
            <a:endParaRPr lang="en-US" dirty="0"/>
          </a:p>
          <a:p>
            <a:pPr lvl="1"/>
            <a:r>
              <a:rPr lang="en-GB" dirty="0" smtClean="0"/>
              <a:t>Study </a:t>
            </a:r>
            <a:r>
              <a:rPr lang="en-GB" dirty="0"/>
              <a:t>item is complete from RAN2 </a:t>
            </a:r>
            <a:r>
              <a:rPr lang="en-GB" dirty="0" smtClean="0"/>
              <a:t>perspective</a:t>
            </a:r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179015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Release 16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V2X Study Item (RAN1 led)</a:t>
            </a:r>
          </a:p>
          <a:p>
            <a:pPr lvl="1"/>
            <a:r>
              <a:rPr lang="en-GB" dirty="0" smtClean="0"/>
              <a:t>Study Item complete from RAN2 perspective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Positioning Study Item (RAN1 led)</a:t>
            </a:r>
          </a:p>
          <a:p>
            <a:pPr lvl="1"/>
            <a:r>
              <a:rPr lang="en-GB" dirty="0" smtClean="0"/>
              <a:t>Study Item complete from RAN2 perspective</a:t>
            </a:r>
          </a:p>
          <a:p>
            <a:pPr lvl="1"/>
            <a:endParaRPr lang="en-GB" dirty="0" smtClean="0"/>
          </a:p>
          <a:p>
            <a:pPr lvl="0"/>
            <a:r>
              <a:rPr lang="en-GB" dirty="0" smtClean="0"/>
              <a:t>Non Public Networks (NPN)</a:t>
            </a:r>
          </a:p>
          <a:p>
            <a:pPr lvl="1"/>
            <a:r>
              <a:rPr lang="en-US" dirty="0" smtClean="0"/>
              <a:t>Relating to SA2 SI </a:t>
            </a:r>
            <a:r>
              <a:rPr lang="en-GB" dirty="0" err="1" smtClean="0"/>
              <a:t>FS_Vertical_LAN</a:t>
            </a:r>
            <a:r>
              <a:rPr lang="en-US" dirty="0" smtClean="0"/>
              <a:t> </a:t>
            </a:r>
            <a:endParaRPr lang="en-GB" dirty="0" smtClean="0"/>
          </a:p>
          <a:p>
            <a:pPr lvl="1"/>
            <a:r>
              <a:rPr lang="en-GB" dirty="0" smtClean="0"/>
              <a:t>RAN2 conducted initial analysis to understand the RAN2 spec impacts of this work. LS to RAN provided in RP-190052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1835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6954321"/>
              </p:ext>
            </p:extLst>
          </p:nvPr>
        </p:nvGraphicFramePr>
        <p:xfrm>
          <a:off x="611729" y="1298389"/>
          <a:ext cx="7784017" cy="2219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Worksheet" r:id="rId4" imgW="6058044" imgH="1723840" progId="Excel.Sheet.12">
                  <p:embed/>
                </p:oleObj>
              </mc:Choice>
              <mc:Fallback>
                <p:oleObj name="Worksheet" r:id="rId4" imgW="6058044" imgH="17238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729" y="1298389"/>
                        <a:ext cx="7784017" cy="22190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RAN2 TUs from RAN#82 (RP-182904)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en-US" altLang="en-US" dirty="0" smtClean="0"/>
              <a:t>NR TUs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endParaRPr lang="en-US" altLang="en-US" dirty="0" smtClean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GB" altLang="en-US" dirty="0" smtClean="0"/>
          </a:p>
          <a:p>
            <a:r>
              <a:rPr lang="en-GB" altLang="en-US" dirty="0" smtClean="0"/>
              <a:t>LTE TUs and overall NR+LTE situation</a:t>
            </a:r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endParaRPr lang="en-US" altLang="en-US" dirty="0" smtClean="0"/>
          </a:p>
          <a:p>
            <a:pPr lvl="1"/>
            <a:endParaRPr lang="en-GB" altLang="en-US" dirty="0" smtClean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671795"/>
              </p:ext>
            </p:extLst>
          </p:nvPr>
        </p:nvGraphicFramePr>
        <p:xfrm>
          <a:off x="611188" y="4149725"/>
          <a:ext cx="7785100" cy="221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Worksheet" r:id="rId6" imgW="6058044" imgH="1723840" progId="Excel.Sheet.12">
                  <p:embed/>
                </p:oleObj>
              </mc:Choice>
              <mc:Fallback>
                <p:oleObj name="Worksheet" r:id="rId6" imgW="6058044" imgH="172384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1188" y="4149725"/>
                        <a:ext cx="7785100" cy="2219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835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RAN2 time planning at RAN#83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TU allocation for Q1 2020</a:t>
            </a:r>
          </a:p>
          <a:p>
            <a:pPr lvl="1"/>
            <a:r>
              <a:rPr lang="en-GB" dirty="0" smtClean="0"/>
              <a:t>RAN2#82 agreed that the Rel-16 completion in RAN2 is March 2020</a:t>
            </a:r>
          </a:p>
          <a:p>
            <a:pPr lvl="1"/>
            <a:r>
              <a:rPr lang="en-GB" dirty="0" smtClean="0"/>
              <a:t>Next slide shows a proposed TU update to reflect revised completion date</a:t>
            </a:r>
          </a:p>
          <a:p>
            <a:pPr lvl="1"/>
            <a:r>
              <a:rPr lang="en-GB" dirty="0" smtClean="0"/>
              <a:t>In general, WIs/SIs already plan are allocated same TUs in Q1 2020 as in last meeting of 2019</a:t>
            </a:r>
          </a:p>
          <a:p>
            <a:pPr lvl="1"/>
            <a:r>
              <a:rPr lang="en-US" dirty="0" smtClean="0"/>
              <a:t>In few cases, adjustments to 2019 TUs are also made</a:t>
            </a:r>
            <a:endParaRPr lang="en-US" dirty="0"/>
          </a:p>
          <a:p>
            <a:r>
              <a:rPr lang="en-US" dirty="0" smtClean="0"/>
              <a:t>TU allocation for work not already covered by current time budget:</a:t>
            </a:r>
          </a:p>
          <a:p>
            <a:pPr lvl="1"/>
            <a:r>
              <a:rPr lang="en-US" dirty="0" smtClean="0"/>
              <a:t>RIM-CLI – WI with RAN2 objectives agreed at RAN#82 but no TUs agreed</a:t>
            </a:r>
          </a:p>
          <a:p>
            <a:pPr lvl="1"/>
            <a:r>
              <a:rPr lang="en-US" dirty="0"/>
              <a:t>NPN /CAG- Relating to SA2 SI </a:t>
            </a:r>
            <a:r>
              <a:rPr lang="en-GB" dirty="0" err="1"/>
              <a:t>FS_Vertical_LAN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IDC – WI and </a:t>
            </a:r>
            <a:r>
              <a:rPr lang="en-US" dirty="0" smtClean="0"/>
              <a:t>TUs </a:t>
            </a:r>
            <a:r>
              <a:rPr lang="en-US" dirty="0"/>
              <a:t>discussed at RAN#82 but </a:t>
            </a:r>
            <a:r>
              <a:rPr lang="en-US" dirty="0" smtClean="0"/>
              <a:t>finally postponed </a:t>
            </a:r>
            <a:r>
              <a:rPr lang="en-US" dirty="0"/>
              <a:t>to RAN#83</a:t>
            </a:r>
          </a:p>
          <a:p>
            <a:pPr lvl="1"/>
            <a:r>
              <a:rPr lang="en-GB" dirty="0" smtClean="0"/>
              <a:t>LTE </a:t>
            </a:r>
            <a:r>
              <a:rPr lang="en-GB" dirty="0"/>
              <a:t>based 5G terrestrial </a:t>
            </a:r>
            <a:r>
              <a:rPr lang="en-GB" dirty="0" smtClean="0"/>
              <a:t>broadcast – RAN1 SI completed and WI proposed</a:t>
            </a:r>
          </a:p>
          <a:p>
            <a:pPr lvl="2"/>
            <a:r>
              <a:rPr lang="en-US" dirty="0" smtClean="0"/>
              <a:t>(TUs allocated for the above WIs are not shown in the following slide)</a:t>
            </a:r>
            <a:endParaRPr lang="en-GB" dirty="0" smtClean="0"/>
          </a:p>
          <a:p>
            <a:r>
              <a:rPr lang="en-GB" dirty="0" smtClean="0"/>
              <a:t>Details to be discussed during an offline session this week</a:t>
            </a:r>
          </a:p>
          <a:p>
            <a:pPr lvl="1"/>
            <a:endParaRPr lang="en-US" dirty="0"/>
          </a:p>
          <a:p>
            <a:endParaRPr lang="en-GB" dirty="0" smtClean="0"/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430475402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117764</TotalTime>
  <Words>918</Words>
  <Application>Microsoft Office PowerPoint</Application>
  <PresentationFormat>On-screen Show (4:3)</PresentationFormat>
  <Paragraphs>116</Paragraphs>
  <Slides>13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Wingdings</vt:lpstr>
      <vt:lpstr>3gpp</vt:lpstr>
      <vt:lpstr>Worksheet</vt:lpstr>
      <vt:lpstr>  </vt:lpstr>
      <vt:lpstr>LTE – Release 15</vt:lpstr>
      <vt:lpstr>NR – Release 15 EN-DC and SA corrections</vt:lpstr>
      <vt:lpstr>NR - Release 15  Feature lists</vt:lpstr>
      <vt:lpstr>NR – Release 15 late drop </vt:lpstr>
      <vt:lpstr>NR – Release 16 (1)</vt:lpstr>
      <vt:lpstr>NR – Release 16 (2)</vt:lpstr>
      <vt:lpstr>RAN2 TUs from RAN#82 (RP-182904)</vt:lpstr>
      <vt:lpstr>RAN2 time planning at RAN#83</vt:lpstr>
      <vt:lpstr>RAN2 time planning at RAN#83 Proposed NR TUs for Q1 2020</vt:lpstr>
      <vt:lpstr>RAN2 time planning at RAN#83 Proposed LTE TUs for Q1 2020</vt:lpstr>
      <vt:lpstr>Summary and concluding remarks</vt:lpstr>
      <vt:lpstr>Special Thanks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5049</cp:revision>
  <dcterms:created xsi:type="dcterms:W3CDTF">2009-11-27T05:15:11Z</dcterms:created>
  <dcterms:modified xsi:type="dcterms:W3CDTF">2019-03-18T01:14:03Z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66225431-bee5-4f0d-8548-3991b90141cd</vt:lpwstr>
  </property>
  <property fmtid="{D5CDD505-2E9C-101B-9397-08002B2CF9AE}" pid="5" name="CTP_BU">
    <vt:lpwstr>NEXT GEN &amp; STANDARDS GROUP</vt:lpwstr>
  </property>
  <property fmtid="{D5CDD505-2E9C-101B-9397-08002B2CF9AE}" pid="6" name="CTP_TimeStamp">
    <vt:lpwstr>2019-03-18 01:13:49Z</vt:lpwstr>
  </property>
  <property fmtid="{D5CDD505-2E9C-101B-9397-08002B2CF9AE}" pid="7" name="CTPClassification">
    <vt:lpwstr>CTP_IC</vt:lpwstr>
  </property>
</Properties>
</file>