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407" r:id="rId5"/>
    <p:sldId id="415" r:id="rId6"/>
    <p:sldId id="410" r:id="rId7"/>
    <p:sldId id="414" r:id="rId8"/>
    <p:sldId id="411" r:id="rId9"/>
    <p:sldId id="406" r:id="rId10"/>
    <p:sldId id="412" r:id="rId11"/>
    <p:sldId id="413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14" autoAdjust="0"/>
    <p:restoredTop sz="87234" autoAdjust="0"/>
  </p:normalViewPr>
  <p:slideViewPr>
    <p:cSldViewPr>
      <p:cViewPr varScale="1">
        <p:scale>
          <a:sx n="88" d="100"/>
          <a:sy n="88" d="100"/>
        </p:scale>
        <p:origin x="159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12.12.2018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‹Nr.›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12/12/2018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12/12/2018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12/12/2018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12/12/2018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12/12/2018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12/12/2018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12/12/2018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12/12/2018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12/12/2018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12/12/2018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12/12/2018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12/12/2018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79120" y="2121281"/>
            <a:ext cx="7924800" cy="1963738"/>
          </a:xfrm>
        </p:spPr>
        <p:txBody>
          <a:bodyPr/>
          <a:lstStyle/>
          <a:p>
            <a:pPr eaLnBrk="1" hangingPunct="1"/>
            <a:r>
              <a:rPr lang="en-GB" dirty="0"/>
              <a:t>WF on </a:t>
            </a:r>
            <a:r>
              <a:rPr lang="en-GB" dirty="0" smtClean="0"/>
              <a:t>CR(s) for 2Rx </a:t>
            </a:r>
            <a:r>
              <a:rPr lang="en-GB" dirty="0"/>
              <a:t>exception for NR vehicle UE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SAMSUNG, LG </a:t>
            </a:r>
            <a:r>
              <a:rPr lang="en-US" altLang="en-US" sz="2800" dirty="0">
                <a:solidFill>
                  <a:schemeClr val="tx1"/>
                </a:solidFill>
              </a:rPr>
              <a:t>Electronics, </a:t>
            </a:r>
            <a:r>
              <a:rPr lang="en-US" altLang="en-US" sz="2800" smtClean="0">
                <a:solidFill>
                  <a:schemeClr val="tx1"/>
                </a:solidFill>
              </a:rPr>
              <a:t>Volkswagen AG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317016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</a:t>
            </a:r>
            <a:r>
              <a:rPr lang="en-US" altLang="zh-CN" sz="1800" b="1" dirty="0" smtClean="0"/>
              <a:t>#82 Meeting</a:t>
            </a:r>
          </a:p>
          <a:p>
            <a:pPr>
              <a:buNone/>
            </a:pPr>
            <a:r>
              <a:rPr lang="en-GB" sz="1800" b="1" dirty="0" smtClean="0"/>
              <a:t>Sorrento, Italy, 10-13 Dec, 2018</a:t>
            </a:r>
            <a:r>
              <a:rPr lang="it-IT" sz="1800" b="1" dirty="0" smtClean="0"/>
              <a:t/>
            </a:r>
            <a:br>
              <a:rPr lang="it-IT" sz="1800" b="1" dirty="0" smtClean="0"/>
            </a:br>
            <a:r>
              <a:rPr lang="en-US" altLang="zh-CN" sz="1800" b="1" dirty="0" smtClean="0"/>
              <a:t>Agenda Item: </a:t>
            </a:r>
            <a:r>
              <a:rPr lang="en-GB" altLang="zh-CN" sz="1800" b="1" dirty="0" smtClean="0"/>
              <a:t>9.3.16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5556041" y="323850"/>
            <a:ext cx="3489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>
                <a:solidFill>
                  <a:srgbClr val="0070C0"/>
                </a:solidFill>
              </a:rPr>
              <a:t>RP-182845 (revision of RP-182798)</a:t>
            </a:r>
            <a:endParaRPr lang="en-GB" altLang="zh-CN" sz="1800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85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Steps agreed for conclusion on 2 Rx exception</a:t>
            </a:r>
            <a:endParaRPr lang="en-GB" sz="1900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3657600"/>
          </a:xfrm>
        </p:spPr>
        <p:txBody>
          <a:bodyPr/>
          <a:lstStyle/>
          <a:p>
            <a:pPr lvl="0">
              <a:spcBef>
                <a:spcPct val="0"/>
              </a:spcBef>
              <a:buAutoNum type="arabicPeriod"/>
            </a:pPr>
            <a:r>
              <a:rPr lang="en-US" sz="1800" u="sng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Revise existing SI on 2 Rx (RP-181990) by including external </a:t>
            </a:r>
            <a:r>
              <a:rPr lang="en-US" sz="1800" u="sng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TR which is </a:t>
            </a:r>
            <a:r>
              <a:rPr lang="en-US" sz="1800" u="sng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identical </a:t>
            </a:r>
            <a:r>
              <a:rPr lang="en-US" sz="1800" u="sng" dirty="0" smtClean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with contents </a:t>
            </a:r>
            <a:r>
              <a:rPr lang="en-US" sz="1800" u="sng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of TR38.826 </a:t>
            </a:r>
            <a:endParaRPr lang="en-US" sz="1800" u="sng" dirty="0" smtClean="0"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Font typeface="+mj-lt"/>
              <a:buAutoNum type="arabicPeriod"/>
            </a:pPr>
            <a:endParaRPr lang="en-US" sz="1800" u="sng" dirty="0" smtClean="0"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AutoNum type="arabicPeriod"/>
            </a:pPr>
            <a:r>
              <a:rPr lang="en-US" sz="1800" u="sng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Approve </a:t>
            </a:r>
            <a:r>
              <a:rPr lang="en-US" sz="1800" u="sng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the external </a:t>
            </a:r>
            <a:r>
              <a:rPr lang="en-US" sz="1800" u="sng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TR</a:t>
            </a:r>
          </a:p>
          <a:p>
            <a:pPr lvl="0">
              <a:spcBef>
                <a:spcPct val="0"/>
              </a:spcBef>
              <a:buFont typeface="+mj-lt"/>
              <a:buAutoNum type="arabicPeriod"/>
            </a:pPr>
            <a:endParaRPr lang="en-US" sz="1800" u="sng" dirty="0" smtClean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AutoNum type="arabicPeriod"/>
            </a:pPr>
            <a:r>
              <a:rPr lang="en-US" sz="1800" u="sng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Approve RAN4 CR by referring external </a:t>
            </a:r>
            <a:r>
              <a:rPr lang="en-US" sz="1800" u="sng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TR</a:t>
            </a:r>
          </a:p>
          <a:p>
            <a:pPr lvl="0">
              <a:spcBef>
                <a:spcPct val="0"/>
              </a:spcBef>
              <a:buFont typeface="+mj-lt"/>
              <a:buAutoNum type="arabicPeriod"/>
            </a:pPr>
            <a:endParaRPr lang="en-US" sz="1800" u="sng" dirty="0" smtClean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AutoNum type="arabicPeriod"/>
            </a:pPr>
            <a:r>
              <a:rPr lang="en-US" sz="1800" u="sng" dirty="0" err="1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Appove</a:t>
            </a:r>
            <a:r>
              <a:rPr lang="en-US" sz="1800" u="sng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RAN2 CRs for TS36.300 and </a:t>
            </a:r>
            <a:r>
              <a:rPr lang="en-US" sz="1800" u="sng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TS38.300</a:t>
            </a:r>
          </a:p>
          <a:p>
            <a:pPr lvl="0">
              <a:spcBef>
                <a:spcPct val="0"/>
              </a:spcBef>
              <a:buFont typeface="+mj-lt"/>
              <a:buAutoNum type="arabicPeriod"/>
            </a:pPr>
            <a:endParaRPr lang="en-US" sz="1800" u="sng" dirty="0" smtClean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AutoNum type="arabicPeriod"/>
            </a:pPr>
            <a:r>
              <a:rPr lang="en-US" sz="1800" u="sng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Approve LS to 5GAA by referring external </a:t>
            </a:r>
            <a:r>
              <a:rPr lang="en-US" sz="1800" u="sng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TR</a:t>
            </a:r>
          </a:p>
          <a:p>
            <a:pPr lvl="0">
              <a:spcBef>
                <a:spcPct val="0"/>
              </a:spcBef>
              <a:buFont typeface="+mj-lt"/>
              <a:buAutoNum type="arabicPeriod"/>
            </a:pPr>
            <a:endParaRPr lang="en-US" sz="1800" u="sng" dirty="0" smtClean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AutoNum type="arabicPeriod"/>
            </a:pPr>
            <a:r>
              <a:rPr lang="en-US" sz="1800" u="sng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Approve LS to GCF CAG/RAN5</a:t>
            </a:r>
          </a:p>
          <a:p>
            <a:pPr marL="0" lvl="0" indent="0">
              <a:spcBef>
                <a:spcPct val="0"/>
              </a:spcBef>
              <a:buNone/>
            </a:pPr>
            <a:endParaRPr lang="en-GB" sz="1800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5317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2533650"/>
          </a:xfrm>
        </p:spPr>
        <p:txBody>
          <a:bodyPr/>
          <a:lstStyle/>
          <a:p>
            <a:r>
              <a:rPr lang="en-US" dirty="0"/>
              <a:t>1</a:t>
            </a:r>
            <a:r>
              <a:rPr lang="en-US" dirty="0" smtClean="0"/>
              <a:t>. </a:t>
            </a:r>
            <a:r>
              <a:rPr lang="en-GB" dirty="0" smtClean="0"/>
              <a:t>CR to TS 38.101-1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11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Agreement 1: </a:t>
            </a:r>
            <a:r>
              <a:rPr lang="en-GB" sz="19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Definitions and notes in TS 38.101-1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2971800"/>
          </a:xfrm>
        </p:spPr>
        <p:txBody>
          <a:bodyPr/>
          <a:lstStyle/>
          <a:p>
            <a:pPr lvl="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GB" sz="1800" u="sng" dirty="0">
                <a:latin typeface="Arial" panose="020B0604020202020204" pitchFamily="34" charset="0"/>
                <a:cs typeface="Arial" panose="020B0604020202020204" pitchFamily="34" charset="0"/>
              </a:rPr>
              <a:t>Section 3 in TS </a:t>
            </a:r>
            <a:r>
              <a:rPr lang="en-GB" sz="1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38.101-1</a:t>
            </a:r>
            <a:endParaRPr lang="en-GB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“An </a:t>
            </a:r>
            <a:r>
              <a:rPr lang="en-US" sz="18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UE embedded in a vehicle, permanently connected to </a:t>
            </a:r>
            <a:r>
              <a:rPr lang="en-US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an embedded antenna system that </a:t>
            </a:r>
            <a:r>
              <a:rPr lang="en-US" sz="18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radiates externally for NR operating bands</a:t>
            </a:r>
            <a:r>
              <a:rPr lang="en-US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”</a:t>
            </a:r>
            <a:endParaRPr lang="en-US" sz="1800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r>
              <a:rPr lang="en-US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Note: Vehicular UE </a:t>
            </a:r>
            <a:r>
              <a:rPr lang="en-GB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does </a:t>
            </a:r>
            <a:r>
              <a:rPr lang="en-GB" sz="18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not refer to other UE form factors placed inside the vehicle. </a:t>
            </a:r>
          </a:p>
          <a:p>
            <a:pPr marL="0" indent="0">
              <a:buNone/>
            </a:pPr>
            <a:endParaRPr lang="en-GB" sz="1800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sz="1800" u="sng" dirty="0">
                <a:latin typeface="Arial" panose="020B0604020202020204" pitchFamily="34" charset="0"/>
                <a:cs typeface="Arial" panose="020B0604020202020204" pitchFamily="34" charset="0"/>
              </a:rPr>
              <a:t>Section 7 in TS 38.101-1 (Table </a:t>
            </a:r>
            <a:r>
              <a:rPr lang="en-GB" sz="1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7.3.2-1)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8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NOTE 1:Four Rx antenna ports shall be the baseline for this operating band, except for 2 Rx </a:t>
            </a:r>
            <a:r>
              <a:rPr lang="en-GB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vehicular UE </a:t>
            </a:r>
            <a:r>
              <a:rPr lang="en-US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[</a:t>
            </a:r>
            <a:r>
              <a:rPr lang="en-US" sz="1800" i="1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external TR</a:t>
            </a:r>
            <a:r>
              <a:rPr lang="en-US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]</a:t>
            </a:r>
            <a:r>
              <a:rPr lang="en-GB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.</a:t>
            </a:r>
            <a:endParaRPr lang="en-GB" sz="1800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8657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2533650"/>
          </a:xfrm>
        </p:spPr>
        <p:txBody>
          <a:bodyPr/>
          <a:lstStyle/>
          <a:p>
            <a:r>
              <a:rPr lang="en-US" dirty="0"/>
              <a:t>2</a:t>
            </a:r>
            <a:r>
              <a:rPr lang="en-US" dirty="0" smtClean="0"/>
              <a:t>. </a:t>
            </a:r>
            <a:r>
              <a:rPr lang="en-GB" dirty="0" smtClean="0"/>
              <a:t>CR to TS 36.300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9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Agreement </a:t>
            </a:r>
            <a:r>
              <a:rPr lang="en-US" sz="19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2: </a:t>
            </a:r>
            <a:r>
              <a:rPr lang="en-GB" sz="19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SPID </a:t>
            </a:r>
            <a:r>
              <a:rPr lang="en-GB" sz="19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agreement in TS 36.300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0650" y="1101634"/>
            <a:ext cx="7848600" cy="1914184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1800" u="sng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Define SPID as shown below: </a:t>
            </a:r>
          </a:p>
          <a:p>
            <a:pPr marL="0" indent="0">
              <a:buNone/>
            </a:pPr>
            <a:endParaRPr lang="en-GB" sz="1800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8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Table I.2-4: Network local configuration in idle and connected mode for SPID = </a:t>
            </a:r>
            <a:r>
              <a:rPr lang="en-GB" sz="18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253</a:t>
            </a:r>
            <a:endParaRPr lang="en-GB" sz="1900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114276"/>
              </p:ext>
            </p:extLst>
          </p:nvPr>
        </p:nvGraphicFramePr>
        <p:xfrm>
          <a:off x="1082675" y="3356722"/>
          <a:ext cx="6978650" cy="24688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991011">
                  <a:extLst>
                    <a:ext uri="{9D8B030D-6E8A-4147-A177-3AD203B41FA5}">
                      <a16:colId xmlns:a16="http://schemas.microsoft.com/office/drawing/2014/main" val="1557762335"/>
                    </a:ext>
                  </a:extLst>
                </a:gridCol>
                <a:gridCol w="3987639">
                  <a:extLst>
                    <a:ext uri="{9D8B030D-6E8A-4147-A177-3AD203B41FA5}">
                      <a16:colId xmlns:a16="http://schemas.microsoft.com/office/drawing/2014/main" val="7509205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Configuration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parameter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800" kern="12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Meaning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7485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Automotive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device subscriber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The selection provides information that subscriber is using an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automotive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device and is permitted to utilise a minimum of two Rx antenna ports for the NR bands where four Rx antenna ports are baseline as given in TS 38.101-1 [86]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1538334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81000" y="2810219"/>
            <a:ext cx="662940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86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2533650"/>
          </a:xfrm>
        </p:spPr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. </a:t>
            </a:r>
            <a:r>
              <a:rPr lang="en-GB" dirty="0" smtClean="0"/>
              <a:t>CR to TS </a:t>
            </a:r>
            <a:r>
              <a:rPr lang="en-GB" dirty="0" smtClean="0"/>
              <a:t>38.300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68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Agreement </a:t>
            </a:r>
            <a:r>
              <a:rPr lang="en-US" sz="1900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3</a:t>
            </a:r>
            <a:r>
              <a:rPr lang="en-US" sz="19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: </a:t>
            </a:r>
            <a:r>
              <a:rPr lang="en-GB" sz="1900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Add new Annex E to TS 38.300</a:t>
            </a:r>
            <a:endParaRPr lang="en-GB" sz="1900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81000" y="2810219"/>
            <a:ext cx="662940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407126" y="2088053"/>
            <a:ext cx="8279674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900"/>
              </a:spcAft>
            </a:pPr>
            <a:r>
              <a:rPr lang="en-GB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Annex E (informative):</a:t>
            </a:r>
            <a:br>
              <a:rPr lang="en-GB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GB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SPID ranges and mapping of SPID values to cell reselection and inter-RAT/inter frequency handover </a:t>
            </a:r>
            <a:r>
              <a:rPr lang="en-GB" dirty="0" smtClean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priorities</a:t>
            </a:r>
          </a:p>
          <a:p>
            <a:pPr>
              <a:spcBef>
                <a:spcPts val="1200"/>
              </a:spcBef>
              <a:spcAft>
                <a:spcPts val="900"/>
              </a:spcAft>
            </a:pPr>
            <a:endParaRPr lang="en-GB" dirty="0">
              <a:highlight>
                <a:srgbClr val="00FF00"/>
              </a:highlight>
              <a:latin typeface="Arial" panose="020B0604020202020204" pitchFamily="34" charset="0"/>
              <a:ea typeface="Malgun Gothic" panose="020B0503020000020004" pitchFamily="34" charset="-127"/>
            </a:endParaRPr>
          </a:p>
          <a:p>
            <a:r>
              <a:rPr lang="en-GB" dirty="0">
                <a:highlight>
                  <a:srgbClr val="00FF0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The SPID values are defined in Annex I of TS 36.300 [2].From the SPID reference values,  only the SPID=253 also applies for 5GC. </a:t>
            </a:r>
          </a:p>
        </p:txBody>
      </p:sp>
    </p:spTree>
    <p:extLst>
      <p:ext uri="{BB962C8B-B14F-4D97-AF65-F5344CB8AC3E}">
        <p14:creationId xmlns:p14="http://schemas.microsoft.com/office/powerpoint/2010/main" val="1970902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66EEDB98-F073-460B-B9B0-9643F9FE785E"/>
    <ds:schemaRef ds:uri="17c5c574-4f42-45b3-8a7f-77d8e859d07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298</Words>
  <Application>Microsoft Office PowerPoint</Application>
  <PresentationFormat>Bildschirmpräsentation (4:3)</PresentationFormat>
  <Paragraphs>44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5" baseType="lpstr">
      <vt:lpstr>Malgun Gothic</vt:lpstr>
      <vt:lpstr>ＭＳ Ｐゴシック</vt:lpstr>
      <vt:lpstr>宋体</vt:lpstr>
      <vt:lpstr>Arial</vt:lpstr>
      <vt:lpstr>Calibri</vt:lpstr>
      <vt:lpstr>Wingdings</vt:lpstr>
      <vt:lpstr>Office Theme</vt:lpstr>
      <vt:lpstr>WF on CR(s) for 2Rx exception for NR vehicle UE</vt:lpstr>
      <vt:lpstr>Steps agreed for conclusion on 2 Rx exception</vt:lpstr>
      <vt:lpstr>1. CR to TS 38.101-1</vt:lpstr>
      <vt:lpstr>Agreement 1: Definitions and notes in TS 38.101-1</vt:lpstr>
      <vt:lpstr>2. CR to TS 36.300</vt:lpstr>
      <vt:lpstr>Agreement 2: SPID agreement in TS 36.300</vt:lpstr>
      <vt:lpstr>3. CR to TS 38.300</vt:lpstr>
      <vt:lpstr>Agreement 3: Add new Annex E to TS 38.300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Saravanan, Visvesh</cp:lastModifiedBy>
  <cp:revision>1115</cp:revision>
  <dcterms:created xsi:type="dcterms:W3CDTF">2013-05-13T16:02:00Z</dcterms:created>
  <dcterms:modified xsi:type="dcterms:W3CDTF">2018-12-12T16:02:58Z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