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431" r:id="rId2"/>
    <p:sldId id="450" r:id="rId3"/>
    <p:sldId id="438" r:id="rId4"/>
    <p:sldId id="445" r:id="rId5"/>
    <p:sldId id="443" r:id="rId6"/>
    <p:sldId id="451" r:id="rId7"/>
    <p:sldId id="452" r:id="rId8"/>
    <p:sldId id="446" r:id="rId9"/>
    <p:sldId id="449" r:id="rId10"/>
    <p:sldId id="430" r:id="rId11"/>
  </p:sldIdLst>
  <p:sldSz cx="12192000" cy="6858000"/>
  <p:notesSz cx="6858000" cy="9144000"/>
  <p:embeddedFontLst>
    <p:embeddedFont>
      <p:font typeface="Ericsson Capital TT" panose="02000503000000020004" pitchFamily="2" charset="0"/>
      <p:regular r:id="rId14"/>
    </p:embeddedFont>
    <p:embeddedFont>
      <p:font typeface="Ericsson Hilda" panose="00000500000000000000" pitchFamily="2" charset="0"/>
      <p:regular r:id="rId15"/>
      <p:bold r:id="rId16"/>
    </p:embeddedFont>
    <p:embeddedFont>
      <p:font typeface="Ericsson Hilda Light" panose="00000400000000000000" pitchFamily="2" charset="0"/>
      <p:regular r:id="rId17"/>
    </p:embeddedFont>
    <p:embeddedFont>
      <p:font typeface="Ericsson Technical Icons" panose="000005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31"/>
            <p14:sldId id="450"/>
            <p14:sldId id="438"/>
            <p14:sldId id="445"/>
            <p14:sldId id="443"/>
            <p14:sldId id="451"/>
            <p14:sldId id="452"/>
            <p14:sldId id="446"/>
            <p14:sldId id="449"/>
            <p14:sldId id="43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89098" autoAdjust="0"/>
  </p:normalViewPr>
  <p:slideViewPr>
    <p:cSldViewPr snapToGrid="0" snapToObjects="1" showGuides="1">
      <p:cViewPr varScale="1">
        <p:scale>
          <a:sx n="64" d="100"/>
          <a:sy n="64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799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162337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81/Docs/RP-182014.zip" TargetMode="Externa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A4A3-3439-48EE-9A1D-56CF754D0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4634" y="2972187"/>
            <a:ext cx="8885292" cy="3457576"/>
          </a:xfrm>
        </p:spPr>
        <p:txBody>
          <a:bodyPr/>
          <a:lstStyle/>
          <a:p>
            <a:r>
              <a:rPr lang="en-US" sz="4800" dirty="0"/>
              <a:t>Motivation for correction to aperiodic CSI-RS triggering with different numerology between PDCCH and CSI-RS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489347-02AD-4A61-855B-0F60898EF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6" y="493580"/>
            <a:ext cx="5472114" cy="2087563"/>
          </a:xfrm>
        </p:spPr>
        <p:txBody>
          <a:bodyPr/>
          <a:lstStyle/>
          <a:p>
            <a:r>
              <a:rPr lang="en-US" dirty="0"/>
              <a:t>3GPP TSG RAN Meeting#82</a:t>
            </a:r>
          </a:p>
          <a:p>
            <a:r>
              <a:rPr lang="en-US" dirty="0"/>
              <a:t>Sorrento, Italy, December 10-13, 2018</a:t>
            </a:r>
          </a:p>
          <a:p>
            <a:endParaRPr lang="en-US" dirty="0"/>
          </a:p>
          <a:p>
            <a:r>
              <a:rPr lang="en-US" dirty="0"/>
              <a:t>Agenda Item: 9.2.1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Discussion, Decision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E3F52-B0CA-4089-ABDB-DA65A764FD29}"/>
              </a:ext>
            </a:extLst>
          </p:cNvPr>
          <p:cNvSpPr txBox="1"/>
          <p:nvPr/>
        </p:nvSpPr>
        <p:spPr bwMode="auto">
          <a:xfrm>
            <a:off x="9664261" y="6229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400" dirty="0"/>
              <a:t>RP-182834</a:t>
            </a:r>
          </a:p>
        </p:txBody>
      </p:sp>
    </p:spTree>
    <p:extLst>
      <p:ext uri="{BB962C8B-B14F-4D97-AF65-F5344CB8AC3E}">
        <p14:creationId xmlns:p14="http://schemas.microsoft.com/office/powerpoint/2010/main" val="1318409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4BA47E-A3A6-4288-9100-96B6F9FD3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92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E3253-5BB1-49DE-BBC6-5B1C41FBE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00FF2-0BBF-4739-B1BF-2B27B93A40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dirty="0"/>
              <a:t>In Inter-band CA between low band and high-band:</a:t>
            </a:r>
          </a:p>
          <a:p>
            <a:pPr lvl="1"/>
            <a:r>
              <a:rPr lang="en-US" dirty="0"/>
              <a:t>Channel measurements for high-band are crucial for meaningful DL throughput on high-band.</a:t>
            </a:r>
          </a:p>
          <a:p>
            <a:pPr lvl="1"/>
            <a:r>
              <a:rPr lang="en-US" dirty="0"/>
              <a:t>Uplink coverage in high-band is limited</a:t>
            </a:r>
          </a:p>
          <a:p>
            <a:pPr lvl="1"/>
            <a:endParaRPr lang="en-US" dirty="0"/>
          </a:p>
          <a:p>
            <a:pPr marL="369888" lvl="1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For Inter-band CA operation between low band and high band, channel measurements on high-band should be reported via low band.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E315091-D0D6-41C1-86E7-173BF0590489}"/>
              </a:ext>
            </a:extLst>
          </p:cNvPr>
          <p:cNvSpPr/>
          <p:nvPr/>
        </p:nvSpPr>
        <p:spPr bwMode="auto">
          <a:xfrm>
            <a:off x="7354620" y="4997668"/>
            <a:ext cx="4233038" cy="1081088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6C4252C-5EB7-456C-8E4A-B5C270AA62D0}"/>
              </a:ext>
            </a:extLst>
          </p:cNvPr>
          <p:cNvSpPr/>
          <p:nvPr/>
        </p:nvSpPr>
        <p:spPr bwMode="auto">
          <a:xfrm>
            <a:off x="8427506" y="5215332"/>
            <a:ext cx="2215533" cy="559058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57F179D-DE9F-454D-BEF8-855710179842}"/>
              </a:ext>
            </a:extLst>
          </p:cNvPr>
          <p:cNvSpPr/>
          <p:nvPr/>
        </p:nvSpPr>
        <p:spPr bwMode="auto">
          <a:xfrm>
            <a:off x="9089477" y="5365500"/>
            <a:ext cx="899844" cy="2546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21FA48-E75F-45FB-9BBD-A3CD7F7F3CEA}"/>
              </a:ext>
            </a:extLst>
          </p:cNvPr>
          <p:cNvSpPr txBox="1"/>
          <p:nvPr/>
        </p:nvSpPr>
        <p:spPr bwMode="auto">
          <a:xfrm>
            <a:off x="7480400" y="55236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Low band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5CAF93C-9DB0-4402-868B-CDB1C352A2B6}"/>
              </a:ext>
            </a:extLst>
          </p:cNvPr>
          <p:cNvSpPr txBox="1"/>
          <p:nvPr/>
        </p:nvSpPr>
        <p:spPr bwMode="auto">
          <a:xfrm>
            <a:off x="9140561" y="537249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(UL)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03C29C0-F175-4586-BAD8-9D59F50A0EF2}"/>
              </a:ext>
            </a:extLst>
          </p:cNvPr>
          <p:cNvGrpSpPr/>
          <p:nvPr/>
        </p:nvGrpSpPr>
        <p:grpSpPr>
          <a:xfrm>
            <a:off x="330396" y="4968354"/>
            <a:ext cx="6137079" cy="1311654"/>
            <a:chOff x="330396" y="4727196"/>
            <a:chExt cx="6137079" cy="13116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D7282C5-F602-43C6-BCEA-3AA1FE05A671}"/>
                </a:ext>
              </a:extLst>
            </p:cNvPr>
            <p:cNvSpPr txBox="1"/>
            <p:nvPr/>
          </p:nvSpPr>
          <p:spPr bwMode="auto">
            <a:xfrm>
              <a:off x="345242" y="5157654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High band (HB)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AA346A-3E56-4016-B9D2-C99AB0C6DB20}"/>
                </a:ext>
              </a:extLst>
            </p:cNvPr>
            <p:cNvSpPr txBox="1"/>
            <p:nvPr/>
          </p:nvSpPr>
          <p:spPr bwMode="auto">
            <a:xfrm>
              <a:off x="330396" y="4727196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Low band (LB)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AC9D012-1C60-4AF5-B09A-88B2FC764964}"/>
                </a:ext>
              </a:extLst>
            </p:cNvPr>
            <p:cNvGrpSpPr/>
            <p:nvPr/>
          </p:nvGrpSpPr>
          <p:grpSpPr>
            <a:xfrm>
              <a:off x="1860806" y="5195846"/>
              <a:ext cx="2561616" cy="254694"/>
              <a:chOff x="3259145" y="3384890"/>
              <a:chExt cx="6912149" cy="36285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19295C2-8AA6-423E-AA1F-F0121E3D2B9A}"/>
                  </a:ext>
                </a:extLst>
              </p:cNvPr>
              <p:cNvSpPr/>
              <p:nvPr/>
            </p:nvSpPr>
            <p:spPr bwMode="auto">
              <a:xfrm>
                <a:off x="8445279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4E79935-1719-408A-80F8-FE497012E49D}"/>
                  </a:ext>
                </a:extLst>
              </p:cNvPr>
              <p:cNvSpPr/>
              <p:nvPr/>
            </p:nvSpPr>
            <p:spPr bwMode="auto">
              <a:xfrm>
                <a:off x="9017921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9AA79B9-9C3C-47B9-9C02-778506AD8C55}"/>
                  </a:ext>
                </a:extLst>
              </p:cNvPr>
              <p:cNvSpPr/>
              <p:nvPr/>
            </p:nvSpPr>
            <p:spPr bwMode="auto">
              <a:xfrm>
                <a:off x="9598650" y="3384891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D5707414-15A7-4B0E-92AC-1001327E5A5D}"/>
                  </a:ext>
                </a:extLst>
              </p:cNvPr>
              <p:cNvSpPr/>
              <p:nvPr/>
            </p:nvSpPr>
            <p:spPr bwMode="auto">
              <a:xfrm>
                <a:off x="3259145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9E8456B-8B14-42AE-8B21-38C883F8A56E}"/>
                  </a:ext>
                </a:extLst>
              </p:cNvPr>
              <p:cNvSpPr/>
              <p:nvPr/>
            </p:nvSpPr>
            <p:spPr bwMode="auto">
              <a:xfrm>
                <a:off x="3831789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0F6DCD9-D1EC-4FAB-BD16-E2E51D69A01F}"/>
                  </a:ext>
                </a:extLst>
              </p:cNvPr>
              <p:cNvSpPr/>
              <p:nvPr/>
            </p:nvSpPr>
            <p:spPr bwMode="auto">
              <a:xfrm>
                <a:off x="4412518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D584E44-31BE-4B55-84BE-4F3FB0DC8D7F}"/>
                  </a:ext>
                </a:extLst>
              </p:cNvPr>
              <p:cNvSpPr/>
              <p:nvPr/>
            </p:nvSpPr>
            <p:spPr bwMode="auto">
              <a:xfrm>
                <a:off x="5027703" y="3384893"/>
                <a:ext cx="572645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6C2D215-BCE6-48D7-BC45-08A5C9D5E81A}"/>
                  </a:ext>
                </a:extLst>
              </p:cNvPr>
              <p:cNvSpPr/>
              <p:nvPr/>
            </p:nvSpPr>
            <p:spPr bwMode="auto">
              <a:xfrm>
                <a:off x="5565889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26A7430-E612-4DBF-A069-AD32B1BFF450}"/>
                  </a:ext>
                </a:extLst>
              </p:cNvPr>
              <p:cNvSpPr/>
              <p:nvPr/>
            </p:nvSpPr>
            <p:spPr bwMode="auto">
              <a:xfrm>
                <a:off x="6138533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1D47921-BB59-4EEC-B40A-1B13C9729998}"/>
                  </a:ext>
                </a:extLst>
              </p:cNvPr>
              <p:cNvSpPr/>
              <p:nvPr/>
            </p:nvSpPr>
            <p:spPr bwMode="auto">
              <a:xfrm>
                <a:off x="6719264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576C612-8AE2-44DB-843B-AF6DC97152D4}"/>
                  </a:ext>
                </a:extLst>
              </p:cNvPr>
              <p:cNvSpPr/>
              <p:nvPr/>
            </p:nvSpPr>
            <p:spPr bwMode="auto">
              <a:xfrm>
                <a:off x="7291906" y="3384893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E6D9AC-0EDD-43F5-9A3E-8A7F47E40976}"/>
                  </a:ext>
                </a:extLst>
              </p:cNvPr>
              <p:cNvSpPr/>
              <p:nvPr/>
            </p:nvSpPr>
            <p:spPr bwMode="auto">
              <a:xfrm>
                <a:off x="7872634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B3570F-EBA3-400D-A885-C3D9D5ACE876}"/>
                </a:ext>
              </a:extLst>
            </p:cNvPr>
            <p:cNvSpPr/>
            <p:nvPr/>
          </p:nvSpPr>
          <p:spPr bwMode="auto">
            <a:xfrm>
              <a:off x="1860804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AF36-3B50-4999-B08B-16CBCFFE78B7}"/>
                </a:ext>
              </a:extLst>
            </p:cNvPr>
            <p:cNvSpPr/>
            <p:nvPr/>
          </p:nvSpPr>
          <p:spPr bwMode="auto">
            <a:xfrm>
              <a:off x="2701005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B3EBFDF-9A4D-4AAF-8918-526C2C694941}"/>
                </a:ext>
              </a:extLst>
            </p:cNvPr>
            <p:cNvSpPr/>
            <p:nvPr/>
          </p:nvSpPr>
          <p:spPr bwMode="auto">
            <a:xfrm>
              <a:off x="3561868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093BFB-5B7A-4B4A-9E5A-087E8F1F9F02}"/>
                </a:ext>
              </a:extLst>
            </p:cNvPr>
            <p:cNvSpPr/>
            <p:nvPr/>
          </p:nvSpPr>
          <p:spPr bwMode="auto">
            <a:xfrm>
              <a:off x="4419426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C9C00A-E054-450E-98A0-9651AD15D095}"/>
                </a:ext>
              </a:extLst>
            </p:cNvPr>
            <p:cNvSpPr/>
            <p:nvPr/>
          </p:nvSpPr>
          <p:spPr bwMode="auto">
            <a:xfrm>
              <a:off x="5280292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67B5A79-99CF-4676-A414-961111DAA032}"/>
                </a:ext>
              </a:extLst>
            </p:cNvPr>
            <p:cNvSpPr/>
            <p:nvPr/>
          </p:nvSpPr>
          <p:spPr bwMode="auto">
            <a:xfrm>
              <a:off x="442541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59D64D5-34F5-4F0C-B993-B581072F9F99}"/>
                </a:ext>
              </a:extLst>
            </p:cNvPr>
            <p:cNvSpPr/>
            <p:nvPr/>
          </p:nvSpPr>
          <p:spPr bwMode="auto">
            <a:xfrm>
              <a:off x="463763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DF3C866-ECCC-4FE2-A01B-7B03109146C9}"/>
                </a:ext>
              </a:extLst>
            </p:cNvPr>
            <p:cNvSpPr/>
            <p:nvPr/>
          </p:nvSpPr>
          <p:spPr bwMode="auto">
            <a:xfrm>
              <a:off x="4852855" y="5193690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CFBA316-2610-42F0-8663-7ADBF38EDD0D}"/>
                </a:ext>
              </a:extLst>
            </p:cNvPr>
            <p:cNvSpPr/>
            <p:nvPr/>
          </p:nvSpPr>
          <p:spPr bwMode="auto">
            <a:xfrm>
              <a:off x="5065074" y="5193690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A0E1A18-E2E7-45AF-8634-1ABBA890C467}"/>
                </a:ext>
              </a:extLst>
            </p:cNvPr>
            <p:cNvSpPr/>
            <p:nvPr/>
          </p:nvSpPr>
          <p:spPr bwMode="auto">
            <a:xfrm>
              <a:off x="5280290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9A560D3-E449-4516-8A43-50329B118CAB}"/>
                </a:ext>
              </a:extLst>
            </p:cNvPr>
            <p:cNvSpPr/>
            <p:nvPr/>
          </p:nvSpPr>
          <p:spPr bwMode="auto">
            <a:xfrm>
              <a:off x="5492508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1C022F4-79A0-4E56-BE11-C5DF802CC309}"/>
                </a:ext>
              </a:extLst>
            </p:cNvPr>
            <p:cNvSpPr/>
            <p:nvPr/>
          </p:nvSpPr>
          <p:spPr bwMode="auto">
            <a:xfrm>
              <a:off x="5707726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FAF2968-1999-4A78-983A-0CCF1FB2BCAD}"/>
                </a:ext>
              </a:extLst>
            </p:cNvPr>
            <p:cNvSpPr/>
            <p:nvPr/>
          </p:nvSpPr>
          <p:spPr bwMode="auto">
            <a:xfrm>
              <a:off x="5919945" y="5193692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C7BA8DE-8602-4EE6-A172-57589F788A2D}"/>
                </a:ext>
              </a:extLst>
            </p:cNvPr>
            <p:cNvCxnSpPr/>
            <p:nvPr/>
          </p:nvCxnSpPr>
          <p:spPr bwMode="auto">
            <a:xfrm>
              <a:off x="6229350" y="4881935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40ACDBF-B73C-4C98-A595-F57ADC62A937}"/>
                </a:ext>
              </a:extLst>
            </p:cNvPr>
            <p:cNvCxnSpPr/>
            <p:nvPr/>
          </p:nvCxnSpPr>
          <p:spPr bwMode="auto">
            <a:xfrm>
              <a:off x="6219825" y="5310560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A4181E21-8400-4332-A4CA-57B6AA1C9E5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73026" y="5383863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328F821-8554-4CD8-9952-E0A51226AD27}"/>
                </a:ext>
              </a:extLst>
            </p:cNvPr>
            <p:cNvSpPr txBox="1"/>
            <p:nvPr/>
          </p:nvSpPr>
          <p:spPr bwMode="auto">
            <a:xfrm>
              <a:off x="1859617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DL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8BFEBFE-5E17-4279-8FCB-FF6A800392D5}"/>
                </a:ext>
              </a:extLst>
            </p:cNvPr>
            <p:cNvSpPr txBox="1"/>
            <p:nvPr/>
          </p:nvSpPr>
          <p:spPr bwMode="auto">
            <a:xfrm>
              <a:off x="2288242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UL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08385CB8-BA9E-4F5F-9FA8-6FC074E7E59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1176" y="5393388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04197E1-DBC0-4FF8-9C59-B3E05325FA46}"/>
              </a:ext>
            </a:extLst>
          </p:cNvPr>
          <p:cNvSpPr txBox="1"/>
          <p:nvPr/>
        </p:nvSpPr>
        <p:spPr bwMode="auto">
          <a:xfrm>
            <a:off x="8454761" y="53820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(DL)</a:t>
            </a:r>
          </a:p>
        </p:txBody>
      </p:sp>
      <p:sp>
        <p:nvSpPr>
          <p:cNvPr id="46" name="Freeform 3">
            <a:extLst>
              <a:ext uri="{FF2B5EF4-FFF2-40B4-BE49-F238E27FC236}">
                <a16:creationId xmlns:a16="http://schemas.microsoft.com/office/drawing/2014/main" id="{B2B769E2-19F7-41AA-BA2B-0CF816763C8B}"/>
              </a:ext>
            </a:extLst>
          </p:cNvPr>
          <p:cNvSpPr>
            <a:spLocks noChangeAspect="1" noEditPoints="1"/>
          </p:cNvSpPr>
          <p:nvPr/>
        </p:nvSpPr>
        <p:spPr bwMode="auto">
          <a:xfrm flipH="1">
            <a:off x="9075442" y="4364421"/>
            <a:ext cx="743681" cy="914400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002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420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D3B7F-B3C1-4076-B047-28F62FDC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ECA57-3973-41CA-B568-110CA60BB2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59314"/>
            <a:ext cx="11233150" cy="4877973"/>
          </a:xfrm>
        </p:spPr>
        <p:txBody>
          <a:bodyPr/>
          <a:lstStyle/>
          <a:p>
            <a:r>
              <a:rPr lang="en-US" dirty="0"/>
              <a:t>Cross-carrier scheduling with mixed numerologies</a:t>
            </a:r>
          </a:p>
          <a:p>
            <a:pPr lvl="1"/>
            <a:r>
              <a:rPr lang="en-US" dirty="0"/>
              <a:t>At RAN plenary #81, cross-carrier scheduling with mixed numerologies was postponed to Rel-16 (</a:t>
            </a:r>
            <a:r>
              <a:rPr lang="en-US" u="sng" dirty="0">
                <a:hlinkClick r:id="rId2"/>
              </a:rPr>
              <a:t>RP-182014</a:t>
            </a:r>
            <a:r>
              <a:rPr lang="en-US" u="sng" dirty="0"/>
              <a:t>)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FF95E6-2FD6-4E13-8609-6B2287FDB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90359"/>
              </p:ext>
            </p:extLst>
          </p:nvPr>
        </p:nvGraphicFramePr>
        <p:xfrm>
          <a:off x="1684412" y="2481446"/>
          <a:ext cx="893904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9046">
                  <a:extLst>
                    <a:ext uri="{9D8B030D-6E8A-4147-A177-3AD203B41FA5}">
                      <a16:colId xmlns:a16="http://schemas.microsoft.com/office/drawing/2014/main" val="1097433506"/>
                    </a:ext>
                  </a:extLst>
                </a:gridCol>
              </a:tblGrid>
              <a:tr h="1203534">
                <a:tc>
                  <a:txBody>
                    <a:bodyPr/>
                    <a:lstStyle/>
                    <a:p>
                      <a:pPr hangingPunct="0"/>
                      <a:r>
                        <a:rPr lang="ja-JP" altLang="en-US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Cross-carrier scheduling with different numerologies is postponed to Rel-16. </a:t>
                      </a:r>
                      <a:endParaRPr lang="en-US" sz="2000" b="1" u="sng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0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Already-agreed functionality for cross-carrier scheduling with different numerologies will not be removed from the Rel-15 specs, but will have a note added that the behaviour does not apply in this release.”</a:t>
                      </a:r>
                      <a:endParaRPr lang="en-US" sz="2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85439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D815A9D-0E7E-46D5-8129-DE2EC532E3B5}"/>
              </a:ext>
            </a:extLst>
          </p:cNvPr>
          <p:cNvSpPr/>
          <p:nvPr/>
        </p:nvSpPr>
        <p:spPr bwMode="auto">
          <a:xfrm>
            <a:off x="2948918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C2E970-4106-4A0D-9881-20334C75077C}"/>
              </a:ext>
            </a:extLst>
          </p:cNvPr>
          <p:cNvSpPr/>
          <p:nvPr/>
        </p:nvSpPr>
        <p:spPr bwMode="auto">
          <a:xfrm>
            <a:off x="4083824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3FAC1D-AA94-47C7-89EA-E19D32D254ED}"/>
              </a:ext>
            </a:extLst>
          </p:cNvPr>
          <p:cNvSpPr/>
          <p:nvPr/>
        </p:nvSpPr>
        <p:spPr bwMode="auto">
          <a:xfrm>
            <a:off x="5246641" y="4716435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122B7-227C-4A75-91D3-7468AFCF2FEC}"/>
              </a:ext>
            </a:extLst>
          </p:cNvPr>
          <p:cNvSpPr/>
          <p:nvPr/>
        </p:nvSpPr>
        <p:spPr bwMode="auto">
          <a:xfrm>
            <a:off x="6404993" y="4716435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24A775-7548-4A48-8D87-0764118E1FE5}"/>
              </a:ext>
            </a:extLst>
          </p:cNvPr>
          <p:cNvSpPr/>
          <p:nvPr/>
        </p:nvSpPr>
        <p:spPr bwMode="auto">
          <a:xfrm>
            <a:off x="7567812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EE4630-C8F0-4287-9E8D-D9BF4669B0A0}"/>
              </a:ext>
            </a:extLst>
          </p:cNvPr>
          <p:cNvSpPr/>
          <p:nvPr/>
        </p:nvSpPr>
        <p:spPr bwMode="auto">
          <a:xfrm>
            <a:off x="8714441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A18A5F2-2703-4280-A56D-65852646BDE7}"/>
              </a:ext>
            </a:extLst>
          </p:cNvPr>
          <p:cNvSpPr/>
          <p:nvPr/>
        </p:nvSpPr>
        <p:spPr bwMode="auto">
          <a:xfrm>
            <a:off x="6404993" y="4716437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DC9A46B-1DAB-41D0-B57B-37C96DBE58FE}"/>
              </a:ext>
            </a:extLst>
          </p:cNvPr>
          <p:cNvSpPr/>
          <p:nvPr/>
        </p:nvSpPr>
        <p:spPr bwMode="auto">
          <a:xfrm>
            <a:off x="2948921" y="4716437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26" name="Connector: Curved 25">
            <a:extLst>
              <a:ext uri="{FF2B5EF4-FFF2-40B4-BE49-F238E27FC236}">
                <a16:creationId xmlns:a16="http://schemas.microsoft.com/office/drawing/2014/main" id="{8D33AD5B-4809-4BE1-89CE-F35E6145FDE7}"/>
              </a:ext>
            </a:extLst>
          </p:cNvPr>
          <p:cNvCxnSpPr>
            <a:cxnSpLocks/>
            <a:stCxn id="25" idx="0"/>
            <a:endCxn id="24" idx="0"/>
          </p:cNvCxnSpPr>
          <p:nvPr/>
        </p:nvCxnSpPr>
        <p:spPr bwMode="auto">
          <a:xfrm rot="5400000" flipH="1" flipV="1">
            <a:off x="5049939" y="2778981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or: Curved 26">
            <a:extLst>
              <a:ext uri="{FF2B5EF4-FFF2-40B4-BE49-F238E27FC236}">
                <a16:creationId xmlns:a16="http://schemas.microsoft.com/office/drawing/2014/main" id="{6BD0A5E4-06C6-46E5-A11E-EA081A3FD277}"/>
              </a:ext>
            </a:extLst>
          </p:cNvPr>
          <p:cNvCxnSpPr>
            <a:cxnSpLocks/>
            <a:stCxn id="25" idx="2"/>
            <a:endCxn id="47" idx="0"/>
          </p:cNvCxnSpPr>
          <p:nvPr/>
        </p:nvCxnSpPr>
        <p:spPr bwMode="auto">
          <a:xfrm rot="16200000" flipH="1">
            <a:off x="3782786" y="4408991"/>
            <a:ext cx="522895" cy="1863500"/>
          </a:xfrm>
          <a:prstGeom prst="curved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9F36421-A734-482F-B415-9892F6E02181}"/>
              </a:ext>
            </a:extLst>
          </p:cNvPr>
          <p:cNvSpPr txBox="1"/>
          <p:nvPr/>
        </p:nvSpPr>
        <p:spPr bwMode="auto">
          <a:xfrm>
            <a:off x="3686155" y="4067262"/>
            <a:ext cx="1684091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Self-scheduling PUSCH (Supported in Rel-15)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BB627F-B9A9-4593-AA84-4631F0BAF104}"/>
              </a:ext>
            </a:extLst>
          </p:cNvPr>
          <p:cNvSpPr txBox="1"/>
          <p:nvPr/>
        </p:nvSpPr>
        <p:spPr bwMode="auto">
          <a:xfrm>
            <a:off x="1661838" y="4722788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744A77-B254-44AD-8ECD-246D4E315E81}"/>
              </a:ext>
            </a:extLst>
          </p:cNvPr>
          <p:cNvSpPr txBox="1"/>
          <p:nvPr/>
        </p:nvSpPr>
        <p:spPr bwMode="auto">
          <a:xfrm>
            <a:off x="4213697" y="5093225"/>
            <a:ext cx="2652570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6"/>
                </a:solidFill>
              </a:rPr>
              <a:t>Cross-carrier scheduling PUSCH (not supported in Rel-15)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2ADCD94-6DF3-477C-B6C3-516343FDB0FC}"/>
              </a:ext>
            </a:extLst>
          </p:cNvPr>
          <p:cNvGrpSpPr/>
          <p:nvPr/>
        </p:nvGrpSpPr>
        <p:grpSpPr>
          <a:xfrm>
            <a:off x="2948921" y="5581511"/>
            <a:ext cx="6912149" cy="362849"/>
            <a:chOff x="2948921" y="6101779"/>
            <a:chExt cx="6553829" cy="3628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8BDFB0-826C-4428-BF1D-C2E56D88C80A}"/>
                </a:ext>
              </a:extLst>
            </p:cNvPr>
            <p:cNvSpPr/>
            <p:nvPr/>
          </p:nvSpPr>
          <p:spPr bwMode="auto">
            <a:xfrm>
              <a:off x="7866210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7F259E2-54CC-4EEA-89B0-6A7284500C06}"/>
                </a:ext>
              </a:extLst>
            </p:cNvPr>
            <p:cNvSpPr/>
            <p:nvPr/>
          </p:nvSpPr>
          <p:spPr bwMode="auto">
            <a:xfrm>
              <a:off x="8409167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3DA62A6-8CC2-4419-A609-7736BA8F5273}"/>
                </a:ext>
              </a:extLst>
            </p:cNvPr>
            <p:cNvSpPr/>
            <p:nvPr/>
          </p:nvSpPr>
          <p:spPr bwMode="auto">
            <a:xfrm>
              <a:off x="8959791" y="6101780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883A4CB-AF11-4FDF-BAB3-E196193FE87E}"/>
                </a:ext>
              </a:extLst>
            </p:cNvPr>
            <p:cNvSpPr/>
            <p:nvPr/>
          </p:nvSpPr>
          <p:spPr bwMode="auto">
            <a:xfrm>
              <a:off x="2948921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A1583EF-585F-4EB0-8745-5DDE02EA59A1}"/>
                </a:ext>
              </a:extLst>
            </p:cNvPr>
            <p:cNvSpPr/>
            <p:nvPr/>
          </p:nvSpPr>
          <p:spPr bwMode="auto">
            <a:xfrm>
              <a:off x="3491880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AE15E7C-F7D4-4D51-9143-90A92882C8BF}"/>
                </a:ext>
              </a:extLst>
            </p:cNvPr>
            <p:cNvSpPr/>
            <p:nvPr/>
          </p:nvSpPr>
          <p:spPr bwMode="auto">
            <a:xfrm>
              <a:off x="4042504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5CFDEE-AA6F-42AF-A23B-B5175E821E0E}"/>
                </a:ext>
              </a:extLst>
            </p:cNvPr>
            <p:cNvSpPr/>
            <p:nvPr/>
          </p:nvSpPr>
          <p:spPr bwMode="auto">
            <a:xfrm>
              <a:off x="4585461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965FE03-7B30-4549-A45B-103D7A843403}"/>
                </a:ext>
              </a:extLst>
            </p:cNvPr>
            <p:cNvSpPr/>
            <p:nvPr/>
          </p:nvSpPr>
          <p:spPr bwMode="auto">
            <a:xfrm>
              <a:off x="5136085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2B86F17-0496-450D-A91A-A85D2F0122B4}"/>
                </a:ext>
              </a:extLst>
            </p:cNvPr>
            <p:cNvSpPr/>
            <p:nvPr/>
          </p:nvSpPr>
          <p:spPr bwMode="auto">
            <a:xfrm>
              <a:off x="5679044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E5C28E3-A65C-4DD7-9E69-0E2BDF8134F9}"/>
                </a:ext>
              </a:extLst>
            </p:cNvPr>
            <p:cNvSpPr/>
            <p:nvPr/>
          </p:nvSpPr>
          <p:spPr bwMode="auto">
            <a:xfrm>
              <a:off x="6229670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0DB4BBD-BFF2-44AD-8786-4C45AF2D83A7}"/>
                </a:ext>
              </a:extLst>
            </p:cNvPr>
            <p:cNvSpPr/>
            <p:nvPr/>
          </p:nvSpPr>
          <p:spPr bwMode="auto">
            <a:xfrm>
              <a:off x="6772627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9674AF-19CD-498A-A09E-150187D34FE1}"/>
                </a:ext>
              </a:extLst>
            </p:cNvPr>
            <p:cNvSpPr/>
            <p:nvPr/>
          </p:nvSpPr>
          <p:spPr bwMode="auto">
            <a:xfrm>
              <a:off x="7323251" y="6101783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D2FF15A-F755-4280-888D-F9C28573683D}"/>
                </a:ext>
              </a:extLst>
            </p:cNvPr>
            <p:cNvSpPr/>
            <p:nvPr/>
          </p:nvSpPr>
          <p:spPr bwMode="auto">
            <a:xfrm>
              <a:off x="4595590" y="6122457"/>
              <a:ext cx="550624" cy="342171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PUSCH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93746655-D1B6-48AE-A75C-78FE0D37F700}"/>
              </a:ext>
            </a:extLst>
          </p:cNvPr>
          <p:cNvSpPr txBox="1"/>
          <p:nvPr/>
        </p:nvSpPr>
        <p:spPr bwMode="auto">
          <a:xfrm>
            <a:off x="1672347" y="5631935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C0CE591-3732-4BE8-8958-4F790CAD2C4E}"/>
              </a:ext>
            </a:extLst>
          </p:cNvPr>
          <p:cNvSpPr txBox="1"/>
          <p:nvPr/>
        </p:nvSpPr>
        <p:spPr bwMode="auto">
          <a:xfrm>
            <a:off x="1124541" y="5110737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89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204685"/>
            <a:ext cx="11233150" cy="5341257"/>
          </a:xfrm>
        </p:spPr>
        <p:txBody>
          <a:bodyPr/>
          <a:lstStyle/>
          <a:p>
            <a:r>
              <a:rPr lang="en-US" dirty="0"/>
              <a:t>In RAN1#92bis, open issues for CSI measurement for the following scenario were discussed:</a:t>
            </a:r>
          </a:p>
          <a:p>
            <a:pPr lvl="1"/>
            <a:r>
              <a:rPr lang="en-US" dirty="0"/>
              <a:t>DCI on Carrier X scheduling PUSCH on Carrier X with aperiodic CSI report for Carrier Y based on aperiodic CSI-RS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that discussion, the RAN plenary agreement  was mis-interpreted due to the use of incorrect terminologies and incorrect association of measurement features to scheduling features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Triggering measurement resources on a different carrier </a:t>
            </a:r>
            <a:r>
              <a:rPr lang="en-US" u="sng" dirty="0">
                <a:solidFill>
                  <a:srgbClr val="FF0000"/>
                </a:solidFill>
              </a:rPr>
              <a:t>was mis-interpreted as</a:t>
            </a:r>
            <a:r>
              <a:rPr lang="en-US" dirty="0">
                <a:solidFill>
                  <a:srgbClr val="FF0000"/>
                </a:solidFill>
              </a:rPr>
              <a:t> scheduling on a different carrier</a:t>
            </a:r>
          </a:p>
          <a:p>
            <a:r>
              <a:rPr lang="en-US" dirty="0"/>
              <a:t>Hence, the following was concluded:</a:t>
            </a:r>
          </a:p>
          <a:p>
            <a:pPr lvl="1"/>
            <a:r>
              <a:rPr lang="en-US" dirty="0"/>
              <a:t>“Triggering A-CSI reports whose measurement resources are with different numerology from that with PDCCH is not supported in Rel-15. “ 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76D1431-B4F4-4EBE-831A-0B6F8FFAAD41}"/>
              </a:ext>
            </a:extLst>
          </p:cNvPr>
          <p:cNvGrpSpPr/>
          <p:nvPr/>
        </p:nvGrpSpPr>
        <p:grpSpPr>
          <a:xfrm>
            <a:off x="1465524" y="2623775"/>
            <a:ext cx="8705770" cy="1199434"/>
            <a:chOff x="1465524" y="2623775"/>
            <a:chExt cx="8705770" cy="119943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1227995-03CC-4159-B681-4FF7FB40975A}"/>
                </a:ext>
              </a:extLst>
            </p:cNvPr>
            <p:cNvSpPr/>
            <p:nvPr/>
          </p:nvSpPr>
          <p:spPr bwMode="auto">
            <a:xfrm>
              <a:off x="8445279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37C9ED-83C8-46B0-8926-A2888E54B843}"/>
                </a:ext>
              </a:extLst>
            </p:cNvPr>
            <p:cNvSpPr/>
            <p:nvPr/>
          </p:nvSpPr>
          <p:spPr bwMode="auto">
            <a:xfrm>
              <a:off x="9017921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1D56BB-AEB5-415C-A77A-2E9B2334672D}"/>
                </a:ext>
              </a:extLst>
            </p:cNvPr>
            <p:cNvSpPr/>
            <p:nvPr/>
          </p:nvSpPr>
          <p:spPr bwMode="auto">
            <a:xfrm>
              <a:off x="9598650" y="338489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54E825-957E-4A51-BAFD-6C24C3893BC8}"/>
                </a:ext>
              </a:extLst>
            </p:cNvPr>
            <p:cNvSpPr/>
            <p:nvPr/>
          </p:nvSpPr>
          <p:spPr bwMode="auto">
            <a:xfrm>
              <a:off x="3259145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D3B0B6C-9671-4BE5-81BE-9CDDD5948A53}"/>
                </a:ext>
              </a:extLst>
            </p:cNvPr>
            <p:cNvSpPr/>
            <p:nvPr/>
          </p:nvSpPr>
          <p:spPr bwMode="auto">
            <a:xfrm>
              <a:off x="3831789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D8E88D3-BF55-4DD8-A058-0C08E8F77FE2}"/>
                </a:ext>
              </a:extLst>
            </p:cNvPr>
            <p:cNvSpPr/>
            <p:nvPr/>
          </p:nvSpPr>
          <p:spPr bwMode="auto">
            <a:xfrm>
              <a:off x="4412518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42976A-D172-4920-B695-E426B2C1D254}"/>
                </a:ext>
              </a:extLst>
            </p:cNvPr>
            <p:cNvSpPr/>
            <p:nvPr/>
          </p:nvSpPr>
          <p:spPr bwMode="auto">
            <a:xfrm>
              <a:off x="4985160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DA4DC2F-D3D0-4039-A3A6-C27BB742CC92}"/>
                </a:ext>
              </a:extLst>
            </p:cNvPr>
            <p:cNvSpPr/>
            <p:nvPr/>
          </p:nvSpPr>
          <p:spPr bwMode="auto">
            <a:xfrm>
              <a:off x="5565889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7833978-2BC3-4DEF-84CF-2B76E90DF97B}"/>
                </a:ext>
              </a:extLst>
            </p:cNvPr>
            <p:cNvSpPr/>
            <p:nvPr/>
          </p:nvSpPr>
          <p:spPr bwMode="auto">
            <a:xfrm>
              <a:off x="6138533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816149A-5CDF-4FB1-AB67-6A2B5ADF66D0}"/>
                </a:ext>
              </a:extLst>
            </p:cNvPr>
            <p:cNvSpPr/>
            <p:nvPr/>
          </p:nvSpPr>
          <p:spPr bwMode="auto">
            <a:xfrm>
              <a:off x="6719264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307B0BF-E4EF-4B4B-9D56-CBCF9E3FC2EE}"/>
                </a:ext>
              </a:extLst>
            </p:cNvPr>
            <p:cNvSpPr/>
            <p:nvPr/>
          </p:nvSpPr>
          <p:spPr bwMode="auto">
            <a:xfrm>
              <a:off x="7291906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2B967BF-7014-4D01-9820-8789D7648AC4}"/>
                </a:ext>
              </a:extLst>
            </p:cNvPr>
            <p:cNvSpPr/>
            <p:nvPr/>
          </p:nvSpPr>
          <p:spPr bwMode="auto">
            <a:xfrm>
              <a:off x="7872634" y="3384894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3A854F-715A-4EA6-93D2-B8AAB1BCF809}"/>
                </a:ext>
              </a:extLst>
            </p:cNvPr>
            <p:cNvSpPr txBox="1"/>
            <p:nvPr/>
          </p:nvSpPr>
          <p:spPr bwMode="auto">
            <a:xfrm>
              <a:off x="1903741" y="3435260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Carrier Y (µ2)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6989FDE-C169-4C3C-B004-6DAC50C82566}"/>
                </a:ext>
              </a:extLst>
            </p:cNvPr>
            <p:cNvGrpSpPr/>
            <p:nvPr/>
          </p:nvGrpSpPr>
          <p:grpSpPr>
            <a:xfrm>
              <a:off x="1465524" y="2623775"/>
              <a:ext cx="8674238" cy="835894"/>
              <a:chOff x="2569120" y="3448838"/>
              <a:chExt cx="8674238" cy="835894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D9DC1F6-8669-4D1B-AFE0-7028826A40F3}"/>
                  </a:ext>
                </a:extLst>
              </p:cNvPr>
              <p:cNvSpPr/>
              <p:nvPr/>
            </p:nvSpPr>
            <p:spPr bwMode="auto">
              <a:xfrm>
                <a:off x="4331206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95BB753-B7BD-403B-80C4-15709A48A577}"/>
                  </a:ext>
                </a:extLst>
              </p:cNvPr>
              <p:cNvSpPr/>
              <p:nvPr/>
            </p:nvSpPr>
            <p:spPr bwMode="auto">
              <a:xfrm>
                <a:off x="5466112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1BDA366-8A2E-441A-8E32-0DEC8EC401E9}"/>
                  </a:ext>
                </a:extLst>
              </p:cNvPr>
              <p:cNvSpPr/>
              <p:nvPr/>
            </p:nvSpPr>
            <p:spPr bwMode="auto">
              <a:xfrm>
                <a:off x="6628929" y="3455186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AE948B2-8D5F-48F3-9F7C-9FA3A1B005F1}"/>
                  </a:ext>
                </a:extLst>
              </p:cNvPr>
              <p:cNvSpPr/>
              <p:nvPr/>
            </p:nvSpPr>
            <p:spPr bwMode="auto">
              <a:xfrm>
                <a:off x="7787281" y="3455186"/>
                <a:ext cx="1146629" cy="36285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20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UL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10E9AB8-ADC1-4997-9287-BB384CF45F08}"/>
                  </a:ext>
                </a:extLst>
              </p:cNvPr>
              <p:cNvSpPr/>
              <p:nvPr/>
            </p:nvSpPr>
            <p:spPr bwMode="auto">
              <a:xfrm>
                <a:off x="8950100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61D40C3-4638-43EA-B999-961093A522D1}"/>
                  </a:ext>
                </a:extLst>
              </p:cNvPr>
              <p:cNvSpPr/>
              <p:nvPr/>
            </p:nvSpPr>
            <p:spPr bwMode="auto">
              <a:xfrm>
                <a:off x="10096729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062046F-A3E3-45B6-BACE-A91B31C8939C}"/>
                  </a:ext>
                </a:extLst>
              </p:cNvPr>
              <p:cNvSpPr/>
              <p:nvPr/>
            </p:nvSpPr>
            <p:spPr bwMode="auto">
              <a:xfrm>
                <a:off x="7777756" y="3455188"/>
                <a:ext cx="1164806" cy="362854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600" b="1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PUSCH</a:t>
                </a:r>
                <a:r>
                  <a:rPr kumimoji="0" lang="en-US" sz="1200" b="0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 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8557633-F5E0-4246-BE85-247A0FEFCC54}"/>
                  </a:ext>
                </a:extLst>
              </p:cNvPr>
              <p:cNvSpPr/>
              <p:nvPr/>
            </p:nvSpPr>
            <p:spPr bwMode="auto">
              <a:xfrm>
                <a:off x="4331209" y="3455188"/>
                <a:ext cx="327124" cy="362857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1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DCI</a:t>
                </a:r>
              </a:p>
            </p:txBody>
          </p:sp>
          <p:cxnSp>
            <p:nvCxnSpPr>
              <p:cNvPr id="13" name="Connector: Curved 12">
                <a:extLst>
                  <a:ext uri="{FF2B5EF4-FFF2-40B4-BE49-F238E27FC236}">
                    <a16:creationId xmlns:a16="http://schemas.microsoft.com/office/drawing/2014/main" id="{E0336A69-07FD-4598-9199-7A5952AE71F9}"/>
                  </a:ext>
                </a:extLst>
              </p:cNvPr>
              <p:cNvCxnSpPr>
                <a:cxnSpLocks/>
                <a:stCxn id="12" idx="0"/>
                <a:endCxn id="11" idx="0"/>
              </p:cNvCxnSpPr>
              <p:nvPr/>
            </p:nvCxnSpPr>
            <p:spPr bwMode="auto">
              <a:xfrm rot="5400000" flipH="1" flipV="1">
                <a:off x="6427465" y="1522494"/>
                <a:ext cx="12700" cy="3865388"/>
              </a:xfrm>
              <a:prstGeom prst="curvedConnector3">
                <a:avLst>
                  <a:gd name="adj1" fmla="val 180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15982DF-3356-4779-A40C-7B31674B52D7}"/>
                  </a:ext>
                </a:extLst>
              </p:cNvPr>
              <p:cNvSpPr txBox="1"/>
              <p:nvPr/>
            </p:nvSpPr>
            <p:spPr bwMode="auto">
              <a:xfrm>
                <a:off x="3044126" y="3461539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600" dirty="0"/>
                  <a:t>Carrier X (µ1)</a:t>
                </a:r>
              </a:p>
            </p:txBody>
          </p:sp>
          <p:cxnSp>
            <p:nvCxnSpPr>
              <p:cNvPr id="16" name="Connector: Elbow 15">
                <a:extLst>
                  <a:ext uri="{FF2B5EF4-FFF2-40B4-BE49-F238E27FC236}">
                    <a16:creationId xmlns:a16="http://schemas.microsoft.com/office/drawing/2014/main" id="{62472FE3-2BDA-441B-AED2-C3B85704F206}"/>
                  </a:ext>
                </a:extLst>
              </p:cNvPr>
              <p:cNvCxnSpPr>
                <a:cxnSpLocks/>
                <a:stCxn id="33" idx="0"/>
                <a:endCxn id="11" idx="2"/>
              </p:cNvCxnSpPr>
              <p:nvPr/>
            </p:nvCxnSpPr>
            <p:spPr bwMode="auto">
              <a:xfrm rot="5400000" flipH="1" flipV="1">
                <a:off x="7168051" y="3037670"/>
                <a:ext cx="411736" cy="1972480"/>
              </a:xfrm>
              <a:prstGeom prst="bentConnector3">
                <a:avLst>
                  <a:gd name="adj1" fmla="val 5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32426BA-6CED-47A1-A9A0-13CA4854BBBD}"/>
                  </a:ext>
                </a:extLst>
              </p:cNvPr>
              <p:cNvSpPr txBox="1"/>
              <p:nvPr/>
            </p:nvSpPr>
            <p:spPr bwMode="auto">
              <a:xfrm>
                <a:off x="2569120" y="3896783"/>
                <a:ext cx="1041299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dirty="0"/>
                  <a:t>µ1≠µ2</a:t>
                </a:r>
              </a:p>
              <a:p>
                <a:pPr>
                  <a:buClr>
                    <a:schemeClr val="tx1"/>
                  </a:buClr>
                </a:pPr>
                <a:endParaRPr lang="en-US" sz="20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E872C07-B316-4A3E-AE8C-E73D65145DCA}"/>
                  </a:ext>
                </a:extLst>
              </p:cNvPr>
              <p:cNvSpPr txBox="1"/>
              <p:nvPr/>
            </p:nvSpPr>
            <p:spPr bwMode="auto">
              <a:xfrm>
                <a:off x="8382187" y="3831521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600" b="1" dirty="0">
                    <a:solidFill>
                      <a:schemeClr val="accent5"/>
                    </a:solidFill>
                  </a:rPr>
                  <a:t>A-CSI report</a:t>
                </a: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2E322CB-E76C-41A5-9F04-7BA48B8EE5AA}"/>
                </a:ext>
              </a:extLst>
            </p:cNvPr>
            <p:cNvSpPr/>
            <p:nvPr/>
          </p:nvSpPr>
          <p:spPr bwMode="auto">
            <a:xfrm>
              <a:off x="4993719" y="3404715"/>
              <a:ext cx="580728" cy="34217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50" b="1" dirty="0">
                  <a:solidFill>
                    <a:schemeClr val="bg1"/>
                  </a:solidFill>
                </a:rPr>
                <a:t>CSI-RS</a:t>
              </a:r>
              <a:endParaRPr kumimoji="0" lang="en-US" sz="10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573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4EF5-A01E-46C1-8AC4-DFB7E525B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and Scheduling Clarifications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14EAD-DDC2-418E-BDF6-3B43E3A0A5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2597" y="1719623"/>
            <a:ext cx="11233150" cy="4804272"/>
          </a:xfrm>
        </p:spPr>
        <p:txBody>
          <a:bodyPr/>
          <a:lstStyle/>
          <a:p>
            <a:r>
              <a:rPr lang="en-US" dirty="0"/>
              <a:t>In this scenario, the DCI achieves the following</a:t>
            </a:r>
          </a:p>
          <a:p>
            <a:pPr lvl="1"/>
            <a:r>
              <a:rPr lang="en-US" dirty="0"/>
              <a:t>Self-carrier scheduling: DCI on Carrier X schedules PUSCH on Carrier X to carry “A-CSI report”</a:t>
            </a:r>
          </a:p>
          <a:p>
            <a:pPr lvl="1"/>
            <a:r>
              <a:rPr lang="en-US" dirty="0"/>
              <a:t>Triggering “A-CSI report”:  Provides link to  a CSI-RS configuration for measurements</a:t>
            </a:r>
          </a:p>
          <a:p>
            <a:pPr lvl="2"/>
            <a:r>
              <a:rPr lang="en-US" dirty="0"/>
              <a:t>Occasion of CSI-RS is  obtained from the configuration (</a:t>
            </a:r>
            <a:r>
              <a:rPr lang="en-US" i="1" dirty="0"/>
              <a:t>DL BWP  </a:t>
            </a:r>
            <a:r>
              <a:rPr lang="en-US" dirty="0"/>
              <a:t>and </a:t>
            </a:r>
            <a:r>
              <a:rPr lang="en-US" i="1" dirty="0"/>
              <a:t>Offset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		This scenario does not involve “cross-carrier scheduling”</a:t>
            </a:r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8F3E6-1C92-43C0-83FF-9798A83BB40D}"/>
              </a:ext>
            </a:extLst>
          </p:cNvPr>
          <p:cNvSpPr/>
          <p:nvPr/>
        </p:nvSpPr>
        <p:spPr bwMode="auto">
          <a:xfrm>
            <a:off x="3396809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5BFBD3-6245-47A7-AB89-854792FE4DA0}"/>
              </a:ext>
            </a:extLst>
          </p:cNvPr>
          <p:cNvSpPr/>
          <p:nvPr/>
        </p:nvSpPr>
        <p:spPr bwMode="auto">
          <a:xfrm>
            <a:off x="4531715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3E66B1-4A33-4BE8-91C5-1D0A15DBDE1F}"/>
              </a:ext>
            </a:extLst>
          </p:cNvPr>
          <p:cNvSpPr/>
          <p:nvPr/>
        </p:nvSpPr>
        <p:spPr bwMode="auto">
          <a:xfrm>
            <a:off x="5694532" y="399687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FC9D8D-C13B-44CC-AFD1-4FF7D4ED3690}"/>
              </a:ext>
            </a:extLst>
          </p:cNvPr>
          <p:cNvSpPr/>
          <p:nvPr/>
        </p:nvSpPr>
        <p:spPr bwMode="auto">
          <a:xfrm>
            <a:off x="6852884" y="399687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F343F-08FB-43B1-97FF-D408924D9C4E}"/>
              </a:ext>
            </a:extLst>
          </p:cNvPr>
          <p:cNvSpPr/>
          <p:nvPr/>
        </p:nvSpPr>
        <p:spPr bwMode="auto">
          <a:xfrm>
            <a:off x="8015703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421227-5046-4417-B201-6097ADE13675}"/>
              </a:ext>
            </a:extLst>
          </p:cNvPr>
          <p:cNvSpPr/>
          <p:nvPr/>
        </p:nvSpPr>
        <p:spPr bwMode="auto">
          <a:xfrm>
            <a:off x="9162332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AAD71-6432-4916-8F20-8032A24E22FA}"/>
              </a:ext>
            </a:extLst>
          </p:cNvPr>
          <p:cNvSpPr/>
          <p:nvPr/>
        </p:nvSpPr>
        <p:spPr bwMode="auto">
          <a:xfrm>
            <a:off x="6852884" y="3996873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E25108-FD03-47DF-B995-D8023314DA24}"/>
              </a:ext>
            </a:extLst>
          </p:cNvPr>
          <p:cNvSpPr/>
          <p:nvPr/>
        </p:nvSpPr>
        <p:spPr bwMode="auto">
          <a:xfrm>
            <a:off x="3396812" y="399687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94ABB701-ACA1-4CC1-B607-3ECB71676D57}"/>
              </a:ext>
            </a:extLst>
          </p:cNvPr>
          <p:cNvCxnSpPr>
            <a:cxnSpLocks/>
            <a:stCxn id="11" idx="0"/>
            <a:endCxn id="10" idx="0"/>
          </p:cNvCxnSpPr>
          <p:nvPr/>
        </p:nvCxnSpPr>
        <p:spPr bwMode="auto">
          <a:xfrm rot="5400000" flipH="1" flipV="1">
            <a:off x="5497830" y="2059417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9BA043-30AC-4FA2-8E4C-A74DEBBADE27}"/>
              </a:ext>
            </a:extLst>
          </p:cNvPr>
          <p:cNvSpPr txBox="1"/>
          <p:nvPr/>
        </p:nvSpPr>
        <p:spPr bwMode="auto">
          <a:xfrm>
            <a:off x="3471889" y="3363464"/>
            <a:ext cx="663383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Self -scheduling PUSCH with </a:t>
            </a:r>
            <a:r>
              <a:rPr lang="en-US" b="1" dirty="0">
                <a:solidFill>
                  <a:schemeClr val="accent1"/>
                </a:solidFill>
              </a:rPr>
              <a:t>A-CSI report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5C9E0D-ECCC-4BEA-A07D-7E5DA99139B3}"/>
              </a:ext>
            </a:extLst>
          </p:cNvPr>
          <p:cNvSpPr txBox="1"/>
          <p:nvPr/>
        </p:nvSpPr>
        <p:spPr bwMode="auto">
          <a:xfrm>
            <a:off x="2109729" y="400322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D51A098-79C3-4902-B1A8-84CDB5719A2A}"/>
              </a:ext>
            </a:extLst>
          </p:cNvPr>
          <p:cNvCxnSpPr>
            <a:cxnSpLocks/>
            <a:endCxn id="10" idx="2"/>
          </p:cNvCxnSpPr>
          <p:nvPr/>
        </p:nvCxnSpPr>
        <p:spPr bwMode="auto">
          <a:xfrm rot="5400000" flipH="1" flipV="1">
            <a:off x="5915844" y="3830963"/>
            <a:ext cx="990679" cy="2048208"/>
          </a:xfrm>
          <a:prstGeom prst="bentConnector3">
            <a:avLst>
              <a:gd name="adj1" fmla="val 73871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4B375E4-02C5-4B26-9458-9B1F8D1B24D1}"/>
              </a:ext>
            </a:extLst>
          </p:cNvPr>
          <p:cNvSpPr/>
          <p:nvPr/>
        </p:nvSpPr>
        <p:spPr bwMode="auto">
          <a:xfrm>
            <a:off x="8614478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86359D-8AE1-4752-AA95-0D1906D72411}"/>
              </a:ext>
            </a:extLst>
          </p:cNvPr>
          <p:cNvSpPr/>
          <p:nvPr/>
        </p:nvSpPr>
        <p:spPr bwMode="auto">
          <a:xfrm>
            <a:off x="9187120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17069F-E06F-49E4-AB42-9F441FFCDEEA}"/>
              </a:ext>
            </a:extLst>
          </p:cNvPr>
          <p:cNvSpPr/>
          <p:nvPr/>
        </p:nvSpPr>
        <p:spPr bwMode="auto">
          <a:xfrm>
            <a:off x="9767849" y="505119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92C6FFF-5C1C-430C-96F8-C76B37A327EB}"/>
              </a:ext>
            </a:extLst>
          </p:cNvPr>
          <p:cNvSpPr/>
          <p:nvPr/>
        </p:nvSpPr>
        <p:spPr bwMode="auto">
          <a:xfrm>
            <a:off x="3428344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915262-7E0B-4FD9-8377-5D1BB7EE0C8A}"/>
              </a:ext>
            </a:extLst>
          </p:cNvPr>
          <p:cNvSpPr/>
          <p:nvPr/>
        </p:nvSpPr>
        <p:spPr bwMode="auto">
          <a:xfrm>
            <a:off x="4000988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8B086C-EAE7-483E-AEF6-E0276B2EB77A}"/>
              </a:ext>
            </a:extLst>
          </p:cNvPr>
          <p:cNvSpPr/>
          <p:nvPr/>
        </p:nvSpPr>
        <p:spPr bwMode="auto">
          <a:xfrm>
            <a:off x="4581717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1C4C09F-A1AC-4A3A-A609-BB993DAB9D71}"/>
              </a:ext>
            </a:extLst>
          </p:cNvPr>
          <p:cNvSpPr/>
          <p:nvPr/>
        </p:nvSpPr>
        <p:spPr bwMode="auto">
          <a:xfrm>
            <a:off x="5154359" y="505119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330343-86C1-44AB-AF1F-6F4ABE7DAA6A}"/>
              </a:ext>
            </a:extLst>
          </p:cNvPr>
          <p:cNvSpPr/>
          <p:nvPr/>
        </p:nvSpPr>
        <p:spPr bwMode="auto">
          <a:xfrm>
            <a:off x="5735088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6249F5-4ACF-4612-994E-871F3DD669D4}"/>
              </a:ext>
            </a:extLst>
          </p:cNvPr>
          <p:cNvSpPr/>
          <p:nvPr/>
        </p:nvSpPr>
        <p:spPr bwMode="auto">
          <a:xfrm>
            <a:off x="6307732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9E42C0-CB01-4474-ACB4-BA3DD7AF3814}"/>
              </a:ext>
            </a:extLst>
          </p:cNvPr>
          <p:cNvSpPr/>
          <p:nvPr/>
        </p:nvSpPr>
        <p:spPr bwMode="auto">
          <a:xfrm>
            <a:off x="6888463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47F3557-2126-474B-82ED-6FD8344915C4}"/>
              </a:ext>
            </a:extLst>
          </p:cNvPr>
          <p:cNvSpPr/>
          <p:nvPr/>
        </p:nvSpPr>
        <p:spPr bwMode="auto">
          <a:xfrm>
            <a:off x="7461105" y="505119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44CE0E-D34B-4450-81F5-8D246C40000E}"/>
              </a:ext>
            </a:extLst>
          </p:cNvPr>
          <p:cNvSpPr/>
          <p:nvPr/>
        </p:nvSpPr>
        <p:spPr bwMode="auto">
          <a:xfrm>
            <a:off x="8041833" y="505119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7A2BEB-DE8C-4029-9260-CA716B5AA66F}"/>
              </a:ext>
            </a:extLst>
          </p:cNvPr>
          <p:cNvSpPr txBox="1"/>
          <p:nvPr/>
        </p:nvSpPr>
        <p:spPr bwMode="auto">
          <a:xfrm>
            <a:off x="2072940" y="510156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7FBACA3-66DC-4197-A031-D3682F76166E}"/>
              </a:ext>
            </a:extLst>
          </p:cNvPr>
          <p:cNvSpPr txBox="1"/>
          <p:nvPr/>
        </p:nvSpPr>
        <p:spPr bwMode="auto">
          <a:xfrm>
            <a:off x="1634723" y="4438468"/>
            <a:ext cx="1041299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0DC4E4-37EA-47CE-AA7F-F8510E005B8B}"/>
              </a:ext>
            </a:extLst>
          </p:cNvPr>
          <p:cNvSpPr txBox="1"/>
          <p:nvPr/>
        </p:nvSpPr>
        <p:spPr bwMode="auto">
          <a:xfrm>
            <a:off x="7447790" y="4373206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b="1" dirty="0">
                <a:solidFill>
                  <a:schemeClr val="accent5"/>
                </a:solidFill>
              </a:rPr>
              <a:t>A-CSI report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6B42B06-AFDD-4833-8E28-A2D1F966A0F3}"/>
              </a:ext>
            </a:extLst>
          </p:cNvPr>
          <p:cNvSpPr txBox="1"/>
          <p:nvPr/>
        </p:nvSpPr>
        <p:spPr bwMode="auto">
          <a:xfrm>
            <a:off x="3377533" y="46473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CSI-RS resources for measurement obtained from configuration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B4A698-F997-439A-BA01-700B361C9A9F}"/>
              </a:ext>
            </a:extLst>
          </p:cNvPr>
          <p:cNvSpPr/>
          <p:nvPr/>
        </p:nvSpPr>
        <p:spPr bwMode="auto">
          <a:xfrm>
            <a:off x="5162918" y="5071882"/>
            <a:ext cx="580728" cy="34217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050" b="1" dirty="0">
                <a:solidFill>
                  <a:schemeClr val="bg1"/>
                </a:solidFill>
              </a:rPr>
              <a:t>CSI-RS</a:t>
            </a:r>
            <a:endParaRPr kumimoji="0" 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813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A945F-EB1A-4EB6-8853-A3EBCB82A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 to avoid excessive UE buffering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46F4B-26B2-4877-BCA0-5DC2677ED42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order to not require UE to buffer data for slots in a higher numerology in anticipation of potential aperiodic CSI-RS trigger from a lower numerology, it is reasonable to limit possible CSI-RS triggering offsets to only occur later slots than the last slot overlapping the PDCCH slot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41371-8FDB-49F1-9E0A-B58993078E8C}"/>
              </a:ext>
            </a:extLst>
          </p:cNvPr>
          <p:cNvSpPr/>
          <p:nvPr/>
        </p:nvSpPr>
        <p:spPr bwMode="auto">
          <a:xfrm>
            <a:off x="3396809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1E4011-73FF-4974-ACFF-8C3004C3B7FE}"/>
              </a:ext>
            </a:extLst>
          </p:cNvPr>
          <p:cNvSpPr/>
          <p:nvPr/>
        </p:nvSpPr>
        <p:spPr bwMode="auto">
          <a:xfrm>
            <a:off x="4531715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F03290-7FE3-4C28-87E7-BDA8E45A699A}"/>
              </a:ext>
            </a:extLst>
          </p:cNvPr>
          <p:cNvSpPr/>
          <p:nvPr/>
        </p:nvSpPr>
        <p:spPr bwMode="auto">
          <a:xfrm>
            <a:off x="5694532" y="399687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18F636-FBA9-4D3A-8EA2-DCE128FC051D}"/>
              </a:ext>
            </a:extLst>
          </p:cNvPr>
          <p:cNvSpPr/>
          <p:nvPr/>
        </p:nvSpPr>
        <p:spPr bwMode="auto">
          <a:xfrm>
            <a:off x="6852884" y="399687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A959CF-65FC-4963-986D-66FC2ABB4A27}"/>
              </a:ext>
            </a:extLst>
          </p:cNvPr>
          <p:cNvSpPr/>
          <p:nvPr/>
        </p:nvSpPr>
        <p:spPr bwMode="auto">
          <a:xfrm>
            <a:off x="8015703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AA7476-250C-482B-B7F0-F391199A40D2}"/>
              </a:ext>
            </a:extLst>
          </p:cNvPr>
          <p:cNvSpPr/>
          <p:nvPr/>
        </p:nvSpPr>
        <p:spPr bwMode="auto">
          <a:xfrm>
            <a:off x="9162332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BC7C44-509B-48ED-9B16-1F9AC4CC12A5}"/>
              </a:ext>
            </a:extLst>
          </p:cNvPr>
          <p:cNvSpPr/>
          <p:nvPr/>
        </p:nvSpPr>
        <p:spPr bwMode="auto">
          <a:xfrm>
            <a:off x="3396812" y="399687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D590F9-5140-474E-8B81-F7DC98273BAB}"/>
              </a:ext>
            </a:extLst>
          </p:cNvPr>
          <p:cNvSpPr txBox="1"/>
          <p:nvPr/>
        </p:nvSpPr>
        <p:spPr bwMode="auto">
          <a:xfrm>
            <a:off x="3471889" y="3363464"/>
            <a:ext cx="663383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CSI-RS trigger offset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090921-F7C6-4D50-A033-B643612696A1}"/>
              </a:ext>
            </a:extLst>
          </p:cNvPr>
          <p:cNvSpPr txBox="1"/>
          <p:nvPr/>
        </p:nvSpPr>
        <p:spPr bwMode="auto">
          <a:xfrm>
            <a:off x="2109729" y="400322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A7195A-3B28-4EC6-A2B7-053617A6F7C9}"/>
              </a:ext>
            </a:extLst>
          </p:cNvPr>
          <p:cNvSpPr/>
          <p:nvPr/>
        </p:nvSpPr>
        <p:spPr bwMode="auto">
          <a:xfrm>
            <a:off x="8614478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4C8D55-9B6E-46A6-BB57-9B56EC7E52A9}"/>
              </a:ext>
            </a:extLst>
          </p:cNvPr>
          <p:cNvSpPr/>
          <p:nvPr/>
        </p:nvSpPr>
        <p:spPr bwMode="auto">
          <a:xfrm>
            <a:off x="9187120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834CC6-2CC6-4233-9F18-9A2B8E2F48D4}"/>
              </a:ext>
            </a:extLst>
          </p:cNvPr>
          <p:cNvSpPr/>
          <p:nvPr/>
        </p:nvSpPr>
        <p:spPr bwMode="auto">
          <a:xfrm>
            <a:off x="9767849" y="505119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A4B7D4-71CC-40BC-A385-5E086056558D}"/>
              </a:ext>
            </a:extLst>
          </p:cNvPr>
          <p:cNvSpPr/>
          <p:nvPr/>
        </p:nvSpPr>
        <p:spPr bwMode="auto">
          <a:xfrm>
            <a:off x="3428344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59598C-339E-45DF-AA5A-63D1ABA6566B}"/>
              </a:ext>
            </a:extLst>
          </p:cNvPr>
          <p:cNvSpPr/>
          <p:nvPr/>
        </p:nvSpPr>
        <p:spPr bwMode="auto">
          <a:xfrm>
            <a:off x="4000988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1CD4FE4-D80D-493C-A28C-66F05941CCAA}"/>
              </a:ext>
            </a:extLst>
          </p:cNvPr>
          <p:cNvSpPr/>
          <p:nvPr/>
        </p:nvSpPr>
        <p:spPr bwMode="auto">
          <a:xfrm>
            <a:off x="4581717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FA00A80-4F3F-4438-BCE2-267A7DDE09FE}"/>
              </a:ext>
            </a:extLst>
          </p:cNvPr>
          <p:cNvSpPr/>
          <p:nvPr/>
        </p:nvSpPr>
        <p:spPr bwMode="auto">
          <a:xfrm>
            <a:off x="5154359" y="505119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A4CDE2-79D6-41E6-842B-A780C567E777}"/>
              </a:ext>
            </a:extLst>
          </p:cNvPr>
          <p:cNvSpPr/>
          <p:nvPr/>
        </p:nvSpPr>
        <p:spPr bwMode="auto">
          <a:xfrm>
            <a:off x="5735088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65FD0E5-B673-4C25-82F2-43297DBE163D}"/>
              </a:ext>
            </a:extLst>
          </p:cNvPr>
          <p:cNvSpPr/>
          <p:nvPr/>
        </p:nvSpPr>
        <p:spPr bwMode="auto">
          <a:xfrm>
            <a:off x="6307732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003E41-C223-42D3-A50A-9F5B69B73231}"/>
              </a:ext>
            </a:extLst>
          </p:cNvPr>
          <p:cNvSpPr/>
          <p:nvPr/>
        </p:nvSpPr>
        <p:spPr bwMode="auto">
          <a:xfrm>
            <a:off x="6888463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4C93FB0-79D2-4134-B45F-F6A6E258D508}"/>
              </a:ext>
            </a:extLst>
          </p:cNvPr>
          <p:cNvSpPr/>
          <p:nvPr/>
        </p:nvSpPr>
        <p:spPr bwMode="auto">
          <a:xfrm>
            <a:off x="7461105" y="505119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79377B-A163-4690-A2B2-C725212EB190}"/>
              </a:ext>
            </a:extLst>
          </p:cNvPr>
          <p:cNvSpPr/>
          <p:nvPr/>
        </p:nvSpPr>
        <p:spPr bwMode="auto">
          <a:xfrm>
            <a:off x="8041833" y="505119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9DB8F3-400E-459A-A139-1E6A8D2F5291}"/>
              </a:ext>
            </a:extLst>
          </p:cNvPr>
          <p:cNvSpPr txBox="1"/>
          <p:nvPr/>
        </p:nvSpPr>
        <p:spPr bwMode="auto">
          <a:xfrm>
            <a:off x="2072940" y="510156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C3A858F-DA80-4933-B60D-BBC18C0B6F5E}"/>
              </a:ext>
            </a:extLst>
          </p:cNvPr>
          <p:cNvSpPr txBox="1"/>
          <p:nvPr/>
        </p:nvSpPr>
        <p:spPr bwMode="auto">
          <a:xfrm>
            <a:off x="1634723" y="4438468"/>
            <a:ext cx="1041299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  <p:cxnSp>
        <p:nvCxnSpPr>
          <p:cNvPr id="35" name="Connector: Curved 34">
            <a:extLst>
              <a:ext uri="{FF2B5EF4-FFF2-40B4-BE49-F238E27FC236}">
                <a16:creationId xmlns:a16="http://schemas.microsoft.com/office/drawing/2014/main" id="{4D56BC23-1E7C-472F-9143-B794CBC7F5F8}"/>
              </a:ext>
            </a:extLst>
          </p:cNvPr>
          <p:cNvCxnSpPr>
            <a:stCxn id="11" idx="0"/>
            <a:endCxn id="21" idx="0"/>
          </p:cNvCxnSpPr>
          <p:nvPr/>
        </p:nvCxnSpPr>
        <p:spPr bwMode="auto">
          <a:xfrm rot="16200000" flipH="1">
            <a:off x="3687045" y="3870201"/>
            <a:ext cx="1054321" cy="1307665"/>
          </a:xfrm>
          <a:prstGeom prst="curvedConnector3">
            <a:avLst>
              <a:gd name="adj1" fmla="val -21682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Cross 35">
            <a:extLst>
              <a:ext uri="{FF2B5EF4-FFF2-40B4-BE49-F238E27FC236}">
                <a16:creationId xmlns:a16="http://schemas.microsoft.com/office/drawing/2014/main" id="{3CFE8A79-310C-4CF9-A056-1A60B3EE18C2}"/>
              </a:ext>
            </a:extLst>
          </p:cNvPr>
          <p:cNvSpPr/>
          <p:nvPr/>
        </p:nvSpPr>
        <p:spPr bwMode="auto">
          <a:xfrm rot="2741186">
            <a:off x="3505486" y="5063255"/>
            <a:ext cx="425780" cy="384613"/>
          </a:xfrm>
          <a:prstGeom prst="plus">
            <a:avLst>
              <a:gd name="adj" fmla="val 38049"/>
            </a:avLst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Cross 36">
            <a:extLst>
              <a:ext uri="{FF2B5EF4-FFF2-40B4-BE49-F238E27FC236}">
                <a16:creationId xmlns:a16="http://schemas.microsoft.com/office/drawing/2014/main" id="{235BE31D-1795-45ED-9DCB-5DFD39AB0448}"/>
              </a:ext>
            </a:extLst>
          </p:cNvPr>
          <p:cNvSpPr/>
          <p:nvPr/>
        </p:nvSpPr>
        <p:spPr bwMode="auto">
          <a:xfrm rot="2741186">
            <a:off x="4142030" y="5065290"/>
            <a:ext cx="425780" cy="384613"/>
          </a:xfrm>
          <a:prstGeom prst="plus">
            <a:avLst>
              <a:gd name="adj" fmla="val 38049"/>
            </a:avLst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4EA933C-FB98-4853-B2B6-A0985B0F0228}"/>
              </a:ext>
            </a:extLst>
          </p:cNvPr>
          <p:cNvGrpSpPr/>
          <p:nvPr/>
        </p:nvGrpSpPr>
        <p:grpSpPr>
          <a:xfrm>
            <a:off x="4748118" y="5118243"/>
            <a:ext cx="202032" cy="274635"/>
            <a:chOff x="700858" y="5981075"/>
            <a:chExt cx="738198" cy="530847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63ABF5A-68EF-4A68-A10C-72E43C6F9304}"/>
                </a:ext>
              </a:extLst>
            </p:cNvPr>
            <p:cNvCxnSpPr/>
            <p:nvPr/>
          </p:nvCxnSpPr>
          <p:spPr bwMode="auto">
            <a:xfrm>
              <a:off x="700858" y="6237287"/>
              <a:ext cx="202032" cy="27463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87C2E3-E048-4BFA-B127-9A3C97393CD4}"/>
                </a:ext>
              </a:extLst>
            </p:cNvPr>
            <p:cNvCxnSpPr/>
            <p:nvPr/>
          </p:nvCxnSpPr>
          <p:spPr bwMode="auto">
            <a:xfrm flipV="1">
              <a:off x="902890" y="5981075"/>
              <a:ext cx="536166" cy="53084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B464C4A-09B6-4EBC-8986-72DB24ECC37F}"/>
              </a:ext>
            </a:extLst>
          </p:cNvPr>
          <p:cNvGrpSpPr/>
          <p:nvPr/>
        </p:nvGrpSpPr>
        <p:grpSpPr>
          <a:xfrm>
            <a:off x="5305248" y="5120743"/>
            <a:ext cx="202032" cy="274635"/>
            <a:chOff x="700858" y="5981075"/>
            <a:chExt cx="738198" cy="530847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3DF9E08-4411-44D3-A59F-6FB0DA2E6E8C}"/>
                </a:ext>
              </a:extLst>
            </p:cNvPr>
            <p:cNvCxnSpPr/>
            <p:nvPr/>
          </p:nvCxnSpPr>
          <p:spPr bwMode="auto">
            <a:xfrm>
              <a:off x="700858" y="6237287"/>
              <a:ext cx="202032" cy="27463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718FF59-FEC8-434A-8E4C-F55FF0ABC977}"/>
                </a:ext>
              </a:extLst>
            </p:cNvPr>
            <p:cNvCxnSpPr/>
            <p:nvPr/>
          </p:nvCxnSpPr>
          <p:spPr bwMode="auto">
            <a:xfrm flipV="1">
              <a:off x="902890" y="5981075"/>
              <a:ext cx="536166" cy="53084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4E0C0B-E946-4691-9C8C-7C34C1F50BC5}"/>
              </a:ext>
            </a:extLst>
          </p:cNvPr>
          <p:cNvGrpSpPr/>
          <p:nvPr/>
        </p:nvGrpSpPr>
        <p:grpSpPr>
          <a:xfrm>
            <a:off x="5907352" y="5108253"/>
            <a:ext cx="202032" cy="274635"/>
            <a:chOff x="700858" y="5981075"/>
            <a:chExt cx="738198" cy="530847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30E2C92-2F4B-4282-911B-857E712D9D10}"/>
                </a:ext>
              </a:extLst>
            </p:cNvPr>
            <p:cNvCxnSpPr/>
            <p:nvPr/>
          </p:nvCxnSpPr>
          <p:spPr bwMode="auto">
            <a:xfrm>
              <a:off x="700858" y="6237287"/>
              <a:ext cx="202032" cy="27463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55C6AE5-1818-4AFC-9170-D0FB52065C59}"/>
                </a:ext>
              </a:extLst>
            </p:cNvPr>
            <p:cNvCxnSpPr/>
            <p:nvPr/>
          </p:nvCxnSpPr>
          <p:spPr bwMode="auto">
            <a:xfrm flipV="1">
              <a:off x="902890" y="5981075"/>
              <a:ext cx="536166" cy="53084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32C0C48-7824-4EAF-B8F5-0550A818BA4F}"/>
              </a:ext>
            </a:extLst>
          </p:cNvPr>
          <p:cNvGrpSpPr/>
          <p:nvPr/>
        </p:nvGrpSpPr>
        <p:grpSpPr>
          <a:xfrm>
            <a:off x="6479475" y="5155723"/>
            <a:ext cx="202032" cy="274635"/>
            <a:chOff x="700858" y="5981075"/>
            <a:chExt cx="738198" cy="53084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C7F5B89-05A8-4FF3-A6AC-0167996F9565}"/>
                </a:ext>
              </a:extLst>
            </p:cNvPr>
            <p:cNvCxnSpPr/>
            <p:nvPr/>
          </p:nvCxnSpPr>
          <p:spPr bwMode="auto">
            <a:xfrm>
              <a:off x="700858" y="6237287"/>
              <a:ext cx="202032" cy="27463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20096AF-E41E-4668-9DC8-608C760A7F2E}"/>
                </a:ext>
              </a:extLst>
            </p:cNvPr>
            <p:cNvCxnSpPr/>
            <p:nvPr/>
          </p:nvCxnSpPr>
          <p:spPr bwMode="auto">
            <a:xfrm flipV="1">
              <a:off x="902890" y="5981075"/>
              <a:ext cx="536166" cy="53084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34677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5704-5892-49D5-8679-E5D1BB434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Other relaxation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5D77C-C42F-42D0-820B-7EFAD332AE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/>
              <a:t>The CR only applicable when the SCS of the carrier with PDCCH is smaller than the </a:t>
            </a:r>
            <a:r>
              <a:rPr lang="en-US"/>
              <a:t>one with CSI-RS.</a:t>
            </a:r>
          </a:p>
          <a:p>
            <a:pPr lvl="0"/>
            <a:r>
              <a:rPr lang="en-US" dirty="0"/>
              <a:t>In case of mixed numerology, additional </a:t>
            </a:r>
            <a:r>
              <a:rPr lang="en-US" b="1" dirty="0">
                <a:highlight>
                  <a:srgbClr val="FFFF00"/>
                </a:highlight>
              </a:rPr>
              <a:t>d</a:t>
            </a:r>
            <a:r>
              <a:rPr lang="en-US" dirty="0"/>
              <a:t> symbols to Y is included to provide additional relaxation for decoding PDCCH and beam switching time</a:t>
            </a:r>
          </a:p>
          <a:p>
            <a:pPr lvl="1"/>
            <a:r>
              <a:rPr lang="en-US" dirty="0"/>
              <a:t>Y is 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beamSwitchingTiming</a:t>
            </a:r>
            <a:endParaRPr lang="en-US" dirty="0"/>
          </a:p>
          <a:p>
            <a:pPr lvl="0"/>
            <a:r>
              <a:rPr lang="en-US" dirty="0"/>
              <a:t>The feature is proposed to be an optional feature per UE (Type 2).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ED4CDF-FDE6-4753-9442-7CEE57B1D625}"/>
              </a:ext>
            </a:extLst>
          </p:cNvPr>
          <p:cNvGrpSpPr/>
          <p:nvPr/>
        </p:nvGrpSpPr>
        <p:grpSpPr>
          <a:xfrm>
            <a:off x="1439411" y="3735895"/>
            <a:ext cx="8705770" cy="2885407"/>
            <a:chOff x="1439411" y="3436095"/>
            <a:chExt cx="8705770" cy="288540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1088AAF-F57F-4404-BC9F-86A4592E6147}"/>
                </a:ext>
              </a:extLst>
            </p:cNvPr>
            <p:cNvSpPr/>
            <p:nvPr/>
          </p:nvSpPr>
          <p:spPr bwMode="auto">
            <a:xfrm>
              <a:off x="3201497" y="4528080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0C73577-93A5-4CF7-93F5-2F94EE570D5E}"/>
                </a:ext>
              </a:extLst>
            </p:cNvPr>
            <p:cNvSpPr/>
            <p:nvPr/>
          </p:nvSpPr>
          <p:spPr bwMode="auto">
            <a:xfrm>
              <a:off x="4336403" y="4528080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AA6C3E5-45C7-488D-94A6-4A7613FCD511}"/>
                </a:ext>
              </a:extLst>
            </p:cNvPr>
            <p:cNvSpPr/>
            <p:nvPr/>
          </p:nvSpPr>
          <p:spPr bwMode="auto">
            <a:xfrm>
              <a:off x="5499220" y="4528081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BFE1A07-2AA4-4852-B615-C6E787732F60}"/>
                </a:ext>
              </a:extLst>
            </p:cNvPr>
            <p:cNvSpPr/>
            <p:nvPr/>
          </p:nvSpPr>
          <p:spPr bwMode="auto">
            <a:xfrm>
              <a:off x="6657572" y="4528081"/>
              <a:ext cx="1146629" cy="36285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EAA0B8E-C48C-4858-9661-9A2CE68A56FE}"/>
                </a:ext>
              </a:extLst>
            </p:cNvPr>
            <p:cNvSpPr/>
            <p:nvPr/>
          </p:nvSpPr>
          <p:spPr bwMode="auto">
            <a:xfrm>
              <a:off x="7820391" y="4528082"/>
              <a:ext cx="1146629" cy="362857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E1EB44-ED20-4BDE-B662-5CDF166A9C40}"/>
                </a:ext>
              </a:extLst>
            </p:cNvPr>
            <p:cNvSpPr/>
            <p:nvPr/>
          </p:nvSpPr>
          <p:spPr bwMode="auto">
            <a:xfrm>
              <a:off x="8967020" y="4528082"/>
              <a:ext cx="1146629" cy="362857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FF97E09-72AF-4C2C-97F1-629E57AABD2D}"/>
                </a:ext>
              </a:extLst>
            </p:cNvPr>
            <p:cNvSpPr/>
            <p:nvPr/>
          </p:nvSpPr>
          <p:spPr bwMode="auto">
            <a:xfrm>
              <a:off x="6657572" y="4528083"/>
              <a:ext cx="1164806" cy="362854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PUSCH</a:t>
              </a:r>
              <a:r>
                <a:rPr kumimoji="0" lang="en-US" sz="12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B3E101F-7688-493A-92A8-39D763C1656D}"/>
                </a:ext>
              </a:extLst>
            </p:cNvPr>
            <p:cNvSpPr/>
            <p:nvPr/>
          </p:nvSpPr>
          <p:spPr bwMode="auto">
            <a:xfrm>
              <a:off x="3201500" y="4528083"/>
              <a:ext cx="327124" cy="36285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DCI</a:t>
              </a:r>
            </a:p>
          </p:txBody>
        </p:sp>
        <p:cxnSp>
          <p:nvCxnSpPr>
            <p:cNvPr id="13" name="Connector: Curved 12">
              <a:extLst>
                <a:ext uri="{FF2B5EF4-FFF2-40B4-BE49-F238E27FC236}">
                  <a16:creationId xmlns:a16="http://schemas.microsoft.com/office/drawing/2014/main" id="{C9D905A0-A854-4A3F-96A4-81B6CA016FC3}"/>
                </a:ext>
              </a:extLst>
            </p:cNvPr>
            <p:cNvCxnSpPr>
              <a:cxnSpLocks/>
              <a:stCxn id="12" idx="0"/>
              <a:endCxn id="11" idx="0"/>
            </p:cNvCxnSpPr>
            <p:nvPr/>
          </p:nvCxnSpPr>
          <p:spPr bwMode="auto">
            <a:xfrm rot="5400000" flipH="1" flipV="1">
              <a:off x="5302518" y="2590627"/>
              <a:ext cx="12700" cy="3874913"/>
            </a:xfrm>
            <a:prstGeom prst="curvedConnector3">
              <a:avLst>
                <a:gd name="adj1" fmla="val 1800000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106070-5E31-4A8B-A87B-AE68722B7852}"/>
                </a:ext>
              </a:extLst>
            </p:cNvPr>
            <p:cNvSpPr txBox="1"/>
            <p:nvPr/>
          </p:nvSpPr>
          <p:spPr bwMode="auto">
            <a:xfrm>
              <a:off x="3276577" y="3894674"/>
              <a:ext cx="1684091" cy="4155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1"/>
                  </a:solidFill>
                </a:rPr>
                <a:t>Self -scheduling PUSCH with </a:t>
              </a:r>
              <a:r>
                <a:rPr lang="en-US" b="1" dirty="0">
                  <a:solidFill>
                    <a:schemeClr val="accent1"/>
                  </a:solidFill>
                </a:rPr>
                <a:t>A-CSI report</a:t>
              </a:r>
            </a:p>
            <a:p>
              <a:pPr algn="l">
                <a:buClr>
                  <a:schemeClr val="tx1"/>
                </a:buClr>
              </a:pPr>
              <a:endParaRPr lang="en-US" b="1" dirty="0">
                <a:solidFill>
                  <a:schemeClr val="accent5"/>
                </a:solidFill>
              </a:endParaRPr>
            </a:p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2"/>
                  </a:solidFill>
                </a:rPr>
                <a:t>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E5CD3F1-A09A-44F0-9163-BCCAD32D1A96}"/>
                </a:ext>
              </a:extLst>
            </p:cNvPr>
            <p:cNvSpPr txBox="1"/>
            <p:nvPr/>
          </p:nvSpPr>
          <p:spPr bwMode="auto">
            <a:xfrm>
              <a:off x="1914417" y="4534434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Carrier X (µ1)</a:t>
              </a:r>
            </a:p>
          </p:txBody>
        </p:sp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883F1D5B-76AD-43F8-803A-E961ED71447E}"/>
                </a:ext>
              </a:extLst>
            </p:cNvPr>
            <p:cNvCxnSpPr>
              <a:cxnSpLocks/>
              <a:endCxn id="11" idx="2"/>
            </p:cNvCxnSpPr>
            <p:nvPr/>
          </p:nvCxnSpPr>
          <p:spPr bwMode="auto">
            <a:xfrm rot="5400000" flipH="1" flipV="1">
              <a:off x="5720532" y="4362173"/>
              <a:ext cx="990679" cy="2048208"/>
            </a:xfrm>
            <a:prstGeom prst="bentConnector3">
              <a:avLst>
                <a:gd name="adj1" fmla="val 73871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734CE0E-BC0D-4EB3-9DE7-A682BB68F63C}"/>
                </a:ext>
              </a:extLst>
            </p:cNvPr>
            <p:cNvSpPr/>
            <p:nvPr/>
          </p:nvSpPr>
          <p:spPr bwMode="auto">
            <a:xfrm>
              <a:off x="8419166" y="558240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FB614AD-0715-4228-8F03-A99C01C9DB2E}"/>
                </a:ext>
              </a:extLst>
            </p:cNvPr>
            <p:cNvSpPr/>
            <p:nvPr/>
          </p:nvSpPr>
          <p:spPr bwMode="auto">
            <a:xfrm>
              <a:off x="8991808" y="558240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257E3BB-32D9-4AD8-8B9F-E3BE8F92B8BE}"/>
                </a:ext>
              </a:extLst>
            </p:cNvPr>
            <p:cNvSpPr/>
            <p:nvPr/>
          </p:nvSpPr>
          <p:spPr bwMode="auto">
            <a:xfrm>
              <a:off x="9572537" y="5582402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BB5AF2-1F0F-4A03-8088-D7796E6A85A2}"/>
                </a:ext>
              </a:extLst>
            </p:cNvPr>
            <p:cNvSpPr/>
            <p:nvPr/>
          </p:nvSpPr>
          <p:spPr bwMode="auto">
            <a:xfrm>
              <a:off x="3233032" y="558240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4C3A931-C269-4092-B71E-CF3DA34B365F}"/>
                </a:ext>
              </a:extLst>
            </p:cNvPr>
            <p:cNvSpPr/>
            <p:nvPr/>
          </p:nvSpPr>
          <p:spPr bwMode="auto">
            <a:xfrm>
              <a:off x="3805676" y="5582403"/>
              <a:ext cx="542450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79701E-0108-478E-B345-16FE736BD6BF}"/>
                </a:ext>
              </a:extLst>
            </p:cNvPr>
            <p:cNvSpPr/>
            <p:nvPr/>
          </p:nvSpPr>
          <p:spPr bwMode="auto">
            <a:xfrm>
              <a:off x="4356210" y="5582404"/>
              <a:ext cx="602839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9DE5B89-E635-411F-A92E-CF1FF48FE921}"/>
                </a:ext>
              </a:extLst>
            </p:cNvPr>
            <p:cNvSpPr/>
            <p:nvPr/>
          </p:nvSpPr>
          <p:spPr bwMode="auto">
            <a:xfrm>
              <a:off x="4959047" y="5582404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B20C24F-CA57-4DAC-AD13-F12D026F2048}"/>
                </a:ext>
              </a:extLst>
            </p:cNvPr>
            <p:cNvSpPr/>
            <p:nvPr/>
          </p:nvSpPr>
          <p:spPr bwMode="auto">
            <a:xfrm>
              <a:off x="5539776" y="5582405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9F9893E-1AC4-4EE7-B7CE-3B2461175D8B}"/>
                </a:ext>
              </a:extLst>
            </p:cNvPr>
            <p:cNvSpPr/>
            <p:nvPr/>
          </p:nvSpPr>
          <p:spPr bwMode="auto">
            <a:xfrm>
              <a:off x="6112420" y="5582405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2B4A4F5-95FD-4709-BD23-F6176E476D5A}"/>
                </a:ext>
              </a:extLst>
            </p:cNvPr>
            <p:cNvSpPr/>
            <p:nvPr/>
          </p:nvSpPr>
          <p:spPr bwMode="auto">
            <a:xfrm>
              <a:off x="6693151" y="558240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7FCEC48-72CF-49D5-873D-67E3C91ECA52}"/>
                </a:ext>
              </a:extLst>
            </p:cNvPr>
            <p:cNvSpPr/>
            <p:nvPr/>
          </p:nvSpPr>
          <p:spPr bwMode="auto">
            <a:xfrm>
              <a:off x="7265793" y="5582404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34F32B4-34E4-45CE-957D-3F98CBCB95DC}"/>
                </a:ext>
              </a:extLst>
            </p:cNvPr>
            <p:cNvSpPr/>
            <p:nvPr/>
          </p:nvSpPr>
          <p:spPr bwMode="auto">
            <a:xfrm>
              <a:off x="7846521" y="5582405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9926321-D407-47D9-8A98-360984650F5E}"/>
                </a:ext>
              </a:extLst>
            </p:cNvPr>
            <p:cNvSpPr txBox="1"/>
            <p:nvPr/>
          </p:nvSpPr>
          <p:spPr bwMode="auto">
            <a:xfrm>
              <a:off x="1877628" y="5632771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Carrier Y (µ2)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A3A0F32-8219-4305-9D96-67AA8BA2CDBA}"/>
                </a:ext>
              </a:extLst>
            </p:cNvPr>
            <p:cNvSpPr txBox="1"/>
            <p:nvPr/>
          </p:nvSpPr>
          <p:spPr bwMode="auto">
            <a:xfrm>
              <a:off x="1439411" y="4969678"/>
              <a:ext cx="1041299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buClr>
                  <a:schemeClr val="tx1"/>
                </a:buClr>
              </a:pPr>
              <a:r>
                <a:rPr lang="en-US" dirty="0"/>
                <a:t>µ1≠µ2</a:t>
              </a:r>
            </a:p>
            <a:p>
              <a:pPr>
                <a:buClr>
                  <a:schemeClr val="tx1"/>
                </a:buClr>
              </a:pPr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5B3756D-7E23-4BAA-AE67-A06F0701764A}"/>
                </a:ext>
              </a:extLst>
            </p:cNvPr>
            <p:cNvSpPr txBox="1"/>
            <p:nvPr/>
          </p:nvSpPr>
          <p:spPr bwMode="auto">
            <a:xfrm>
              <a:off x="7252478" y="4904416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b="1" dirty="0">
                  <a:solidFill>
                    <a:schemeClr val="accent5"/>
                  </a:solidFill>
                </a:rPr>
                <a:t>A-CSI report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E4A9D73-9FAC-484B-A597-53A270AC8C86}"/>
                </a:ext>
              </a:extLst>
            </p:cNvPr>
            <p:cNvSpPr txBox="1"/>
            <p:nvPr/>
          </p:nvSpPr>
          <p:spPr bwMode="auto">
            <a:xfrm>
              <a:off x="3182221" y="5178599"/>
              <a:ext cx="914400" cy="914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1"/>
                  </a:solidFill>
                </a:rPr>
                <a:t>CSI-RS resources for measurement obtained from configuration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80C77EE-5859-4B92-BCFF-B0B0EC40C063}"/>
                </a:ext>
              </a:extLst>
            </p:cNvPr>
            <p:cNvSpPr/>
            <p:nvPr/>
          </p:nvSpPr>
          <p:spPr bwMode="auto">
            <a:xfrm>
              <a:off x="4953958" y="5603092"/>
              <a:ext cx="580728" cy="34217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50" b="1" dirty="0">
                  <a:solidFill>
                    <a:schemeClr val="bg1"/>
                  </a:solidFill>
                </a:rPr>
                <a:t>CSI-RS</a:t>
              </a:r>
              <a:endParaRPr kumimoji="0" lang="en-US" sz="10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8F32B9C-9642-4286-A985-19E8215A9A7B}"/>
                </a:ext>
              </a:extLst>
            </p:cNvPr>
            <p:cNvCxnSpPr/>
            <p:nvPr/>
          </p:nvCxnSpPr>
          <p:spPr bwMode="auto">
            <a:xfrm>
              <a:off x="4953958" y="3436095"/>
              <a:ext cx="0" cy="2885407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0A60FBA-F4EF-441C-9B07-E0620AC5D9D7}"/>
              </a:ext>
            </a:extLst>
          </p:cNvPr>
          <p:cNvCxnSpPr/>
          <p:nvPr/>
        </p:nvCxnSpPr>
        <p:spPr bwMode="auto">
          <a:xfrm>
            <a:off x="3528624" y="3661884"/>
            <a:ext cx="0" cy="2885407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F3767B7-0D97-4BE7-BF5A-58055E7AA57E}"/>
              </a:ext>
            </a:extLst>
          </p:cNvPr>
          <p:cNvCxnSpPr/>
          <p:nvPr/>
        </p:nvCxnSpPr>
        <p:spPr bwMode="auto">
          <a:xfrm>
            <a:off x="3528624" y="3826774"/>
            <a:ext cx="1432044" cy="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F8C65F1-A67B-49FD-9DEB-E4C37F69FBEB}"/>
              </a:ext>
            </a:extLst>
          </p:cNvPr>
          <p:cNvSpPr txBox="1"/>
          <p:nvPr/>
        </p:nvSpPr>
        <p:spPr bwMode="auto">
          <a:xfrm>
            <a:off x="4096621" y="34627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>
                <a:highlight>
                  <a:srgbClr val="FFFF00"/>
                </a:highlight>
              </a:rPr>
              <a:t>d</a:t>
            </a:r>
            <a:r>
              <a:rPr lang="en-US" sz="2000" dirty="0" err="1"/>
              <a:t>+Y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7499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460310"/>
            <a:ext cx="11233150" cy="477697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Adopt the following proposals</a:t>
            </a: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Proposal: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Clarify that scheduling PUSCH on Carrier X carrying an aperiodic CSI report for Carrier Y  with carriers X and Y having different numerologies is not considered cross-carrier scheduling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This feature should not be excluded from Rel-15.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Proposal: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Adopt the companion CR (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</a:rPr>
              <a:t>RP-182833</a:t>
            </a:r>
            <a:r>
              <a:rPr lang="en-US" dirty="0">
                <a:solidFill>
                  <a:srgbClr val="0070C0"/>
                </a:solidFill>
              </a:rPr>
              <a:t>) aligning the procedure for determining CSI-RS resource for measurement with already existing behavior in Rel-15 (e.g. PDCCH and PUCCH with different numerologies)</a:t>
            </a:r>
          </a:p>
          <a:p>
            <a:pPr lvl="1"/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</a:rPr>
              <a:t>Proposal:</a:t>
            </a:r>
          </a:p>
          <a:p>
            <a:pPr lvl="1"/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</a:rPr>
              <a:t>Scheduling PUSCH on Carrier X carrying an aperiodic CSI report for Carrier Y  with carriers X and Y having different numerologies is an optional UE feature of </a:t>
            </a:r>
            <a:r>
              <a:rPr lang="en-US">
                <a:solidFill>
                  <a:srgbClr val="0070C0"/>
                </a:solidFill>
                <a:highlight>
                  <a:srgbClr val="FFFF00"/>
                </a:highlight>
              </a:rPr>
              <a:t>Type 3 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</a:rPr>
              <a:t>capability in Rel-15.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24382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4FED0-A01C-44ED-B4CC-C13CBFD4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45166" cy="1081088"/>
          </a:xfrm>
        </p:spPr>
        <p:txBody>
          <a:bodyPr/>
          <a:lstStyle/>
          <a:p>
            <a:r>
              <a:rPr lang="en-US" dirty="0"/>
              <a:t>CR for Determination of CSI-RS Resource (</a:t>
            </a:r>
            <a:r>
              <a:rPr lang="en-US" dirty="0">
                <a:highlight>
                  <a:srgbClr val="FFFF00"/>
                </a:highlight>
              </a:rPr>
              <a:t>RP-182833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A3BF2-DBAC-46E8-9DC2-B98B94DB8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8691" y="1106207"/>
            <a:ext cx="11233150" cy="4981693"/>
          </a:xfrm>
        </p:spPr>
        <p:txBody>
          <a:bodyPr/>
          <a:lstStyle/>
          <a:p>
            <a:r>
              <a:rPr lang="en-US" dirty="0"/>
              <a:t>Determination of the CSI-RS resource needs clarification on the reference slot from which the slot offset obtained from CSI-RS configuration is to be applied</a:t>
            </a:r>
          </a:p>
          <a:p>
            <a:endParaRPr lang="en-GB" dirty="0"/>
          </a:p>
          <a:p>
            <a:r>
              <a:rPr lang="en-GB" dirty="0">
                <a:solidFill>
                  <a:srgbClr val="0070C0"/>
                </a:solidFill>
              </a:rPr>
              <a:t>The CR aligns the procedure for determining the reference slot with the already existing behaviour in Rel-15 (e.g. PDCCH and PUCCH with different numerologies)</a:t>
            </a:r>
          </a:p>
          <a:p>
            <a:pPr lvl="1"/>
            <a:r>
              <a:rPr lang="en-GB" dirty="0"/>
              <a:t>The reference slot on the carrier with CSI-RS resources is the latest slot that overlaps with the slot containing DCI.</a:t>
            </a:r>
          </a:p>
          <a:p>
            <a:pPr lvl="1"/>
            <a:r>
              <a:rPr lang="en-US" dirty="0"/>
              <a:t>The slot offset is based on the numerology of the carrier with CSI-RS.</a:t>
            </a:r>
          </a:p>
          <a:p>
            <a:pPr lvl="1"/>
            <a:endParaRPr lang="en-GB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0502D6F-1DB0-472D-B88F-932F8A7E2A07}"/>
              </a:ext>
            </a:extLst>
          </p:cNvPr>
          <p:cNvGrpSpPr/>
          <p:nvPr/>
        </p:nvGrpSpPr>
        <p:grpSpPr>
          <a:xfrm>
            <a:off x="1439411" y="3775876"/>
            <a:ext cx="8705770" cy="3787741"/>
            <a:chOff x="1439411" y="3775876"/>
            <a:chExt cx="8705770" cy="37877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305F54-ED52-4958-AC4D-F4232E452292}"/>
                </a:ext>
              </a:extLst>
            </p:cNvPr>
            <p:cNvSpPr/>
            <p:nvPr/>
          </p:nvSpPr>
          <p:spPr bwMode="auto">
            <a:xfrm>
              <a:off x="3201497" y="4528080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763CA3-73E0-4C39-A11D-49A07760F3F7}"/>
                </a:ext>
              </a:extLst>
            </p:cNvPr>
            <p:cNvSpPr/>
            <p:nvPr/>
          </p:nvSpPr>
          <p:spPr bwMode="auto">
            <a:xfrm>
              <a:off x="4336403" y="4528080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0FC9913-265A-450F-B90B-6FA236E0B16D}"/>
                </a:ext>
              </a:extLst>
            </p:cNvPr>
            <p:cNvSpPr/>
            <p:nvPr/>
          </p:nvSpPr>
          <p:spPr bwMode="auto">
            <a:xfrm>
              <a:off x="5499220" y="4528081"/>
              <a:ext cx="1146629" cy="3628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6369AFC-5368-4A3C-9638-F198EDD22E0E}"/>
                </a:ext>
              </a:extLst>
            </p:cNvPr>
            <p:cNvSpPr/>
            <p:nvPr/>
          </p:nvSpPr>
          <p:spPr bwMode="auto">
            <a:xfrm>
              <a:off x="6657572" y="4528081"/>
              <a:ext cx="1146629" cy="36285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68EC15-A1A7-424A-82C7-E3650D4FE07A}"/>
                </a:ext>
              </a:extLst>
            </p:cNvPr>
            <p:cNvSpPr/>
            <p:nvPr/>
          </p:nvSpPr>
          <p:spPr bwMode="auto">
            <a:xfrm>
              <a:off x="7820391" y="4528082"/>
              <a:ext cx="1146629" cy="362857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FDCA8D0-F252-4D7C-8C92-98B21141C36C}"/>
                </a:ext>
              </a:extLst>
            </p:cNvPr>
            <p:cNvSpPr/>
            <p:nvPr/>
          </p:nvSpPr>
          <p:spPr bwMode="auto">
            <a:xfrm>
              <a:off x="8967020" y="4528082"/>
              <a:ext cx="1146629" cy="362857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FAD42A-83B7-4B0D-A82E-170676EAFC54}"/>
                </a:ext>
              </a:extLst>
            </p:cNvPr>
            <p:cNvSpPr/>
            <p:nvPr/>
          </p:nvSpPr>
          <p:spPr bwMode="auto">
            <a:xfrm>
              <a:off x="6657572" y="4528083"/>
              <a:ext cx="1164806" cy="362854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PUSCH</a:t>
              </a:r>
              <a:r>
                <a:rPr kumimoji="0" lang="en-US" sz="12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60F6EE-14A0-4EAB-9792-2D51A538C5FE}"/>
                </a:ext>
              </a:extLst>
            </p:cNvPr>
            <p:cNvSpPr/>
            <p:nvPr/>
          </p:nvSpPr>
          <p:spPr bwMode="auto">
            <a:xfrm>
              <a:off x="3201500" y="4528083"/>
              <a:ext cx="327124" cy="36285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DCI</a:t>
              </a:r>
            </a:p>
          </p:txBody>
        </p:sp>
        <p:cxnSp>
          <p:nvCxnSpPr>
            <p:cNvPr id="13" name="Connector: Curved 12">
              <a:extLst>
                <a:ext uri="{FF2B5EF4-FFF2-40B4-BE49-F238E27FC236}">
                  <a16:creationId xmlns:a16="http://schemas.microsoft.com/office/drawing/2014/main" id="{390B2A1D-7DC7-4D64-89BD-D81B750561BB}"/>
                </a:ext>
              </a:extLst>
            </p:cNvPr>
            <p:cNvCxnSpPr>
              <a:cxnSpLocks/>
              <a:stCxn id="12" idx="0"/>
              <a:endCxn id="11" idx="0"/>
            </p:cNvCxnSpPr>
            <p:nvPr/>
          </p:nvCxnSpPr>
          <p:spPr bwMode="auto">
            <a:xfrm rot="5400000" flipH="1" flipV="1">
              <a:off x="5302518" y="2590627"/>
              <a:ext cx="12700" cy="3874913"/>
            </a:xfrm>
            <a:prstGeom prst="curvedConnector3">
              <a:avLst>
                <a:gd name="adj1" fmla="val 1800000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74850B-A3D7-49AA-9B48-7A7B27562872}"/>
                </a:ext>
              </a:extLst>
            </p:cNvPr>
            <p:cNvSpPr txBox="1"/>
            <p:nvPr/>
          </p:nvSpPr>
          <p:spPr bwMode="auto">
            <a:xfrm>
              <a:off x="3276577" y="3894674"/>
              <a:ext cx="1684091" cy="4155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1"/>
                  </a:solidFill>
                </a:rPr>
                <a:t>Self -scheduling PUSCH with </a:t>
              </a:r>
              <a:r>
                <a:rPr lang="en-US" b="1" dirty="0">
                  <a:solidFill>
                    <a:schemeClr val="accent1"/>
                  </a:solidFill>
                </a:rPr>
                <a:t>A-CSI report</a:t>
              </a:r>
            </a:p>
            <a:p>
              <a:pPr algn="l">
                <a:buClr>
                  <a:schemeClr val="tx1"/>
                </a:buClr>
              </a:pPr>
              <a:endParaRPr lang="en-US" b="1" dirty="0">
                <a:solidFill>
                  <a:schemeClr val="accent5"/>
                </a:solidFill>
              </a:endParaRPr>
            </a:p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2"/>
                  </a:solidFill>
                </a:rPr>
                <a:t>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B7029FA-DD95-4189-8F31-F4E5A01B96D2}"/>
                </a:ext>
              </a:extLst>
            </p:cNvPr>
            <p:cNvSpPr txBox="1"/>
            <p:nvPr/>
          </p:nvSpPr>
          <p:spPr bwMode="auto">
            <a:xfrm>
              <a:off x="1914417" y="4534434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Carrier X (µ1)</a:t>
              </a:r>
            </a:p>
          </p:txBody>
        </p:sp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5173F336-2981-4F64-911D-D05570E14D85}"/>
                </a:ext>
              </a:extLst>
            </p:cNvPr>
            <p:cNvCxnSpPr>
              <a:cxnSpLocks/>
              <a:endCxn id="11" idx="2"/>
            </p:cNvCxnSpPr>
            <p:nvPr/>
          </p:nvCxnSpPr>
          <p:spPr bwMode="auto">
            <a:xfrm rot="5400000" flipH="1" flipV="1">
              <a:off x="5720532" y="4362173"/>
              <a:ext cx="990679" cy="2048208"/>
            </a:xfrm>
            <a:prstGeom prst="bentConnector3">
              <a:avLst>
                <a:gd name="adj1" fmla="val 73871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C83A404-ADBF-4D97-ABC8-D45459DB3F10}"/>
                </a:ext>
              </a:extLst>
            </p:cNvPr>
            <p:cNvSpPr/>
            <p:nvPr/>
          </p:nvSpPr>
          <p:spPr bwMode="auto">
            <a:xfrm>
              <a:off x="8419166" y="558240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1481CF-3D56-421A-AD02-A6F07312BBA4}"/>
                </a:ext>
              </a:extLst>
            </p:cNvPr>
            <p:cNvSpPr/>
            <p:nvPr/>
          </p:nvSpPr>
          <p:spPr bwMode="auto">
            <a:xfrm>
              <a:off x="8991808" y="558240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A9BF37-7954-4DBF-88ED-07F7945CEBF1}"/>
                </a:ext>
              </a:extLst>
            </p:cNvPr>
            <p:cNvSpPr/>
            <p:nvPr/>
          </p:nvSpPr>
          <p:spPr bwMode="auto">
            <a:xfrm>
              <a:off x="9572537" y="5582402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6E475E5-FF97-4FE4-982A-60F44825B521}"/>
                </a:ext>
              </a:extLst>
            </p:cNvPr>
            <p:cNvSpPr/>
            <p:nvPr/>
          </p:nvSpPr>
          <p:spPr bwMode="auto">
            <a:xfrm>
              <a:off x="3233032" y="558240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DDAB9F3-7E36-4F32-B6B0-3683DEB22017}"/>
                </a:ext>
              </a:extLst>
            </p:cNvPr>
            <p:cNvSpPr/>
            <p:nvPr/>
          </p:nvSpPr>
          <p:spPr bwMode="auto">
            <a:xfrm>
              <a:off x="3805676" y="5582403"/>
              <a:ext cx="542450" cy="3628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0A0E537-A9F8-4722-8FA2-8276667D1D07}"/>
                </a:ext>
              </a:extLst>
            </p:cNvPr>
            <p:cNvSpPr/>
            <p:nvPr/>
          </p:nvSpPr>
          <p:spPr bwMode="auto">
            <a:xfrm>
              <a:off x="4356210" y="5582404"/>
              <a:ext cx="602839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2F0ED2C-3874-4B58-8E27-0B08DC60EA02}"/>
                </a:ext>
              </a:extLst>
            </p:cNvPr>
            <p:cNvSpPr/>
            <p:nvPr/>
          </p:nvSpPr>
          <p:spPr bwMode="auto">
            <a:xfrm>
              <a:off x="4959047" y="5582404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1B5B59-818B-4208-A0A1-E87930E42AB0}"/>
                </a:ext>
              </a:extLst>
            </p:cNvPr>
            <p:cNvSpPr/>
            <p:nvPr/>
          </p:nvSpPr>
          <p:spPr bwMode="auto">
            <a:xfrm>
              <a:off x="5539776" y="5582405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9726662-3DD8-4F72-9E1A-8A419EF6B725}"/>
                </a:ext>
              </a:extLst>
            </p:cNvPr>
            <p:cNvSpPr/>
            <p:nvPr/>
          </p:nvSpPr>
          <p:spPr bwMode="auto">
            <a:xfrm>
              <a:off x="6112420" y="5582405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182A74-7127-4E8C-938B-FCE3EFBE9298}"/>
                </a:ext>
              </a:extLst>
            </p:cNvPr>
            <p:cNvSpPr/>
            <p:nvPr/>
          </p:nvSpPr>
          <p:spPr bwMode="auto">
            <a:xfrm>
              <a:off x="6693151" y="558240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1E77C47-ED44-46B5-9AC6-79BB4623B61F}"/>
                </a:ext>
              </a:extLst>
            </p:cNvPr>
            <p:cNvSpPr/>
            <p:nvPr/>
          </p:nvSpPr>
          <p:spPr bwMode="auto">
            <a:xfrm>
              <a:off x="7265793" y="5582404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7652C9A-78A3-49BB-A31A-92C046669BE9}"/>
                </a:ext>
              </a:extLst>
            </p:cNvPr>
            <p:cNvSpPr/>
            <p:nvPr/>
          </p:nvSpPr>
          <p:spPr bwMode="auto">
            <a:xfrm>
              <a:off x="7846521" y="5582405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3C59B57-A2AE-42A0-B462-F43BD6B67A97}"/>
                </a:ext>
              </a:extLst>
            </p:cNvPr>
            <p:cNvSpPr txBox="1"/>
            <p:nvPr/>
          </p:nvSpPr>
          <p:spPr bwMode="auto">
            <a:xfrm>
              <a:off x="1877628" y="5632771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Carrier Y (µ2)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160229-9D9C-417F-AC93-3A9D1D2E90A4}"/>
                </a:ext>
              </a:extLst>
            </p:cNvPr>
            <p:cNvSpPr txBox="1"/>
            <p:nvPr/>
          </p:nvSpPr>
          <p:spPr bwMode="auto">
            <a:xfrm>
              <a:off x="1439411" y="4969678"/>
              <a:ext cx="1041299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buClr>
                  <a:schemeClr val="tx1"/>
                </a:buClr>
              </a:pPr>
              <a:r>
                <a:rPr lang="en-US" dirty="0"/>
                <a:t>µ1≠µ2</a:t>
              </a:r>
            </a:p>
            <a:p>
              <a:pPr>
                <a:buClr>
                  <a:schemeClr val="tx1"/>
                </a:buClr>
              </a:pPr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90F3BE6-4AD8-485F-AC21-E3C128DA4FDE}"/>
                </a:ext>
              </a:extLst>
            </p:cNvPr>
            <p:cNvSpPr txBox="1"/>
            <p:nvPr/>
          </p:nvSpPr>
          <p:spPr bwMode="auto">
            <a:xfrm>
              <a:off x="7252478" y="4904416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b="1" dirty="0">
                  <a:solidFill>
                    <a:schemeClr val="accent5"/>
                  </a:solidFill>
                </a:rPr>
                <a:t>A-CSI report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84E253-E33B-4848-873C-41F591890C8A}"/>
                </a:ext>
              </a:extLst>
            </p:cNvPr>
            <p:cNvSpPr txBox="1"/>
            <p:nvPr/>
          </p:nvSpPr>
          <p:spPr bwMode="auto">
            <a:xfrm>
              <a:off x="3182221" y="5178599"/>
              <a:ext cx="914400" cy="914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dirty="0">
                  <a:solidFill>
                    <a:schemeClr val="accent1"/>
                  </a:solidFill>
                </a:rPr>
                <a:t>CSI-RS resources for measurement obtained from configuration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00A615B-92E0-49F1-A969-6E12B698E118}"/>
                </a:ext>
              </a:extLst>
            </p:cNvPr>
            <p:cNvSpPr/>
            <p:nvPr/>
          </p:nvSpPr>
          <p:spPr bwMode="auto">
            <a:xfrm>
              <a:off x="4953958" y="5603092"/>
              <a:ext cx="580728" cy="34217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50" b="1" dirty="0">
                  <a:solidFill>
                    <a:schemeClr val="bg1"/>
                  </a:solidFill>
                </a:rPr>
                <a:t>CSI-RS</a:t>
              </a:r>
              <a:endParaRPr kumimoji="0" lang="en-US" sz="105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378332A-8F04-4E46-9DC7-BD9F10B4E85E}"/>
                </a:ext>
              </a:extLst>
            </p:cNvPr>
            <p:cNvCxnSpPr/>
            <p:nvPr/>
          </p:nvCxnSpPr>
          <p:spPr bwMode="auto">
            <a:xfrm>
              <a:off x="4338521" y="3775876"/>
              <a:ext cx="0" cy="2885407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2F45C916-5297-4195-B752-FB7CE9CDF3B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64723" y="5826745"/>
              <a:ext cx="687046" cy="522310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5ECFFB1-2EDE-45B7-9D19-75F3521F66B9}"/>
                </a:ext>
              </a:extLst>
            </p:cNvPr>
            <p:cNvSpPr txBox="1"/>
            <p:nvPr/>
          </p:nvSpPr>
          <p:spPr bwMode="auto">
            <a:xfrm>
              <a:off x="2212859" y="6386530"/>
              <a:ext cx="914400" cy="11770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dirty="0"/>
                <a:t>           </a:t>
              </a:r>
              <a:r>
                <a:rPr lang="en-US" dirty="0">
                  <a:solidFill>
                    <a:schemeClr val="accent6"/>
                  </a:solidFill>
                </a:rPr>
                <a:t>Reference Slot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73147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2615</TotalTime>
  <Words>862</Words>
  <Application>Microsoft Office PowerPoint</Application>
  <PresentationFormat>Widescreen</PresentationFormat>
  <Paragraphs>157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Times New Roman</vt:lpstr>
      <vt:lpstr>Ericsson Capital TT</vt:lpstr>
      <vt:lpstr>Arial</vt:lpstr>
      <vt:lpstr>Ericsson Hilda</vt:lpstr>
      <vt:lpstr>Ericsson Technical Icons</vt:lpstr>
      <vt:lpstr>Ericsson Hilda Light</vt:lpstr>
      <vt:lpstr>PresentationTemplate2017</vt:lpstr>
      <vt:lpstr>Motivation for correction to aperiodic CSI-RS triggering with different numerology between PDCCH and CSI-RS</vt:lpstr>
      <vt:lpstr>Background</vt:lpstr>
      <vt:lpstr>Background</vt:lpstr>
      <vt:lpstr>Background</vt:lpstr>
      <vt:lpstr>Triggering and Scheduling Clarifications</vt:lpstr>
      <vt:lpstr>Limitation to avoid excessive UE buffering</vt:lpstr>
      <vt:lpstr>Other relaxation</vt:lpstr>
      <vt:lpstr>Proposals</vt:lpstr>
      <vt:lpstr>CR for Determination of CSI-RS Resource (RP-182833)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RAN1#94</dc:title>
  <dc:creator>Asbjörn Grövlen</dc:creator>
  <cp:keywords/>
  <dc:description/>
  <cp:lastModifiedBy>Sorour Falahati</cp:lastModifiedBy>
  <cp:revision>927</cp:revision>
  <dcterms:created xsi:type="dcterms:W3CDTF">2018-08-13T12:23:30Z</dcterms:created>
  <dcterms:modified xsi:type="dcterms:W3CDTF">2018-12-13T07:18:21Z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