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14"/>
  </p:notesMasterIdLst>
  <p:sldIdLst>
    <p:sldId id="256" r:id="rId6"/>
    <p:sldId id="290" r:id="rId7"/>
    <p:sldId id="291" r:id="rId8"/>
    <p:sldId id="287" r:id="rId9"/>
    <p:sldId id="292" r:id="rId10"/>
    <p:sldId id="288" r:id="rId11"/>
    <p:sldId id="289" r:id="rId12"/>
    <p:sldId id="273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shner, Michelle" initials="KM" lastIdx="9" clrIdx="0">
    <p:extLst/>
  </p:cmAuthor>
  <p:cmAuthor id="2" name="Wesley, Alison E" initials="WAE" lastIdx="1" clrIdx="1">
    <p:extLst/>
  </p:cmAuthor>
  <p:cmAuthor id="3" name="Kate Brooks" initials="KB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41" autoAdjust="0"/>
    <p:restoredTop sz="95394" autoAdjust="0"/>
  </p:normalViewPr>
  <p:slideViewPr>
    <p:cSldViewPr snapToGrid="0">
      <p:cViewPr varScale="1">
        <p:scale>
          <a:sx n="85" d="100"/>
          <a:sy n="85" d="100"/>
        </p:scale>
        <p:origin x="874" y="53"/>
      </p:cViewPr>
      <p:guideLst>
        <p:guide orient="horz" pos="936"/>
        <p:guide pos="46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DF0D95-32D8-4807-9ADD-6E311D61CAD4}" type="datetimeFigureOut">
              <a:rPr lang="en-US" smtClean="0"/>
              <a:t>12/10/2018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B18B0B-49CD-4641-83A2-6AC95B011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2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/>
              <a:pPr/>
              <a:t>‹#›</a:t>
            </a:fld>
            <a:endParaRPr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79532"/>
            <a:ext cx="10972800" cy="65652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07484" y="1699261"/>
            <a:ext cx="10970683" cy="4567767"/>
          </a:xfrm>
        </p:spPr>
        <p:txBody>
          <a:bodyPr/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759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 userDrawn="1"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 userDrawn="1"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 userDrawn="1"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 userDrawn="1"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 userDrawn="1"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 userDrawn="1"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 userDrawn="1"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 userDrawn="1"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 userDrawn="1"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 userDrawn="1"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 userDrawn="1"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 userDrawn="1"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 userDrawn="1"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 userDrawn="1"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 userDrawn="1"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 userDrawn="1"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 userDrawn="1"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 userDrawn="1"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 userDrawn="1"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 userDrawn="1"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 userDrawn="1"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 userDrawn="1"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 userDrawn="1"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 userDrawn="1"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 userDrawn="1"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889" r:id="rId21"/>
    <p:sldLayoutId id="2147483890" r:id="rId22"/>
    <p:sldLayoutId id="2147483958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7" r:id="rId8"/>
    <p:sldLayoutId id="2147483718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0282" y="2955429"/>
            <a:ext cx="11029769" cy="933525"/>
          </a:xfrm>
        </p:spPr>
        <p:txBody>
          <a:bodyPr/>
          <a:lstStyle/>
          <a:p>
            <a:r>
              <a:rPr lang="en-US" dirty="0" smtClean="0"/>
              <a:t>Proposed Way Forward on NOMA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90282" y="4267405"/>
            <a:ext cx="11029769" cy="194893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3GPP TSG RAN Meeting #82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Sorrento, Italy, Dec 10 – 13, 2018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Source: Intel Corporation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Agenda item: 9.3.4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Document for: Discussion, Decision</a:t>
            </a:r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8220635" y="327509"/>
            <a:ext cx="3499416" cy="6564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1219170" rtl="0" eaLnBrk="1" latinLnBrk="0" hangingPunct="1">
              <a:spcBef>
                <a:spcPts val="0"/>
              </a:spcBef>
              <a:buClr>
                <a:schemeClr val="accent2"/>
              </a:buClr>
              <a:buFontTx/>
              <a:buNone/>
              <a:defRPr sz="2133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Arial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 smtClean="0"/>
              <a:t>RP-182752</a:t>
            </a:r>
            <a:endParaRPr lang="en-US" b="1" dirty="0" smtClean="0"/>
          </a:p>
          <a:p>
            <a:pPr algn="r"/>
            <a:r>
              <a:rPr lang="en-US" b="1" dirty="0" smtClean="0"/>
              <a:t>(Revision of RP-182487)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1270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484" y="479532"/>
            <a:ext cx="10972800" cy="656526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4" y="1317811"/>
            <a:ext cx="8188192" cy="4931287"/>
          </a:xfrm>
        </p:spPr>
        <p:txBody>
          <a:bodyPr>
            <a:noAutofit/>
          </a:bodyPr>
          <a:lstStyle/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dirty="0" smtClean="0">
                <a:solidFill>
                  <a:schemeClr val="accent1"/>
                </a:solidFill>
              </a:rPr>
              <a:t>Throughout </a:t>
            </a:r>
            <a:r>
              <a:rPr lang="en-US" sz="1600" dirty="0">
                <a:solidFill>
                  <a:schemeClr val="accent1"/>
                </a:solidFill>
              </a:rPr>
              <a:t>this contribution, “</a:t>
            </a:r>
            <a:r>
              <a:rPr lang="en-US" sz="1600" b="1" dirty="0">
                <a:solidFill>
                  <a:schemeClr val="accent1"/>
                </a:solidFill>
              </a:rPr>
              <a:t>NOMA</a:t>
            </a:r>
            <a:r>
              <a:rPr lang="en-US" sz="1600" dirty="0">
                <a:solidFill>
                  <a:schemeClr val="accent1"/>
                </a:solidFill>
              </a:rPr>
              <a:t>” </a:t>
            </a:r>
            <a:r>
              <a:rPr lang="en-US" sz="1600" dirty="0" smtClean="0">
                <a:solidFill>
                  <a:schemeClr val="accent1"/>
                </a:solidFill>
              </a:rPr>
              <a:t>refers to </a:t>
            </a:r>
            <a:r>
              <a:rPr lang="en-US" sz="1600" b="1" dirty="0" smtClean="0">
                <a:solidFill>
                  <a:schemeClr val="accent1"/>
                </a:solidFill>
              </a:rPr>
              <a:t>grant-free </a:t>
            </a:r>
            <a:r>
              <a:rPr lang="en-US" sz="1600" b="1" dirty="0">
                <a:solidFill>
                  <a:schemeClr val="accent1"/>
                </a:solidFill>
              </a:rPr>
              <a:t>(or configured grant) UL NOMA</a:t>
            </a:r>
            <a:r>
              <a:rPr lang="en-US" sz="1600" dirty="0">
                <a:solidFill>
                  <a:schemeClr val="accent1"/>
                </a:solidFill>
              </a:rPr>
              <a:t>, where multiple UEs </a:t>
            </a:r>
            <a:r>
              <a:rPr lang="en-US" sz="1600" dirty="0" smtClean="0">
                <a:solidFill>
                  <a:schemeClr val="accent1"/>
                </a:solidFill>
              </a:rPr>
              <a:t>autonomously transmit </a:t>
            </a:r>
            <a:r>
              <a:rPr lang="en-US" sz="1600" dirty="0">
                <a:solidFill>
                  <a:schemeClr val="accent1"/>
                </a:solidFill>
              </a:rPr>
              <a:t>data without explicit grant from </a:t>
            </a:r>
            <a:r>
              <a:rPr lang="en-US" sz="1600" dirty="0" err="1">
                <a:solidFill>
                  <a:schemeClr val="accent1"/>
                </a:solidFill>
              </a:rPr>
              <a:t>gNB</a:t>
            </a:r>
            <a:r>
              <a:rPr lang="en-US" sz="1600" dirty="0">
                <a:solidFill>
                  <a:schemeClr val="accent1"/>
                </a:solidFill>
              </a:rPr>
              <a:t> over </a:t>
            </a:r>
            <a:r>
              <a:rPr lang="en-US" sz="1600" dirty="0" smtClean="0">
                <a:solidFill>
                  <a:schemeClr val="accent1"/>
                </a:solidFill>
              </a:rPr>
              <a:t>time/</a:t>
            </a:r>
            <a:r>
              <a:rPr lang="en-US" sz="1600" dirty="0" err="1" smtClean="0">
                <a:solidFill>
                  <a:schemeClr val="accent1"/>
                </a:solidFill>
              </a:rPr>
              <a:t>freq</a:t>
            </a:r>
            <a:r>
              <a:rPr lang="en-US" sz="1600" dirty="0" smtClean="0">
                <a:solidFill>
                  <a:schemeClr val="accent1"/>
                </a:solidFill>
              </a:rPr>
              <a:t> </a:t>
            </a:r>
            <a:r>
              <a:rPr lang="en-US" sz="1600" dirty="0">
                <a:solidFill>
                  <a:schemeClr val="accent1"/>
                </a:solidFill>
              </a:rPr>
              <a:t>(T/F) resource </a:t>
            </a:r>
            <a:r>
              <a:rPr lang="en-US" sz="1600" dirty="0" smtClean="0">
                <a:solidFill>
                  <a:schemeClr val="accent1"/>
                </a:solidFill>
              </a:rPr>
              <a:t>pool commonly used by multiple UEs.</a:t>
            </a:r>
          </a:p>
          <a:p>
            <a:pPr marL="0" lvl="1" indent="0">
              <a:spcBef>
                <a:spcPts val="400"/>
              </a:spcBef>
              <a:buNone/>
            </a:pPr>
            <a:r>
              <a:rPr lang="en-US" sz="1600" b="1" dirty="0">
                <a:solidFill>
                  <a:schemeClr val="accent1"/>
                </a:solidFill>
              </a:rPr>
              <a:t>UL MU-MIMO vs. </a:t>
            </a:r>
            <a:r>
              <a:rPr lang="en-US" sz="1600" b="1" dirty="0" smtClean="0">
                <a:solidFill>
                  <a:schemeClr val="accent1"/>
                </a:solidFill>
              </a:rPr>
              <a:t>NOMA.</a:t>
            </a:r>
            <a:r>
              <a:rPr lang="en-US" sz="1600" dirty="0" smtClean="0">
                <a:solidFill>
                  <a:schemeClr val="accent1"/>
                </a:solidFill>
              </a:rPr>
              <a:t> </a:t>
            </a:r>
            <a:endParaRPr lang="en-US" sz="1600" dirty="0">
              <a:solidFill>
                <a:schemeClr val="accent1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600" b="1" dirty="0"/>
              <a:t>UL MU-MIMO</a:t>
            </a:r>
            <a:r>
              <a:rPr lang="en-US" sz="1600" dirty="0"/>
              <a:t>: Typically </a:t>
            </a:r>
            <a:r>
              <a:rPr lang="en-US" sz="1600" dirty="0" smtClean="0"/>
              <a:t>assume </a:t>
            </a:r>
            <a:r>
              <a:rPr lang="en-US" sz="1600" dirty="0"/>
              <a:t>that #UEs assigned </a:t>
            </a:r>
            <a:r>
              <a:rPr lang="en-US" sz="1600" dirty="0" smtClean="0"/>
              <a:t>to (or transmitting on) </a:t>
            </a:r>
            <a:r>
              <a:rPr lang="en-US" sz="1600" dirty="0"/>
              <a:t>the same T/F resources is equal to or less than #Rx antennas at the </a:t>
            </a:r>
            <a:r>
              <a:rPr lang="en-US" sz="1600" dirty="0" err="1"/>
              <a:t>gNB</a:t>
            </a:r>
            <a:r>
              <a:rPr lang="en-US" sz="1600" dirty="0"/>
              <a:t>. </a:t>
            </a:r>
            <a:r>
              <a:rPr lang="en-US" sz="1600" dirty="0" smtClean="0"/>
              <a:t> Not well fit into grant-free UL transmissions. </a:t>
            </a:r>
            <a:endParaRPr lang="en-US" sz="1600" dirty="0"/>
          </a:p>
          <a:p>
            <a:pPr lvl="1">
              <a:spcBef>
                <a:spcPts val="400"/>
              </a:spcBef>
            </a:pPr>
            <a:r>
              <a:rPr lang="en-US" sz="1600" b="1" dirty="0"/>
              <a:t>UL NOMA</a:t>
            </a:r>
            <a:r>
              <a:rPr lang="en-US" sz="1600" dirty="0"/>
              <a:t>: </a:t>
            </a:r>
            <a:r>
              <a:rPr lang="en-US" sz="1600" dirty="0" smtClean="0"/>
              <a:t>#</a:t>
            </a:r>
            <a:r>
              <a:rPr lang="en-US" sz="1600" dirty="0"/>
              <a:t>UEs assigned </a:t>
            </a:r>
            <a:r>
              <a:rPr lang="en-US" sz="1600" dirty="0" smtClean="0"/>
              <a:t>to (or transmitting on) </a:t>
            </a:r>
            <a:r>
              <a:rPr lang="en-US" sz="1600" dirty="0"/>
              <a:t>the same T/F resources </a:t>
            </a:r>
            <a:r>
              <a:rPr lang="en-US" sz="1600" dirty="0" smtClean="0"/>
              <a:t>assumed to be much larger than </a:t>
            </a:r>
            <a:r>
              <a:rPr lang="en-US" sz="1600" dirty="0"/>
              <a:t>#Rx </a:t>
            </a:r>
            <a:r>
              <a:rPr lang="en-US" sz="1600" dirty="0" smtClean="0"/>
              <a:t>antennas. In general, advanced “NOMA” receivers, e.g., SIC or other type of multi-user detector, are assumed for NOMA operation.  </a:t>
            </a:r>
            <a:r>
              <a:rPr lang="en-US" sz="1600" b="1" dirty="0" smtClean="0"/>
              <a:t>Conventional MU-MIMO receivers would not work well for NOMA in many cases.</a:t>
            </a:r>
            <a:r>
              <a:rPr lang="en-US" sz="1600" dirty="0" smtClean="0"/>
              <a:t> </a:t>
            </a:r>
            <a:endParaRPr lang="en-US" sz="1600" dirty="0">
              <a:solidFill>
                <a:schemeClr val="accent1"/>
              </a:solidFill>
            </a:endParaRPr>
          </a:p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b="1" dirty="0" smtClean="0">
                <a:solidFill>
                  <a:schemeClr val="accent1"/>
                </a:solidFill>
              </a:rPr>
              <a:t>NOMA </a:t>
            </a:r>
            <a:r>
              <a:rPr lang="en-US" sz="1600" b="1" dirty="0">
                <a:solidFill>
                  <a:schemeClr val="accent1"/>
                </a:solidFill>
              </a:rPr>
              <a:t>receiver procedure </a:t>
            </a:r>
            <a:r>
              <a:rPr lang="en-US" sz="1600" dirty="0">
                <a:solidFill>
                  <a:schemeClr val="accent1"/>
                </a:solidFill>
              </a:rPr>
              <a:t>at a given point of time for </a:t>
            </a:r>
            <a:r>
              <a:rPr lang="en-US" sz="1600" dirty="0" smtClean="0">
                <a:solidFill>
                  <a:schemeClr val="accent1"/>
                </a:solidFill>
              </a:rPr>
              <a:t>given </a:t>
            </a:r>
            <a:r>
              <a:rPr lang="en-US" sz="1600" dirty="0">
                <a:solidFill>
                  <a:schemeClr val="accent1"/>
                </a:solidFill>
              </a:rPr>
              <a:t>T/F NOMA resource pool is, </a:t>
            </a:r>
            <a:r>
              <a:rPr lang="en-US" sz="1600" dirty="0" smtClean="0">
                <a:solidFill>
                  <a:schemeClr val="accent1"/>
                </a:solidFill>
              </a:rPr>
              <a:t>comprised </a:t>
            </a:r>
            <a:r>
              <a:rPr lang="en-US" sz="1600" dirty="0">
                <a:solidFill>
                  <a:schemeClr val="accent1"/>
                </a:solidFill>
              </a:rPr>
              <a:t>of the following two </a:t>
            </a:r>
            <a:r>
              <a:rPr lang="en-US" sz="1600" dirty="0" smtClean="0">
                <a:solidFill>
                  <a:schemeClr val="accent1"/>
                </a:solidFill>
              </a:rPr>
              <a:t>steps:</a:t>
            </a:r>
            <a:endParaRPr lang="en-US" sz="1600" dirty="0">
              <a:solidFill>
                <a:schemeClr val="accent1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600" b="1" dirty="0"/>
              <a:t>Step 1, UE identification</a:t>
            </a:r>
            <a:r>
              <a:rPr lang="en-US" sz="1600" dirty="0"/>
              <a:t>. Identify the </a:t>
            </a:r>
            <a:r>
              <a:rPr lang="en-US" sz="1600" dirty="0" smtClean="0"/>
              <a:t>a set of </a:t>
            </a:r>
            <a:r>
              <a:rPr lang="en-US" sz="1600" dirty="0"/>
              <a:t>UEs that are simultaneously </a:t>
            </a:r>
            <a:r>
              <a:rPr lang="en-US" sz="1600" dirty="0" smtClean="0"/>
              <a:t>transmitting. This is common and prerequisite to </a:t>
            </a:r>
            <a:r>
              <a:rPr lang="en-US" sz="1600" dirty="0"/>
              <a:t>all NOMA schemes due to the nature of “grant-free” </a:t>
            </a:r>
            <a:r>
              <a:rPr lang="en-US" sz="1600" dirty="0" smtClean="0"/>
              <a:t>transmission. </a:t>
            </a:r>
          </a:p>
          <a:p>
            <a:pPr lvl="1">
              <a:spcBef>
                <a:spcPts val="400"/>
              </a:spcBef>
            </a:pPr>
            <a:r>
              <a:rPr lang="en-US" sz="1600" b="1" dirty="0" smtClean="0"/>
              <a:t>Step </a:t>
            </a:r>
            <a:r>
              <a:rPr lang="en-US" sz="1600" b="1" dirty="0"/>
              <a:t>2, Multi-user decoding</a:t>
            </a:r>
            <a:r>
              <a:rPr lang="en-US" sz="1600" dirty="0"/>
              <a:t>. </a:t>
            </a:r>
            <a:r>
              <a:rPr lang="en-US" sz="1600" dirty="0" smtClean="0"/>
              <a:t>Decode the packets from the </a:t>
            </a:r>
            <a:r>
              <a:rPr lang="en-US" sz="1600" dirty="0"/>
              <a:t>set of UEs identified in Step 1.  Advanced receivers such as </a:t>
            </a:r>
            <a:r>
              <a:rPr lang="en-US" sz="1600" dirty="0" smtClean="0"/>
              <a:t>MMSE-SIC/PIC and EPA </a:t>
            </a:r>
            <a:r>
              <a:rPr lang="en-US" sz="1600" dirty="0"/>
              <a:t>are generally assumed to maximize the NOMA gain</a:t>
            </a:r>
            <a:r>
              <a:rPr lang="en-US" sz="1600" dirty="0" smtClean="0"/>
              <a:t>.</a:t>
            </a:r>
          </a:p>
        </p:txBody>
      </p:sp>
      <p:pic>
        <p:nvPicPr>
          <p:cNvPr id="10" name="Picture 6" descr="Samsung Galaxy S® 4 (Verizon), Electric 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2250" y="2644681"/>
            <a:ext cx="430810" cy="41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 bwMode="auto">
          <a:xfrm flipH="1">
            <a:off x="9681881" y="2866492"/>
            <a:ext cx="1561219" cy="738874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10556175" y="3709845"/>
            <a:ext cx="2616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>
                <a:solidFill>
                  <a:srgbClr val="FF0000"/>
                </a:solidFill>
                <a:latin typeface="Arial Black" panose="020B0A0402010202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</a:t>
            </a:r>
            <a:endParaRPr lang="en-US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18" descr="Antenna Tower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043" y="3709845"/>
            <a:ext cx="370263" cy="110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Samsung Galaxy S® 4 (Verizon), Electric 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2250" y="3605366"/>
            <a:ext cx="430810" cy="41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Samsung Galaxy S® 4 (Verizon), Electric 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2250" y="5392145"/>
            <a:ext cx="430810" cy="41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Arrow Connector 22"/>
          <p:cNvCxnSpPr/>
          <p:nvPr/>
        </p:nvCxnSpPr>
        <p:spPr bwMode="auto">
          <a:xfrm flipH="1">
            <a:off x="9681881" y="3700439"/>
            <a:ext cx="1561219" cy="9406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H="1" flipV="1">
            <a:off x="9681881" y="3854825"/>
            <a:ext cx="1561219" cy="1592829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8" name="Rectangle 27"/>
          <p:cNvSpPr/>
          <p:nvPr/>
        </p:nvSpPr>
        <p:spPr>
          <a:xfrm>
            <a:off x="9220991" y="2034890"/>
            <a:ext cx="2670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UL grant-free </a:t>
            </a:r>
            <a:r>
              <a:rPr lang="en-US" b="1" dirty="0" err="1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Tx</a:t>
            </a:r>
            <a:r>
              <a:rPr lang="en-US" b="1" dirty="0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over common time/</a:t>
            </a:r>
            <a:r>
              <a:rPr lang="en-US" b="1" dirty="0" err="1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freq</a:t>
            </a:r>
            <a:r>
              <a:rPr lang="en-US" b="1" dirty="0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resource pool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9457174" y="1413056"/>
            <a:ext cx="1449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solidFill>
                  <a:srgbClr val="1F497D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UL NOMA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78036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484" y="479532"/>
            <a:ext cx="10972800" cy="656526"/>
          </a:xfrm>
        </p:spPr>
        <p:txBody>
          <a:bodyPr/>
          <a:lstStyle/>
          <a:p>
            <a:r>
              <a:rPr lang="en-US" dirty="0"/>
              <a:t>key </a:t>
            </a:r>
            <a:r>
              <a:rPr lang="en-US" dirty="0" smtClean="0"/>
              <a:t>Takeaways from The Study during Rel-14 to 16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4" y="1515036"/>
            <a:ext cx="10970683" cy="4823710"/>
          </a:xfrm>
        </p:spPr>
        <p:txBody>
          <a:bodyPr>
            <a:noAutofit/>
          </a:bodyPr>
          <a:lstStyle/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Significant NOMA gain over OMA (</a:t>
            </a:r>
            <a:r>
              <a:rPr lang="en-US" sz="1600" b="1" dirty="0" err="1" smtClean="0">
                <a:solidFill>
                  <a:srgbClr val="FF0000"/>
                </a:solidFill>
              </a:rPr>
              <a:t>inc.</a:t>
            </a:r>
            <a:r>
              <a:rPr lang="en-US" sz="1600" b="1" dirty="0" smtClean="0">
                <a:solidFill>
                  <a:srgbClr val="FF0000"/>
                </a:solidFill>
              </a:rPr>
              <a:t> MU-MIMO).</a:t>
            </a:r>
            <a:r>
              <a:rPr lang="en-US" sz="1600" dirty="0" smtClean="0">
                <a:solidFill>
                  <a:schemeClr val="accent1"/>
                </a:solidFill>
              </a:rPr>
              <a:t> NOMA </a:t>
            </a:r>
            <a:r>
              <a:rPr lang="en-US" sz="1600" dirty="0">
                <a:solidFill>
                  <a:schemeClr val="accent1"/>
                </a:solidFill>
              </a:rPr>
              <a:t>can substantially improve the system performance over OMA </a:t>
            </a:r>
            <a:r>
              <a:rPr lang="en-US" sz="1600" dirty="0" smtClean="0">
                <a:solidFill>
                  <a:schemeClr val="accent1"/>
                </a:solidFill>
              </a:rPr>
              <a:t>(including MU-MIMO) for </a:t>
            </a:r>
            <a:r>
              <a:rPr lang="en-US" sz="1600" dirty="0">
                <a:solidFill>
                  <a:schemeClr val="accent1"/>
                </a:solidFill>
              </a:rPr>
              <a:t>small packet transmissions </a:t>
            </a:r>
            <a:r>
              <a:rPr lang="en-US" sz="1600" dirty="0" smtClean="0">
                <a:solidFill>
                  <a:schemeClr val="accent1"/>
                </a:solidFill>
              </a:rPr>
              <a:t>for </a:t>
            </a:r>
            <a:r>
              <a:rPr lang="en-US" sz="1600" dirty="0">
                <a:solidFill>
                  <a:schemeClr val="accent1"/>
                </a:solidFill>
              </a:rPr>
              <a:t>all the use cases studied, </a:t>
            </a:r>
            <a:r>
              <a:rPr lang="en-US" sz="1600" dirty="0" err="1">
                <a:solidFill>
                  <a:schemeClr val="accent1"/>
                </a:solidFill>
              </a:rPr>
              <a:t>eMBB</a:t>
            </a:r>
            <a:r>
              <a:rPr lang="en-US" sz="1600" dirty="0">
                <a:solidFill>
                  <a:schemeClr val="accent1"/>
                </a:solidFill>
              </a:rPr>
              <a:t>, URLLC, and </a:t>
            </a:r>
            <a:r>
              <a:rPr lang="en-US" sz="1600" dirty="0" err="1">
                <a:solidFill>
                  <a:schemeClr val="accent1"/>
                </a:solidFill>
              </a:rPr>
              <a:t>mMTC</a:t>
            </a:r>
            <a:r>
              <a:rPr lang="en-US" sz="1600" dirty="0">
                <a:solidFill>
                  <a:schemeClr val="accent1"/>
                </a:solidFill>
              </a:rPr>
              <a:t>. </a:t>
            </a:r>
            <a:endParaRPr lang="en-US" sz="1600" dirty="0" smtClean="0">
              <a:solidFill>
                <a:schemeClr val="accent1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Observation from the study in Rel-14 (TR 38.802)</a:t>
            </a:r>
          </a:p>
          <a:p>
            <a:pPr lvl="2">
              <a:spcBef>
                <a:spcPts val="400"/>
              </a:spcBef>
            </a:pPr>
            <a:r>
              <a:rPr lang="en-US" sz="1600" dirty="0" smtClean="0"/>
              <a:t>SLS results show that </a:t>
            </a:r>
            <a:r>
              <a:rPr lang="en-GB" sz="1600" dirty="0" smtClean="0"/>
              <a:t>all </a:t>
            </a:r>
            <a:r>
              <a:rPr lang="en-GB" sz="1600" dirty="0"/>
              <a:t>simulated </a:t>
            </a:r>
            <a:r>
              <a:rPr lang="en-GB" sz="1600" dirty="0" smtClean="0"/>
              <a:t>NOMA schemes provide </a:t>
            </a:r>
            <a:r>
              <a:rPr lang="en-GB" sz="1600" dirty="0"/>
              <a:t>significant capacity gain in terms of packets arrivals rate </a:t>
            </a:r>
            <a:r>
              <a:rPr lang="en-GB" sz="1600" dirty="0" smtClean="0"/>
              <a:t>at </a:t>
            </a:r>
            <a:r>
              <a:rPr lang="en-GB" sz="1600" dirty="0"/>
              <a:t>a given system </a:t>
            </a:r>
            <a:r>
              <a:rPr lang="en-GB" sz="1600" dirty="0" smtClean="0"/>
              <a:t>outage.</a:t>
            </a: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Observation from the study in Rel-15 &amp; 16 (TR 38.812) </a:t>
            </a:r>
          </a:p>
          <a:p>
            <a:pPr lvl="2">
              <a:spcBef>
                <a:spcPts val="400"/>
              </a:spcBef>
            </a:pPr>
            <a:r>
              <a:rPr lang="en-US" sz="1600" dirty="0" smtClean="0"/>
              <a:t>NOMA gain observed is 10</a:t>
            </a:r>
            <a:r>
              <a:rPr lang="en-US" sz="1600" dirty="0"/>
              <a:t>% - 150</a:t>
            </a:r>
            <a:r>
              <a:rPr lang="en-US" sz="1600" dirty="0" smtClean="0"/>
              <a:t>%, 42</a:t>
            </a:r>
            <a:r>
              <a:rPr lang="en-US" sz="1600" dirty="0"/>
              <a:t>%-250</a:t>
            </a:r>
            <a:r>
              <a:rPr lang="en-US" sz="1600" dirty="0" smtClean="0"/>
              <a:t>%, and 46</a:t>
            </a:r>
            <a:r>
              <a:rPr lang="en-US" sz="1600" dirty="0"/>
              <a:t>%-150</a:t>
            </a:r>
            <a:r>
              <a:rPr lang="en-US" sz="1600" dirty="0" smtClean="0"/>
              <a:t>%, for </a:t>
            </a:r>
            <a:r>
              <a:rPr lang="en-US" sz="1600" dirty="0" err="1" smtClean="0"/>
              <a:t>eMBB</a:t>
            </a:r>
            <a:r>
              <a:rPr lang="en-US" sz="1600" dirty="0" smtClean="0"/>
              <a:t>, URLLC, and </a:t>
            </a:r>
            <a:r>
              <a:rPr lang="en-US" sz="1600" dirty="0" err="1" smtClean="0"/>
              <a:t>mMTC</a:t>
            </a:r>
            <a:r>
              <a:rPr lang="en-US" sz="1600" dirty="0" smtClean="0"/>
              <a:t>, respectively.</a:t>
            </a:r>
          </a:p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Little performance difference among NOMA proposals including LCRS</a:t>
            </a:r>
            <a:r>
              <a:rPr lang="en-US" sz="1600" dirty="0" smtClean="0">
                <a:solidFill>
                  <a:srgbClr val="FF0000"/>
                </a:solidFill>
              </a:rPr>
              <a:t>. </a:t>
            </a:r>
            <a:r>
              <a:rPr lang="en-US" sz="1600" i="1" dirty="0">
                <a:solidFill>
                  <a:schemeClr val="accent1"/>
                </a:solidFill>
              </a:rPr>
              <a:t>S</a:t>
            </a:r>
            <a:r>
              <a:rPr lang="en-US" sz="1600" i="1" dirty="0" smtClean="0">
                <a:solidFill>
                  <a:schemeClr val="accent1"/>
                </a:solidFill>
              </a:rPr>
              <a:t>preading is key in NOMA to tackle interference from other UEs. LCRS (Low Code Rate Spreading) is a NOMA proposal from Intel, where spreading is realized by employing low code rate, </a:t>
            </a:r>
            <a:r>
              <a:rPr lang="en-US" sz="1600" b="1" i="1" dirty="0" smtClean="0">
                <a:solidFill>
                  <a:schemeClr val="accent1"/>
                </a:solidFill>
              </a:rPr>
              <a:t>not requiring any spec changes from Rel-15 PUSCH</a:t>
            </a:r>
            <a:r>
              <a:rPr lang="en-US" sz="1600" i="1" dirty="0" smtClean="0">
                <a:solidFill>
                  <a:schemeClr val="accent1"/>
                </a:solidFill>
              </a:rPr>
              <a:t>. </a:t>
            </a:r>
            <a:r>
              <a:rPr lang="en-US" sz="1600" dirty="0" smtClean="0">
                <a:solidFill>
                  <a:schemeClr val="accent1"/>
                </a:solidFill>
              </a:rPr>
              <a:t>LLS/SLS results show </a:t>
            </a:r>
            <a:r>
              <a:rPr lang="en-US" sz="1600" i="1" dirty="0" smtClean="0">
                <a:solidFill>
                  <a:schemeClr val="accent1"/>
                </a:solidFill>
              </a:rPr>
              <a:t>little </a:t>
            </a:r>
            <a:r>
              <a:rPr lang="en-US" sz="1600" i="1" dirty="0">
                <a:solidFill>
                  <a:schemeClr val="accent1"/>
                </a:solidFill>
              </a:rPr>
              <a:t>performance difference </a:t>
            </a:r>
            <a:r>
              <a:rPr lang="en-US" sz="1600" i="1" dirty="0" smtClean="0">
                <a:solidFill>
                  <a:schemeClr val="accent1"/>
                </a:solidFill>
              </a:rPr>
              <a:t>among </a:t>
            </a:r>
            <a:r>
              <a:rPr lang="en-US" sz="1600" i="1" dirty="0">
                <a:solidFill>
                  <a:schemeClr val="accent1"/>
                </a:solidFill>
              </a:rPr>
              <a:t>all </a:t>
            </a:r>
            <a:r>
              <a:rPr lang="en-US" sz="1600" i="1" dirty="0" smtClean="0">
                <a:solidFill>
                  <a:schemeClr val="accent1"/>
                </a:solidFill>
              </a:rPr>
              <a:t>NOMA schemes </a:t>
            </a:r>
            <a:r>
              <a:rPr lang="en-US" sz="1600" b="1" i="1" dirty="0" smtClean="0">
                <a:solidFill>
                  <a:schemeClr val="accent1"/>
                </a:solidFill>
              </a:rPr>
              <a:t>including LCRS </a:t>
            </a:r>
            <a:r>
              <a:rPr lang="en-US" sz="1600" i="1" dirty="0" smtClean="0">
                <a:solidFill>
                  <a:schemeClr val="accent1"/>
                </a:solidFill>
              </a:rPr>
              <a:t>under </a:t>
            </a:r>
            <a:r>
              <a:rPr lang="en-US" sz="1600" dirty="0">
                <a:solidFill>
                  <a:schemeClr val="accent1"/>
                </a:solidFill>
              </a:rPr>
              <a:t>fair/realistic </a:t>
            </a:r>
            <a:r>
              <a:rPr lang="en-US" sz="1600" dirty="0" smtClean="0">
                <a:solidFill>
                  <a:schemeClr val="accent1"/>
                </a:solidFill>
              </a:rPr>
              <a:t>assumptions</a:t>
            </a:r>
            <a:endParaRPr lang="en-US" sz="1600" dirty="0">
              <a:solidFill>
                <a:schemeClr val="accent1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This implies </a:t>
            </a:r>
            <a:r>
              <a:rPr lang="en-US" sz="1600" dirty="0"/>
              <a:t>that the NOMA gain can be mostly achieved by </a:t>
            </a:r>
            <a:r>
              <a:rPr lang="en-US" sz="1600" dirty="0" smtClean="0"/>
              <a:t>employing </a:t>
            </a:r>
            <a:r>
              <a:rPr lang="en-US" sz="1600" dirty="0"/>
              <a:t>advanced </a:t>
            </a:r>
            <a:r>
              <a:rPr lang="en-US" sz="1600" dirty="0" smtClean="0"/>
              <a:t>receivers (</a:t>
            </a:r>
            <a:r>
              <a:rPr lang="en-US" sz="1600" b="1" dirty="0" smtClean="0"/>
              <a:t>little gain from modifications to Rel-15 PUSCH</a:t>
            </a:r>
            <a:r>
              <a:rPr lang="en-US" sz="1600" dirty="0" smtClean="0"/>
              <a:t>).  Indeed</a:t>
            </a:r>
            <a:r>
              <a:rPr lang="en-US" sz="1600" dirty="0"/>
              <a:t>, this is aligned with Information-theoretic insight from </a:t>
            </a:r>
            <a:r>
              <a:rPr lang="en-US" sz="1600" dirty="0" smtClean="0"/>
              <a:t>“</a:t>
            </a:r>
            <a:r>
              <a:rPr lang="en-US" sz="1600" i="1" dirty="0" smtClean="0"/>
              <a:t>the </a:t>
            </a:r>
            <a:r>
              <a:rPr lang="en-US" sz="1600" i="1" dirty="0"/>
              <a:t>capacity region of multiple access channel with Gaussian </a:t>
            </a:r>
            <a:r>
              <a:rPr lang="en-US" sz="1600" i="1" dirty="0" smtClean="0"/>
              <a:t>noise</a:t>
            </a:r>
            <a:r>
              <a:rPr lang="en-US" sz="1600" dirty="0" smtClean="0"/>
              <a:t>”, </a:t>
            </a:r>
            <a:r>
              <a:rPr lang="en-US" sz="1600" dirty="0"/>
              <a:t>where the achievability can be proved by successive cancellation receiver w</a:t>
            </a:r>
            <a:r>
              <a:rPr lang="en-US" sz="1600" dirty="0" smtClean="0"/>
              <a:t>/ </a:t>
            </a:r>
            <a:r>
              <a:rPr lang="en-US" sz="1600" dirty="0"/>
              <a:t>no change at the </a:t>
            </a:r>
            <a:r>
              <a:rPr lang="en-US" sz="1600" dirty="0" err="1"/>
              <a:t>Tx</a:t>
            </a:r>
            <a:r>
              <a:rPr lang="en-US" sz="1600" dirty="0"/>
              <a:t> side.</a:t>
            </a:r>
          </a:p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Still some areas that need to be improved, e.g., DMRS for Step 1 (UE identification) and HARQ</a:t>
            </a:r>
            <a:r>
              <a:rPr lang="en-US" sz="1600" dirty="0" smtClean="0">
                <a:solidFill>
                  <a:srgbClr val="FF0000"/>
                </a:solidFill>
              </a:rPr>
              <a:t>. </a:t>
            </a:r>
          </a:p>
          <a:p>
            <a:pPr marL="0" lvl="1" indent="0">
              <a:spcBef>
                <a:spcPts val="400"/>
              </a:spcBef>
              <a:buClr>
                <a:schemeClr val="accent2"/>
              </a:buClr>
              <a:buNone/>
            </a:pPr>
            <a:r>
              <a:rPr lang="en-US" sz="1600" dirty="0" smtClean="0">
                <a:solidFill>
                  <a:schemeClr val="accent1"/>
                </a:solidFill>
              </a:rPr>
              <a:t>To be elaborated on next slides.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0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484" y="479532"/>
            <a:ext cx="10972800" cy="656526"/>
          </a:xfrm>
        </p:spPr>
        <p:txBody>
          <a:bodyPr/>
          <a:lstStyle/>
          <a:p>
            <a:r>
              <a:rPr lang="en-US" dirty="0" smtClean="0"/>
              <a:t>areas of Normative Work: DMRS enhancement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4" y="1416426"/>
            <a:ext cx="10972799" cy="1849072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en-US" sz="1600" b="1" dirty="0" smtClean="0">
                <a:solidFill>
                  <a:schemeClr val="accent1"/>
                </a:solidFill>
              </a:rPr>
              <a:t>DMRS</a:t>
            </a:r>
            <a:r>
              <a:rPr lang="en-US" sz="1600" dirty="0" smtClean="0">
                <a:solidFill>
                  <a:schemeClr val="accent1"/>
                </a:solidFill>
              </a:rPr>
              <a:t> </a:t>
            </a:r>
            <a:r>
              <a:rPr lang="en-US" sz="1600" dirty="0">
                <a:solidFill>
                  <a:schemeClr val="accent1"/>
                </a:solidFill>
              </a:rPr>
              <a:t>is assumed to be used for </a:t>
            </a:r>
            <a:r>
              <a:rPr lang="en-US" sz="1600" b="1" dirty="0">
                <a:solidFill>
                  <a:schemeClr val="accent1"/>
                </a:solidFill>
              </a:rPr>
              <a:t>Step 1 execution (UE identification)</a:t>
            </a:r>
            <a:r>
              <a:rPr lang="en-US" sz="1600" dirty="0">
                <a:solidFill>
                  <a:schemeClr val="accent1"/>
                </a:solidFill>
              </a:rPr>
              <a:t>. Once a DMRS collision occurs, gNB is not able to exactly identify the set of UEs transmitting, and thereby unlikely to decode the corresponding packets.</a:t>
            </a:r>
          </a:p>
          <a:p>
            <a:pPr marL="0" lvl="1" indent="0">
              <a:spcBef>
                <a:spcPts val="400"/>
              </a:spcBef>
              <a:buNone/>
            </a:pPr>
            <a:r>
              <a:rPr lang="en-US" sz="1600" b="1" dirty="0">
                <a:solidFill>
                  <a:schemeClr val="accent1"/>
                </a:solidFill>
              </a:rPr>
              <a:t>Most companies have assumed in their simulations DMRS capacity larger than supported by Rel-15 </a:t>
            </a:r>
          </a:p>
          <a:p>
            <a:pPr marL="0" lvl="1" indent="0">
              <a:spcBef>
                <a:spcPts val="400"/>
              </a:spcBef>
              <a:buNone/>
            </a:pPr>
            <a:r>
              <a:rPr lang="en-US" sz="1600" dirty="0">
                <a:solidFill>
                  <a:schemeClr val="accent1"/>
                </a:solidFill>
              </a:rPr>
              <a:t>Simulation results on the </a:t>
            </a:r>
            <a:r>
              <a:rPr lang="en-US" sz="1600" dirty="0" smtClean="0">
                <a:solidFill>
                  <a:schemeClr val="accent1"/>
                </a:solidFill>
              </a:rPr>
              <a:t>bottom show</a:t>
            </a:r>
            <a:endParaRPr lang="en-US" sz="1600" dirty="0">
              <a:solidFill>
                <a:schemeClr val="accent1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DMRS capacity increase from Rel-15 can significantly reduce the DMRS antenna port (AP) </a:t>
            </a:r>
            <a:r>
              <a:rPr lang="en-US" sz="1600" dirty="0"/>
              <a:t>collision </a:t>
            </a:r>
            <a:r>
              <a:rPr lang="en-US" sz="1600" dirty="0" smtClean="0"/>
              <a:t>probability</a:t>
            </a: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DMRS capacity increase </a:t>
            </a:r>
            <a:r>
              <a:rPr lang="en-US" sz="1600" b="1" dirty="0" smtClean="0"/>
              <a:t>can substantially improve the performance</a:t>
            </a:r>
            <a:endParaRPr lang="en-US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24" y="3298928"/>
            <a:ext cx="4121093" cy="30299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821" y="3245138"/>
            <a:ext cx="4136057" cy="3104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253" y="3189747"/>
            <a:ext cx="4313412" cy="323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5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484" y="479532"/>
            <a:ext cx="11073527" cy="656526"/>
          </a:xfrm>
        </p:spPr>
        <p:txBody>
          <a:bodyPr/>
          <a:lstStyle/>
          <a:p>
            <a:r>
              <a:rPr lang="en-US" dirty="0" smtClean="0"/>
              <a:t>areas </a:t>
            </a:r>
            <a:r>
              <a:rPr lang="en-US" dirty="0"/>
              <a:t>of Normative </a:t>
            </a:r>
            <a:r>
              <a:rPr lang="en-US" dirty="0" smtClean="0"/>
              <a:t>Work: Explicit HARQ Feedback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5" y="1595718"/>
            <a:ext cx="11073526" cy="4671310"/>
          </a:xfrm>
        </p:spPr>
        <p:txBody>
          <a:bodyPr/>
          <a:lstStyle/>
          <a:p>
            <a:pPr lvl="0"/>
            <a:r>
              <a:rPr lang="en-US" sz="1800" dirty="0" smtClean="0"/>
              <a:t>For </a:t>
            </a:r>
            <a:r>
              <a:rPr lang="en-US" sz="1800" dirty="0"/>
              <a:t>UL transmission without dynamic grant, </a:t>
            </a:r>
            <a:r>
              <a:rPr lang="en-US" sz="1800" b="1" dirty="0" smtClean="0"/>
              <a:t>Rel-15 supports only a </a:t>
            </a:r>
            <a:r>
              <a:rPr lang="en-US" sz="1800" b="1" dirty="0"/>
              <a:t>timer based approach </a:t>
            </a:r>
            <a:r>
              <a:rPr lang="en-US" sz="1800" b="1" dirty="0" smtClean="0"/>
              <a:t>for HARQ ACK </a:t>
            </a:r>
            <a:r>
              <a:rPr lang="en-US" sz="1800" b="1" dirty="0"/>
              <a:t>response, i.e., UE assumes ACK if the timer expires</a:t>
            </a:r>
            <a:r>
              <a:rPr lang="en-US" sz="1800" dirty="0"/>
              <a:t>.</a:t>
            </a:r>
          </a:p>
          <a:p>
            <a:pPr lvl="0"/>
            <a:r>
              <a:rPr lang="en-US" sz="1800" dirty="0" smtClean="0"/>
              <a:t>However, for </a:t>
            </a:r>
            <a:r>
              <a:rPr lang="en-US" sz="1800" dirty="0"/>
              <a:t>configured grant NOMA transmission, </a:t>
            </a:r>
            <a:r>
              <a:rPr lang="en-US" sz="1800" dirty="0" smtClean="0"/>
              <a:t>the </a:t>
            </a:r>
            <a:r>
              <a:rPr lang="en-US" sz="1800" dirty="0"/>
              <a:t>implicit HARQ-ACK feedback mechanism is not sufficient when multiple UEs transmit </a:t>
            </a:r>
            <a:r>
              <a:rPr lang="en-US" sz="1800" dirty="0" smtClean="0"/>
              <a:t>data </a:t>
            </a:r>
            <a:r>
              <a:rPr lang="en-US" sz="1800" dirty="0"/>
              <a:t>in a shared time/frequency resource. </a:t>
            </a:r>
          </a:p>
          <a:p>
            <a:pPr lvl="1"/>
            <a:r>
              <a:rPr lang="en-US" sz="1800" dirty="0" err="1"/>
              <a:t>gNB</a:t>
            </a:r>
            <a:r>
              <a:rPr lang="en-US" sz="1800" dirty="0"/>
              <a:t> may miss detect some of the packets </a:t>
            </a:r>
            <a:r>
              <a:rPr lang="en-US" sz="1800" dirty="0" smtClean="0">
                <a:sym typeface="Wingdings" panose="05000000000000000000" pitchFamily="2" charset="2"/>
              </a:rPr>
              <a:t> according to Rel-15 mechanism, </a:t>
            </a:r>
            <a:r>
              <a:rPr lang="en-US" sz="1800" dirty="0" smtClean="0"/>
              <a:t>UE assumes </a:t>
            </a:r>
            <a:r>
              <a:rPr lang="en-US" sz="1800" dirty="0"/>
              <a:t>ACK response when the timer expires. </a:t>
            </a:r>
          </a:p>
          <a:p>
            <a:pPr lvl="1"/>
            <a:r>
              <a:rPr lang="en-US" sz="1800" dirty="0"/>
              <a:t>To ensure a common understanding between </a:t>
            </a:r>
            <a:r>
              <a:rPr lang="en-US" sz="1800" dirty="0" err="1"/>
              <a:t>gNB</a:t>
            </a:r>
            <a:r>
              <a:rPr lang="en-US" sz="1800" dirty="0"/>
              <a:t> and UE, </a:t>
            </a:r>
            <a:r>
              <a:rPr lang="en-US" sz="1800" dirty="0" smtClean="0"/>
              <a:t>support of explicit </a:t>
            </a:r>
            <a:r>
              <a:rPr lang="en-US" sz="1800" dirty="0"/>
              <a:t>HARQ-ACK feedback is critical for configured grant </a:t>
            </a:r>
            <a:r>
              <a:rPr lang="en-US" sz="1800" dirty="0" smtClean="0"/>
              <a:t>NOMA.</a:t>
            </a:r>
          </a:p>
          <a:p>
            <a:r>
              <a:rPr lang="en-US" sz="1800" dirty="0" smtClean="0"/>
              <a:t>During </a:t>
            </a:r>
            <a:r>
              <a:rPr lang="en-US" sz="1800" dirty="0"/>
              <a:t>the SI phase, </a:t>
            </a:r>
            <a:r>
              <a:rPr lang="en-US" sz="1800" dirty="0" smtClean="0"/>
              <a:t>support of explicit HARQ feedback was proposed by multiple </a:t>
            </a:r>
            <a:r>
              <a:rPr lang="en-US" sz="1800" dirty="0"/>
              <a:t>companies including </a:t>
            </a:r>
            <a:r>
              <a:rPr lang="en-US" sz="1800" b="1" dirty="0"/>
              <a:t>Ericsson (R1-1813256), ZTE (R1-1812174), vivo (R1-1812295), </a:t>
            </a:r>
            <a:r>
              <a:rPr lang="en-US" sz="1800" b="1" dirty="0" smtClean="0"/>
              <a:t>Samsung </a:t>
            </a:r>
            <a:r>
              <a:rPr lang="en-US" sz="1800" b="1" dirty="0"/>
              <a:t>(R1-1808762), </a:t>
            </a:r>
            <a:r>
              <a:rPr lang="en-US" sz="1800" b="1" dirty="0" smtClean="0"/>
              <a:t>and </a:t>
            </a:r>
            <a:r>
              <a:rPr lang="en-US" sz="1800" b="1" dirty="0"/>
              <a:t>Intel (R1-1812477</a:t>
            </a:r>
            <a:r>
              <a:rPr lang="en-US" sz="1800" b="1" dirty="0" smtClean="0"/>
              <a:t>).</a:t>
            </a:r>
            <a:r>
              <a:rPr lang="en-US" sz="1800" dirty="0" smtClean="0"/>
              <a:t> 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1320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7484" y="479532"/>
            <a:ext cx="10972800" cy="656526"/>
          </a:xfrm>
        </p:spPr>
        <p:txBody>
          <a:bodyPr/>
          <a:lstStyle/>
          <a:p>
            <a:r>
              <a:rPr lang="en-US" dirty="0" smtClean="0"/>
              <a:t>areas </a:t>
            </a:r>
            <a:r>
              <a:rPr lang="en-US" dirty="0"/>
              <a:t>of Normative </a:t>
            </a:r>
            <a:r>
              <a:rPr lang="en-US" dirty="0" smtClean="0"/>
              <a:t>Work: </a:t>
            </a:r>
            <a:r>
              <a:rPr lang="en-US" dirty="0" smtClean="0"/>
              <a:t>“Preamble + </a:t>
            </a:r>
            <a:r>
              <a:rPr lang="en-US" dirty="0" smtClean="0"/>
              <a:t>Data” </a:t>
            </a:r>
            <a:r>
              <a:rPr lang="en-US" dirty="0"/>
              <a:t>in 2-step RACH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4" y="1506071"/>
            <a:ext cx="7173881" cy="4760957"/>
          </a:xfrm>
        </p:spPr>
        <p:txBody>
          <a:bodyPr/>
          <a:lstStyle/>
          <a:p>
            <a:pPr marL="0" lvl="1" indent="0">
              <a:buClr>
                <a:schemeClr val="accent2"/>
              </a:buClr>
              <a:buNone/>
            </a:pPr>
            <a:r>
              <a:rPr lang="en-US" sz="1700" b="1" dirty="0" smtClean="0">
                <a:solidFill>
                  <a:schemeClr val="accent1"/>
                </a:solidFill>
              </a:rPr>
              <a:t>Enabling “preamble + data” transmission in 2-step RACH </a:t>
            </a:r>
            <a:r>
              <a:rPr lang="en-US" sz="1700" dirty="0" smtClean="0">
                <a:solidFill>
                  <a:schemeClr val="accent1"/>
                </a:solidFill>
              </a:rPr>
              <a:t>can substantially improve the system performance in terms of capacity, latency, and UE power consumption. </a:t>
            </a:r>
          </a:p>
          <a:p>
            <a:pPr marL="0" lvl="1" indent="0">
              <a:buClr>
                <a:schemeClr val="accent2"/>
              </a:buClr>
              <a:buNone/>
            </a:pPr>
            <a:r>
              <a:rPr lang="en-US" sz="1700" b="1" dirty="0" smtClean="0">
                <a:solidFill>
                  <a:schemeClr val="accent1"/>
                </a:solidFill>
              </a:rPr>
              <a:t>Preamble + data</a:t>
            </a:r>
            <a:r>
              <a:rPr lang="en-US" sz="1700" dirty="0" smtClean="0">
                <a:solidFill>
                  <a:schemeClr val="accent1"/>
                </a:solidFill>
              </a:rPr>
              <a:t> transmission in 2-step RACH </a:t>
            </a:r>
            <a:r>
              <a:rPr lang="en-US" sz="17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700" b="1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by nature, grant-free NOMA </a:t>
            </a:r>
            <a:r>
              <a:rPr lang="en-US" sz="17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(i.e., multiple UEs are allowed to transmit over the same T/F resources)  </a:t>
            </a:r>
            <a:r>
              <a:rPr lang="en-US" sz="1700" b="1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technically, reasonable to develop 2-step RACH under NOMA WI taking into account NONA receiver. </a:t>
            </a:r>
          </a:p>
          <a:p>
            <a:pPr marL="0" lvl="1" indent="0">
              <a:buClr>
                <a:schemeClr val="accent2"/>
              </a:buClr>
              <a:buNone/>
            </a:pPr>
            <a:r>
              <a:rPr lang="en-US" sz="1700" b="1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Potential objectives</a:t>
            </a:r>
            <a:endParaRPr lang="en-US" sz="1700" dirty="0">
              <a:solidFill>
                <a:schemeClr val="accent1"/>
              </a:solidFill>
            </a:endParaRPr>
          </a:p>
          <a:p>
            <a:pPr lvl="1"/>
            <a:r>
              <a:rPr lang="en-US" sz="1700" dirty="0" smtClean="0"/>
              <a:t>Develop linkage </a:t>
            </a:r>
            <a:r>
              <a:rPr lang="en-US" sz="1700" dirty="0"/>
              <a:t>between PRACH preamble and DMRS and/or scrambling sequences of data channel, multiplexing of 2-step RACH and 4-step RACH, and details of </a:t>
            </a:r>
            <a:r>
              <a:rPr lang="en-US" sz="1700" dirty="0" err="1"/>
              <a:t>Msg</a:t>
            </a:r>
            <a:r>
              <a:rPr lang="en-US" sz="1700" dirty="0"/>
              <a:t>-B (Msg-2+Msg-4), fallback of 4-step to 2-step </a:t>
            </a:r>
            <a:r>
              <a:rPr lang="en-US" sz="1700" dirty="0" smtClean="0"/>
              <a:t>RACH</a:t>
            </a:r>
            <a:endParaRPr lang="en-US" sz="1700" dirty="0" smtClean="0"/>
          </a:p>
          <a:p>
            <a:pPr marL="0" lvl="1" indent="0">
              <a:buClr>
                <a:schemeClr val="accent2"/>
              </a:buClr>
              <a:buNone/>
            </a:pPr>
            <a:r>
              <a:rPr lang="en-US" sz="1700" dirty="0">
                <a:solidFill>
                  <a:schemeClr val="accent1"/>
                </a:solidFill>
              </a:rPr>
              <a:t>Applicable for all UE modes, RRC_IDLE, RRC_INACTIVE, and </a:t>
            </a:r>
            <a:r>
              <a:rPr lang="en-US" sz="1700" dirty="0" smtClean="0">
                <a:solidFill>
                  <a:schemeClr val="accent1"/>
                </a:solidFill>
              </a:rPr>
              <a:t>RRC_CONNECTED, but the main target would be </a:t>
            </a:r>
            <a:r>
              <a:rPr lang="en-US" sz="1700" b="1" dirty="0" smtClean="0">
                <a:solidFill>
                  <a:schemeClr val="accent1"/>
                </a:solidFill>
              </a:rPr>
              <a:t>RRC_INACTIVE</a:t>
            </a:r>
            <a:r>
              <a:rPr lang="en-US" sz="1700" dirty="0" smtClean="0">
                <a:solidFill>
                  <a:schemeClr val="accent1"/>
                </a:solidFill>
              </a:rPr>
              <a:t>.</a:t>
            </a:r>
            <a:endParaRPr lang="en-US" sz="1700" dirty="0">
              <a:solidFill>
                <a:schemeClr val="accent1"/>
              </a:solidFill>
            </a:endParaRPr>
          </a:p>
          <a:p>
            <a:pPr marL="0" lvl="1" indent="0">
              <a:buClr>
                <a:schemeClr val="accent2"/>
              </a:buClr>
              <a:buNone/>
            </a:pPr>
            <a:r>
              <a:rPr lang="en-US" sz="1700" dirty="0">
                <a:solidFill>
                  <a:schemeClr val="accent1"/>
                </a:solidFill>
              </a:rPr>
              <a:t>2-step RACH can be </a:t>
            </a:r>
            <a:r>
              <a:rPr lang="en-US" sz="1700" b="1" dirty="0">
                <a:solidFill>
                  <a:schemeClr val="accent1"/>
                </a:solidFill>
              </a:rPr>
              <a:t>also beneficial for positioning </a:t>
            </a:r>
            <a:r>
              <a:rPr lang="en-US" sz="1700" dirty="0">
                <a:solidFill>
                  <a:schemeClr val="accent1"/>
                </a:solidFill>
              </a:rPr>
              <a:t>including </a:t>
            </a:r>
            <a:r>
              <a:rPr lang="en-US" sz="1700" dirty="0" err="1">
                <a:solidFill>
                  <a:schemeClr val="accent1"/>
                </a:solidFill>
              </a:rPr>
              <a:t>mmWave</a:t>
            </a:r>
            <a:r>
              <a:rPr lang="en-US" sz="1700" dirty="0">
                <a:solidFill>
                  <a:schemeClr val="accent1"/>
                </a:solidFill>
              </a:rPr>
              <a:t> based positioning depending on NR positioning study. </a:t>
            </a:r>
          </a:p>
          <a:p>
            <a:pPr lvl="1"/>
            <a:endParaRPr lang="en-US" sz="17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018" y="2179860"/>
            <a:ext cx="4075338" cy="305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56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WF on </a:t>
            </a:r>
            <a:r>
              <a:rPr lang="en-US" dirty="0" smtClean="0"/>
              <a:t>NOMA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7484" y="1550894"/>
            <a:ext cx="10970683" cy="4716135"/>
          </a:xfrm>
        </p:spPr>
        <p:txBody>
          <a:bodyPr>
            <a:noAutofit/>
          </a:bodyPr>
          <a:lstStyle/>
          <a:p>
            <a:pPr marL="0" lvl="1" indent="0">
              <a:buClr>
                <a:schemeClr val="accent2"/>
              </a:buClr>
              <a:buNone/>
            </a:pPr>
            <a:r>
              <a:rPr lang="en-US" sz="2000" dirty="0" smtClean="0">
                <a:solidFill>
                  <a:schemeClr val="accent1"/>
                </a:solidFill>
              </a:rPr>
              <a:t>Approve a NOMA WID with the following scope</a:t>
            </a:r>
            <a:endParaRPr lang="en-US" sz="2000" dirty="0">
              <a:solidFill>
                <a:schemeClr val="accent1"/>
              </a:solidFill>
            </a:endParaRPr>
          </a:p>
          <a:p>
            <a:pPr lvl="1"/>
            <a:r>
              <a:rPr lang="en-US" sz="2000" b="1" dirty="0"/>
              <a:t>No change in data part </a:t>
            </a:r>
            <a:r>
              <a:rPr lang="en-US" sz="2000" dirty="0"/>
              <a:t>(i.e., reusing NR Rel-15 PUSCH) for </a:t>
            </a:r>
            <a:r>
              <a:rPr lang="en-US" sz="2000" dirty="0"/>
              <a:t>NOMA</a:t>
            </a:r>
          </a:p>
          <a:p>
            <a:pPr lvl="1"/>
            <a:r>
              <a:rPr lang="en-US" sz="2000" b="1" dirty="0"/>
              <a:t>DMRS </a:t>
            </a:r>
            <a:r>
              <a:rPr lang="en-US" sz="2000" b="1" dirty="0"/>
              <a:t>enhancements </a:t>
            </a:r>
            <a:r>
              <a:rPr lang="en-US" sz="2000" dirty="0"/>
              <a:t>considering NOMA </a:t>
            </a:r>
            <a:r>
              <a:rPr lang="en-US" sz="2000" dirty="0"/>
              <a:t>performance improvement</a:t>
            </a:r>
          </a:p>
          <a:p>
            <a:pPr lvl="2"/>
            <a:r>
              <a:rPr lang="en-US" sz="2000" dirty="0"/>
              <a:t>Assume NOMA receiver, e.g., MMSE-SIC/PIC, EPA, etc. </a:t>
            </a:r>
            <a:endParaRPr lang="en-US" sz="2000" dirty="0" smtClean="0"/>
          </a:p>
          <a:p>
            <a:pPr lvl="1"/>
            <a:r>
              <a:rPr lang="en-US" sz="2000" dirty="0"/>
              <a:t>Support of </a:t>
            </a:r>
            <a:r>
              <a:rPr lang="en-US" sz="2000" b="1" dirty="0"/>
              <a:t>explicit HARQ Feedback </a:t>
            </a:r>
            <a:r>
              <a:rPr lang="en-US" sz="2000" dirty="0"/>
              <a:t>for grant-fee NOMA including 2-step RACH </a:t>
            </a:r>
            <a:endParaRPr lang="en-US" sz="2000" dirty="0" smtClean="0"/>
          </a:p>
          <a:p>
            <a:pPr lvl="1"/>
            <a:r>
              <a:rPr lang="en-US" sz="2000" b="1" dirty="0" smtClean="0"/>
              <a:t>2-step RACH allowing “preamble and data” transmission </a:t>
            </a:r>
            <a:r>
              <a:rPr lang="en-US" sz="2000" dirty="0" smtClean="0"/>
              <a:t>at the </a:t>
            </a:r>
            <a:r>
              <a:rPr lang="en-US" sz="2000" dirty="0"/>
              <a:t>first step, taking into account “NOMA” </a:t>
            </a:r>
            <a:r>
              <a:rPr lang="en-US" sz="2000" dirty="0" smtClean="0"/>
              <a:t>receivers.</a:t>
            </a:r>
            <a:endParaRPr lang="en-US" sz="2000" dirty="0"/>
          </a:p>
          <a:p>
            <a:pPr lvl="2"/>
            <a:r>
              <a:rPr lang="en-US" sz="2000" dirty="0" smtClean="0"/>
              <a:t>Mainly targeting RRC_INACTIVE </a:t>
            </a:r>
            <a:endParaRPr lang="en-US" sz="2000" dirty="0" smtClean="0"/>
          </a:p>
          <a:p>
            <a:pPr lvl="2"/>
            <a:r>
              <a:rPr lang="en-US" sz="2000" dirty="0" smtClean="0"/>
              <a:t>Develop </a:t>
            </a:r>
            <a:r>
              <a:rPr lang="en-US" sz="2000" dirty="0" smtClean="0"/>
              <a:t>linkage </a:t>
            </a:r>
            <a:r>
              <a:rPr lang="en-US" sz="2000" dirty="0"/>
              <a:t>between PRACH preamble and DMRS and/or scrambling sequences of data channel, multiplexing of 2-step RACH and 4-step RACH, and details </a:t>
            </a:r>
            <a:r>
              <a:rPr lang="en-US" sz="2000" dirty="0" smtClean="0"/>
              <a:t>of </a:t>
            </a:r>
            <a:r>
              <a:rPr lang="en-US" sz="2000" dirty="0" err="1"/>
              <a:t>Msg</a:t>
            </a:r>
            <a:r>
              <a:rPr lang="en-US" sz="2000" dirty="0"/>
              <a:t>-B (Msg-2+Msg-4), fallback of 4-step to 2-step RACH</a:t>
            </a:r>
            <a:r>
              <a:rPr lang="en-US" sz="2000" dirty="0" smtClean="0"/>
              <a:t>, etc., where enhanced DMRS </a:t>
            </a:r>
            <a:r>
              <a:rPr lang="en-US" sz="2000" dirty="0" smtClean="0"/>
              <a:t>can be </a:t>
            </a:r>
            <a:r>
              <a:rPr lang="en-US" sz="2000" dirty="0" smtClean="0"/>
              <a:t>assumed. </a:t>
            </a:r>
          </a:p>
        </p:txBody>
      </p:sp>
    </p:spTree>
    <p:extLst>
      <p:ext uri="{BB962C8B-B14F-4D97-AF65-F5344CB8AC3E}">
        <p14:creationId xmlns:p14="http://schemas.microsoft.com/office/powerpoint/2010/main" val="3746538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82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65559</TotalTime>
  <Words>1121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27" baseType="lpstr">
      <vt:lpstr>Lucida Grande</vt:lpstr>
      <vt:lpstr>맑은 고딕</vt:lpstr>
      <vt:lpstr>ＭＳ Ｐゴシック</vt:lpstr>
      <vt:lpstr>Neo Sans Intel</vt:lpstr>
      <vt:lpstr>Neo Sans Intel Medium</vt:lpstr>
      <vt:lpstr>Arial</vt:lpstr>
      <vt:lpstr>Arial Black</vt:lpstr>
      <vt:lpstr>Calibri</vt:lpstr>
      <vt:lpstr>Intel Clear</vt:lpstr>
      <vt:lpstr>Intel Clear Light</vt:lpstr>
      <vt:lpstr>Intel Clear Pro</vt:lpstr>
      <vt:lpstr>Intel Clear Pro Bold</vt:lpstr>
      <vt:lpstr>Times New Roman</vt:lpstr>
      <vt:lpstr>Wingdings</vt:lpstr>
      <vt:lpstr>1_Intel 20150715</vt:lpstr>
      <vt:lpstr>2_Intel 20150715</vt:lpstr>
      <vt:lpstr>3_intel16x9</vt:lpstr>
      <vt:lpstr>4_intel16x9</vt:lpstr>
      <vt:lpstr>5_intel16x9</vt:lpstr>
      <vt:lpstr>Proposed Way Forward on NOMA</vt:lpstr>
      <vt:lpstr>Introduction</vt:lpstr>
      <vt:lpstr>key Takeaways from The Study during Rel-14 to 16</vt:lpstr>
      <vt:lpstr>areas of Normative Work: DMRS enhancement</vt:lpstr>
      <vt:lpstr>areas of Normative Work: Explicit HARQ Feedback</vt:lpstr>
      <vt:lpstr>areas of Normative Work: “Preamble + Data” in 2-step RACH</vt:lpstr>
      <vt:lpstr>Proposed WF on NOMA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Kissko, Edie</dc:creator>
  <cp:keywords>CTPClassification=CTP_IC:VisualMarkings=, CTPClassification=CTP_IC</cp:keywords>
  <cp:lastModifiedBy>Intel</cp:lastModifiedBy>
  <cp:revision>1027</cp:revision>
  <cp:lastPrinted>2017-07-25T21:03:23Z</cp:lastPrinted>
  <dcterms:created xsi:type="dcterms:W3CDTF">2016-08-08T15:36:45Z</dcterms:created>
  <dcterms:modified xsi:type="dcterms:W3CDTF">2018-12-10T07:32:23Z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51c5fd11-2965-4013-abe6-1abba8500b21</vt:lpwstr>
  </property>
  <property fmtid="{D5CDD505-2E9C-101B-9397-08002B2CF9AE}" pid="3" name="CTP_BU">
    <vt:lpwstr>NEXT GEN &amp; STANDARDS GROUP</vt:lpwstr>
  </property>
  <property fmtid="{D5CDD505-2E9C-101B-9397-08002B2CF9AE}" pid="4" name="CTP_TimeStamp">
    <vt:lpwstr>2018-12-10 07:32:22Z</vt:lpwstr>
  </property>
  <property fmtid="{D5CDD505-2E9C-101B-9397-08002B2CF9AE}" pid="5" name="CTPClassification">
    <vt:lpwstr>CTP_IC</vt:lpwstr>
  </property>
</Properties>
</file>