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70" r:id="rId4"/>
    <p:sldId id="271" r:id="rId5"/>
    <p:sldId id="264" r:id="rId6"/>
    <p:sldId id="272" r:id="rId7"/>
    <p:sldId id="273"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33"/>
    <a:srgbClr val="CCECFF"/>
    <a:srgbClr val="E7FFA3"/>
    <a:srgbClr val="CCFFFF"/>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26" autoAdjust="0"/>
    <p:restoredTop sz="94664" autoAdjust="0"/>
  </p:normalViewPr>
  <p:slideViewPr>
    <p:cSldViewPr>
      <p:cViewPr>
        <p:scale>
          <a:sx n="70" d="100"/>
          <a:sy n="70" d="100"/>
        </p:scale>
        <p:origin x="-1620" y="-1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Date Placeholder 10"/>
          <p:cNvSpPr>
            <a:spLocks noGrp="1"/>
          </p:cNvSpPr>
          <p:nvPr>
            <p:ph type="dt" sz="half" idx="10"/>
          </p:nvPr>
        </p:nvSpPr>
        <p:spPr/>
        <p:txBody>
          <a:bodyPr/>
          <a:lstStyle/>
          <a:p>
            <a:fld id="{88F4D707-4B0D-4804-8376-6870196EB9CB}" type="datetimeFigureOut">
              <a:rPr lang="en-US" smtClean="0"/>
              <a:pPr/>
              <a:t>12/3/2018</a:t>
            </a:fld>
            <a:endParaRPr lang="en-US" dirty="0"/>
          </a:p>
        </p:txBody>
      </p:sp>
      <p:sp>
        <p:nvSpPr>
          <p:cNvPr id="12" name="Slide Number Placeholder 11"/>
          <p:cNvSpPr>
            <a:spLocks noGrp="1"/>
          </p:cNvSpPr>
          <p:nvPr>
            <p:ph type="sldNum" sz="quarter" idx="11"/>
          </p:nvPr>
        </p:nvSpPr>
        <p:spPr/>
        <p:txBody>
          <a:bodyPr/>
          <a:lstStyle/>
          <a:p>
            <a:fld id="{B192AC1F-954E-4362-8CC0-A4B0CB080C48}" type="slidenum">
              <a:rPr lang="en-US" smtClean="0"/>
              <a:pPr/>
              <a:t>‹#›</a:t>
            </a:fld>
            <a:endParaRPr lang="en-US" dirty="0"/>
          </a:p>
        </p:txBody>
      </p:sp>
      <p:sp>
        <p:nvSpPr>
          <p:cNvPr id="13" name="Footer Placeholder 12"/>
          <p:cNvSpPr>
            <a:spLocks noGrp="1"/>
          </p:cNvSpPr>
          <p:nvPr>
            <p:ph type="ftr" sz="quarter" idx="12"/>
          </p:nvPr>
        </p:nvSpPr>
        <p:spPr/>
        <p:txBody>
          <a:bodyPr/>
          <a:lstStyle/>
          <a:p>
            <a:r>
              <a:rPr lang="fi-FI" dirty="0"/>
              <a:t>RP-17nnnn Way forward on LTE UDC</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12/3/2018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12/3/2018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12/3/2018</a:t>
            </a:fld>
            <a:endParaRPr lang="en-US" dirty="0"/>
          </a:p>
        </p:txBody>
      </p:sp>
      <p:sp>
        <p:nvSpPr>
          <p:cNvPr id="5" name="Footer Placeholder 4"/>
          <p:cNvSpPr>
            <a:spLocks noGrp="1"/>
          </p:cNvSpPr>
          <p:nvPr>
            <p:ph type="ftr" sz="quarter" idx="11"/>
          </p:nvPr>
        </p:nvSpPr>
        <p:spPr/>
        <p:txBody>
          <a:bodyPr/>
          <a:lstStyle/>
          <a:p>
            <a:r>
              <a:rPr lang="fi-FI" dirty="0"/>
              <a:t>RP-17nnnn Way forward on LTE UDC</a:t>
            </a:r>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4D707-4B0D-4804-8376-6870196EB9CB}" type="datetimeFigureOut">
              <a:rPr lang="en-US" smtClean="0"/>
              <a:pPr/>
              <a:t>12/3/2018</a:t>
            </a:fld>
            <a:endParaRPr lang="en-US" dirty="0"/>
          </a:p>
        </p:txBody>
      </p:sp>
      <p:sp>
        <p:nvSpPr>
          <p:cNvPr id="5" name="Footer Placeholder 4"/>
          <p:cNvSpPr>
            <a:spLocks noGrp="1"/>
          </p:cNvSpPr>
          <p:nvPr>
            <p:ph type="ftr" sz="quarter" idx="11"/>
          </p:nvPr>
        </p:nvSpPr>
        <p:spPr/>
        <p:txBody>
          <a:bodyPr/>
          <a:lstStyle/>
          <a:p>
            <a:r>
              <a:rPr lang="fi-FI" dirty="0"/>
              <a:t>RP-17nnnn Way forward on LTE UDC</a:t>
            </a:r>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8F4D707-4B0D-4804-8376-6870196EB9CB}" type="datetimeFigureOut">
              <a:rPr lang="en-US" smtClean="0"/>
              <a:pPr/>
              <a:t>12/3/2018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8F4D707-4B0D-4804-8376-6870196EB9CB}" type="datetimeFigureOut">
              <a:rPr lang="en-US" smtClean="0"/>
              <a:pPr/>
              <a:t>12/3/2018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8F4D707-4B0D-4804-8376-6870196EB9CB}" type="datetimeFigureOut">
              <a:rPr lang="en-US" smtClean="0"/>
              <a:pPr/>
              <a:t>12/3/2018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4D707-4B0D-4804-8376-6870196EB9CB}" type="datetimeFigureOut">
              <a:rPr lang="en-US" smtClean="0"/>
              <a:pPr/>
              <a:t>12/3/2018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4D707-4B0D-4804-8376-6870196EB9CB}" type="datetimeFigureOut">
              <a:rPr lang="en-US" smtClean="0"/>
              <a:pPr/>
              <a:t>12/3/2018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4D707-4B0D-4804-8376-6870196EB9CB}" type="datetimeFigureOut">
              <a:rPr lang="en-US" smtClean="0"/>
              <a:pPr/>
              <a:t>12/3/2018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F4D707-4B0D-4804-8376-6870196EB9CB}" type="datetimeFigureOut">
              <a:rPr lang="en-US" smtClean="0"/>
              <a:pPr/>
              <a:t>12/3/2018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i-FI" dirty="0"/>
              <a:t>RP-17nnnn Way forward on LTE UDC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2AC1F-954E-4362-8CC0-A4B0CB080C4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3gpp.org/ftp/tsg_ran/WG1_RL1/TSGR1_95/Docs/R1-1813544.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i-FI" dirty="0" smtClean="0"/>
              <a:t>NOMA</a:t>
            </a:r>
            <a:r>
              <a:rPr lang="fi-FI" dirty="0"/>
              <a:t> </a:t>
            </a:r>
            <a:r>
              <a:rPr lang="fi-FI" dirty="0" smtClean="0"/>
              <a:t>and advanced receivers at g-Node B</a:t>
            </a:r>
            <a:endParaRPr lang="en-US" dirty="0"/>
          </a:p>
        </p:txBody>
      </p:sp>
      <p:sp>
        <p:nvSpPr>
          <p:cNvPr id="3" name="Subtitle 2"/>
          <p:cNvSpPr>
            <a:spLocks noGrp="1"/>
          </p:cNvSpPr>
          <p:nvPr>
            <p:ph type="subTitle" idx="1"/>
          </p:nvPr>
        </p:nvSpPr>
        <p:spPr>
          <a:xfrm>
            <a:off x="899592" y="3717032"/>
            <a:ext cx="7704856" cy="2162348"/>
          </a:xfrm>
        </p:spPr>
        <p:txBody>
          <a:bodyPr>
            <a:noAutofit/>
          </a:bodyPr>
          <a:lstStyle/>
          <a:p>
            <a:r>
              <a:rPr lang="fi-FI" sz="2400" dirty="0" smtClean="0">
                <a:solidFill>
                  <a:schemeClr val="tx1"/>
                </a:solidFill>
              </a:rPr>
              <a:t>ORANGE</a:t>
            </a:r>
            <a:endParaRPr lang="fi-FI" sz="2400" dirty="0">
              <a:solidFill>
                <a:schemeClr val="bg1">
                  <a:lumMod val="75000"/>
                </a:scheme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561890494"/>
              </p:ext>
            </p:extLst>
          </p:nvPr>
        </p:nvGraphicFramePr>
        <p:xfrm>
          <a:off x="251520" y="260648"/>
          <a:ext cx="8640960" cy="914400"/>
        </p:xfrm>
        <a:graphic>
          <a:graphicData uri="http://schemas.openxmlformats.org/drawingml/2006/table">
            <a:tbl>
              <a:tblPr firstRow="1" bandRow="1">
                <a:tableStyleId>{5C22544A-7EE6-4342-B048-85BDC9FD1C3A}</a:tableStyleId>
              </a:tblPr>
              <a:tblGrid>
                <a:gridCol w="4320480">
                  <a:extLst>
                    <a:ext uri="{9D8B030D-6E8A-4147-A177-3AD203B41FA5}">
                      <a16:colId xmlns="" xmlns:a16="http://schemas.microsoft.com/office/drawing/2014/main" val="20000"/>
                    </a:ext>
                  </a:extLst>
                </a:gridCol>
                <a:gridCol w="4320480">
                  <a:extLst>
                    <a:ext uri="{9D8B030D-6E8A-4147-A177-3AD203B41FA5}">
                      <a16:colId xmlns="" xmlns:a16="http://schemas.microsoft.com/office/drawing/2014/main" val="20001"/>
                    </a:ext>
                  </a:extLst>
                </a:gridCol>
              </a:tblGrid>
              <a:tr h="370840">
                <a:tc>
                  <a:txBody>
                    <a:bodyPr/>
                    <a:lstStyle/>
                    <a:p>
                      <a:r>
                        <a:rPr lang="fi-FI" dirty="0">
                          <a:solidFill>
                            <a:schemeClr val="tx1"/>
                          </a:solidFill>
                        </a:rPr>
                        <a:t>3GPP TSG </a:t>
                      </a:r>
                      <a:r>
                        <a:rPr lang="fi-FI" dirty="0" smtClean="0">
                          <a:solidFill>
                            <a:schemeClr val="tx1"/>
                          </a:solidFill>
                        </a:rPr>
                        <a:t>RAN#82</a:t>
                      </a:r>
                      <a:endParaRPr lang="fi-FI" dirty="0">
                        <a:solidFill>
                          <a:schemeClr val="tx1"/>
                        </a:solidFill>
                      </a:endParaRPr>
                    </a:p>
                    <a:p>
                      <a:r>
                        <a:rPr lang="fi-FI" b="0" dirty="0" smtClean="0">
                          <a:solidFill>
                            <a:schemeClr val="tx1"/>
                          </a:solidFill>
                        </a:rPr>
                        <a:t>10-13 December 2018</a:t>
                      </a:r>
                      <a:endParaRPr lang="fi-FI" b="0" dirty="0">
                        <a:solidFill>
                          <a:schemeClr val="tx1"/>
                        </a:solidFill>
                      </a:endParaRPr>
                    </a:p>
                    <a:p>
                      <a:r>
                        <a:rPr lang="fi-FI" b="0" dirty="0" smtClean="0">
                          <a:solidFill>
                            <a:schemeClr val="tx1"/>
                          </a:solidFill>
                        </a:rPr>
                        <a:t>Sorrento,</a:t>
                      </a:r>
                      <a:r>
                        <a:rPr lang="fi-FI" b="0" baseline="0" dirty="0" smtClean="0">
                          <a:solidFill>
                            <a:schemeClr val="tx1"/>
                          </a:solidFill>
                        </a:rPr>
                        <a:t> Italy</a:t>
                      </a:r>
                      <a:endParaRPr lang="en-US" b="0" dirty="0">
                        <a:solidFill>
                          <a:schemeClr val="tx1"/>
                        </a:solidFill>
                      </a:endParaRPr>
                    </a:p>
                  </a:txBody>
                  <a:tcPr>
                    <a:noFill/>
                  </a:tcPr>
                </a:tc>
                <a:tc>
                  <a:txBody>
                    <a:bodyPr/>
                    <a:lstStyle/>
                    <a:p>
                      <a:pPr>
                        <a:tabLst>
                          <a:tab pos="4129088" algn="r"/>
                        </a:tabLst>
                      </a:pPr>
                      <a:r>
                        <a:rPr lang="fi-FI" dirty="0" smtClean="0">
                          <a:solidFill>
                            <a:schemeClr val="tx1"/>
                          </a:solidFill>
                        </a:rPr>
                        <a:t>	TDoc  RP-182624</a:t>
                      </a:r>
                      <a:r>
                        <a:rPr lang="fi-FI" dirty="0">
                          <a:solidFill>
                            <a:schemeClr val="tx1"/>
                          </a:solidFill>
                        </a:rPr>
                        <a:t>	</a:t>
                      </a:r>
                      <a:r>
                        <a:rPr lang="fi-FI" b="0" dirty="0">
                          <a:solidFill>
                            <a:schemeClr val="tx1"/>
                          </a:solidFill>
                        </a:rPr>
                        <a:t>Agenda </a:t>
                      </a:r>
                      <a:r>
                        <a:rPr lang="fi-FI" b="0" dirty="0" smtClean="0">
                          <a:solidFill>
                            <a:schemeClr val="tx1"/>
                          </a:solidFill>
                        </a:rPr>
                        <a:t>Item 9.3.4</a:t>
                      </a:r>
                      <a:endParaRPr lang="fi-FI" b="0" dirty="0">
                        <a:solidFill>
                          <a:schemeClr val="tx1"/>
                        </a:solidFill>
                        <a:highlight>
                          <a:srgbClr val="00FFFF"/>
                        </a:highlight>
                      </a:endParaRPr>
                    </a:p>
                    <a:p>
                      <a:pPr>
                        <a:tabLst>
                          <a:tab pos="4129088" algn="r"/>
                        </a:tabLst>
                      </a:pPr>
                      <a:r>
                        <a:rPr lang="fi-FI" sz="1100" b="0" i="1" dirty="0">
                          <a:solidFill>
                            <a:schemeClr val="bg1">
                              <a:lumMod val="75000"/>
                            </a:schemeClr>
                          </a:solidFill>
                        </a:rPr>
                        <a:t>	</a:t>
                      </a:r>
                      <a:endParaRPr lang="en-US" sz="1100" b="0" i="1" dirty="0">
                        <a:solidFill>
                          <a:schemeClr val="bg1">
                            <a:lumMod val="75000"/>
                          </a:schemeClr>
                        </a:solidFill>
                      </a:endParaRPr>
                    </a:p>
                  </a:txBody>
                  <a:tcPr>
                    <a:noFill/>
                  </a:tcPr>
                </a:tc>
                <a:extLst>
                  <a:ext uri="{0D108BD9-81ED-4DB2-BD59-A6C34878D82A}">
                    <a16:rowId xmlns=""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Background</a:t>
            </a:r>
            <a:endParaRPr lang="en-US" dirty="0"/>
          </a:p>
        </p:txBody>
      </p:sp>
      <p:sp>
        <p:nvSpPr>
          <p:cNvPr id="3" name="Content Placeholder 2"/>
          <p:cNvSpPr>
            <a:spLocks noGrp="1"/>
          </p:cNvSpPr>
          <p:nvPr>
            <p:ph idx="1"/>
          </p:nvPr>
        </p:nvSpPr>
        <p:spPr>
          <a:xfrm>
            <a:off x="457200" y="1340768"/>
            <a:ext cx="8229600" cy="4525963"/>
          </a:xfrm>
        </p:spPr>
        <p:txBody>
          <a:bodyPr anchor="t">
            <a:noAutofit/>
          </a:bodyPr>
          <a:lstStyle/>
          <a:p>
            <a:pPr algn="just"/>
            <a:r>
              <a:rPr lang="en-US" sz="2000" dirty="0" smtClean="0"/>
              <a:t>NOMA is a study item which investigates Non Orthogonal Transmission Schemes together with advanced receivers. The scope of the NOMA SI is very wide since it considers </a:t>
            </a:r>
            <a:r>
              <a:rPr lang="en-US" sz="2000" dirty="0" err="1" smtClean="0"/>
              <a:t>eMBB</a:t>
            </a:r>
            <a:r>
              <a:rPr lang="en-US" sz="2000" dirty="0" smtClean="0"/>
              <a:t>, </a:t>
            </a:r>
            <a:r>
              <a:rPr lang="en-US" sz="2000" dirty="0" err="1" smtClean="0"/>
              <a:t>mMTC</a:t>
            </a:r>
            <a:r>
              <a:rPr lang="en-US" sz="2000" dirty="0" smtClean="0"/>
              <a:t> and URLLC services, however, the evaluation was mainly focused on UL transmission with configured grant in the synchronous case.</a:t>
            </a:r>
          </a:p>
          <a:p>
            <a:endParaRPr lang="en-US" sz="2000" dirty="0"/>
          </a:p>
          <a:p>
            <a:r>
              <a:rPr lang="en-US" sz="2000" dirty="0" smtClean="0"/>
              <a:t> RAN1#95 was the last meeting of the SI</a:t>
            </a:r>
          </a:p>
          <a:p>
            <a:endParaRPr lang="en-US" sz="2000" dirty="0"/>
          </a:p>
          <a:p>
            <a:r>
              <a:rPr lang="en-US" sz="2000" dirty="0"/>
              <a:t>NOMA </a:t>
            </a:r>
            <a:r>
              <a:rPr lang="en-US" sz="2000" dirty="0" smtClean="0"/>
              <a:t>evaluation efforts suffered </a:t>
            </a:r>
            <a:r>
              <a:rPr lang="en-US" sz="2000" dirty="0"/>
              <a:t>from the beginning of a lack of clearly defined baseline </a:t>
            </a:r>
            <a:r>
              <a:rPr lang="en-US" sz="2000" dirty="0" smtClean="0"/>
              <a:t>(called </a:t>
            </a:r>
            <a:r>
              <a:rPr lang="en-US" sz="2000" dirty="0"/>
              <a:t>OMA </a:t>
            </a:r>
            <a:r>
              <a:rPr lang="en-US" sz="2000" dirty="0" smtClean="0"/>
              <a:t>reference) </a:t>
            </a:r>
            <a:r>
              <a:rPr lang="en-US" sz="2000" dirty="0"/>
              <a:t>and receiver </a:t>
            </a:r>
            <a:r>
              <a:rPr lang="en-US" sz="2000" dirty="0" smtClean="0"/>
              <a:t>benchmarks [1]</a:t>
            </a:r>
            <a:endParaRPr lang="en-US" sz="2000" dirty="0"/>
          </a:p>
          <a:p>
            <a:pPr lvl="1"/>
            <a:r>
              <a:rPr lang="en-US" sz="1600" dirty="0" smtClean="0"/>
              <a:t>The </a:t>
            </a:r>
            <a:r>
              <a:rPr lang="en-US" sz="1600" dirty="0"/>
              <a:t>huge simulation </a:t>
            </a:r>
            <a:r>
              <a:rPr lang="en-US" sz="1600" dirty="0" smtClean="0"/>
              <a:t>effort </a:t>
            </a:r>
            <a:r>
              <a:rPr lang="en-US" sz="1600" dirty="0"/>
              <a:t>of the NOMA SI </a:t>
            </a:r>
            <a:r>
              <a:rPr lang="en-US" sz="1600" dirty="0" smtClean="0"/>
              <a:t>is difficult </a:t>
            </a:r>
            <a:r>
              <a:rPr lang="en-US" sz="1600" dirty="0"/>
              <a:t>to exploit since the different companies were neither able to agree on the reference OMA baseline nor on the receiver architecture benchmark(s</a:t>
            </a:r>
            <a:r>
              <a:rPr lang="en-US" sz="1600" dirty="0" smtClean="0"/>
              <a:t>)</a:t>
            </a:r>
          </a:p>
          <a:p>
            <a:endParaRPr lang="en-US" sz="2000" dirty="0"/>
          </a:p>
          <a:p>
            <a:endParaRPr lang="en-US" sz="2000" dirty="0" smtClean="0"/>
          </a:p>
          <a:p>
            <a:endParaRPr lang="en-US" sz="2000" dirty="0" smtClean="0"/>
          </a:p>
        </p:txBody>
      </p:sp>
    </p:spTree>
    <p:extLst>
      <p:ext uri="{BB962C8B-B14F-4D97-AF65-F5344CB8AC3E}">
        <p14:creationId xmlns:p14="http://schemas.microsoft.com/office/powerpoint/2010/main" val="1151809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Background</a:t>
            </a:r>
            <a:endParaRPr lang="en-US" dirty="0"/>
          </a:p>
        </p:txBody>
      </p:sp>
      <p:sp>
        <p:nvSpPr>
          <p:cNvPr id="3" name="Content Placeholder 2"/>
          <p:cNvSpPr>
            <a:spLocks noGrp="1"/>
          </p:cNvSpPr>
          <p:nvPr>
            <p:ph idx="1"/>
          </p:nvPr>
        </p:nvSpPr>
        <p:spPr>
          <a:xfrm>
            <a:off x="457200" y="1340768"/>
            <a:ext cx="8229600" cy="4525963"/>
          </a:xfrm>
        </p:spPr>
        <p:txBody>
          <a:bodyPr anchor="t">
            <a:noAutofit/>
          </a:bodyPr>
          <a:lstStyle/>
          <a:p>
            <a:r>
              <a:rPr lang="en-US" sz="2000" dirty="0"/>
              <a:t>In order to discriminate between the performance gains that come from modifying the Rel. 15 transmission scheme and the advanced receiver, it is fair to consider as OMA reference schemes techniques that do not impact the NR Rel. 15 standard (i.e. UE transparent) and that use the same receiver benchmarks as for NOMA </a:t>
            </a:r>
            <a:r>
              <a:rPr lang="en-US" sz="2000" dirty="0" smtClean="0"/>
              <a:t>schemes.</a:t>
            </a:r>
            <a:endParaRPr lang="en-US" sz="2000" dirty="0"/>
          </a:p>
          <a:p>
            <a:endParaRPr lang="en-US" sz="2000" dirty="0"/>
          </a:p>
          <a:p>
            <a:r>
              <a:rPr lang="en-US" sz="2000" dirty="0" smtClean="0"/>
              <a:t>Two main classes of receiver architecture were considered (at least for the synch case) based on </a:t>
            </a:r>
            <a:r>
              <a:rPr lang="en-US" sz="2000" dirty="0"/>
              <a:t>l</a:t>
            </a:r>
            <a:r>
              <a:rPr lang="en-US" sz="2000" dirty="0" smtClean="0"/>
              <a:t>inear filters with Interference Cancellation (IC)</a:t>
            </a:r>
          </a:p>
          <a:p>
            <a:pPr lvl="1"/>
            <a:r>
              <a:rPr lang="en-US" sz="1800" dirty="0" smtClean="0"/>
              <a:t>Low </a:t>
            </a:r>
            <a:r>
              <a:rPr lang="en-US" sz="1800" dirty="0"/>
              <a:t>complexity: hard-IC </a:t>
            </a:r>
            <a:r>
              <a:rPr lang="en-US" sz="1800" dirty="0" smtClean="0"/>
              <a:t>(hard L-CWIC)</a:t>
            </a:r>
            <a:endParaRPr lang="en-US" sz="1800" dirty="0"/>
          </a:p>
          <a:p>
            <a:pPr lvl="1"/>
            <a:r>
              <a:rPr lang="en-US" sz="1800" dirty="0"/>
              <a:t>M</a:t>
            </a:r>
            <a:r>
              <a:rPr lang="en-US" sz="1800" dirty="0" smtClean="0"/>
              <a:t>edium </a:t>
            </a:r>
            <a:r>
              <a:rPr lang="en-US" sz="1800" dirty="0"/>
              <a:t>complexity:  </a:t>
            </a:r>
            <a:r>
              <a:rPr lang="en-US" sz="1800" dirty="0" smtClean="0"/>
              <a:t>Hybrid-IC (mixing hard-IC and soft-IC/turbo L-CWIC)</a:t>
            </a:r>
            <a:r>
              <a:rPr lang="en-US" sz="1600" dirty="0" smtClean="0"/>
              <a:t/>
            </a:r>
            <a:br>
              <a:rPr lang="en-US" sz="1600" dirty="0" smtClean="0"/>
            </a:br>
            <a:endParaRPr lang="en-US" sz="1600" dirty="0" smtClean="0"/>
          </a:p>
          <a:p>
            <a:pPr marL="0" indent="0">
              <a:buNone/>
            </a:pPr>
            <a:endParaRPr lang="en-US" sz="1600" dirty="0"/>
          </a:p>
          <a:p>
            <a:endParaRPr lang="en-US" sz="2000" dirty="0" smtClean="0"/>
          </a:p>
        </p:txBody>
      </p:sp>
    </p:spTree>
    <p:extLst>
      <p:ext uri="{BB962C8B-B14F-4D97-AF65-F5344CB8AC3E}">
        <p14:creationId xmlns:p14="http://schemas.microsoft.com/office/powerpoint/2010/main" val="24116361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Background</a:t>
            </a:r>
          </a:p>
        </p:txBody>
      </p:sp>
      <p:sp>
        <p:nvSpPr>
          <p:cNvPr id="3" name="Espace réservé du contenu 2"/>
          <p:cNvSpPr>
            <a:spLocks noGrp="1"/>
          </p:cNvSpPr>
          <p:nvPr>
            <p:ph idx="1"/>
          </p:nvPr>
        </p:nvSpPr>
        <p:spPr>
          <a:xfrm>
            <a:off x="457200" y="1484784"/>
            <a:ext cx="8229600" cy="4752528"/>
          </a:xfrm>
        </p:spPr>
        <p:txBody>
          <a:bodyPr>
            <a:normAutofit fontScale="70000" lnSpcReduction="20000"/>
          </a:bodyPr>
          <a:lstStyle/>
          <a:p>
            <a:r>
              <a:rPr lang="en-US" sz="2300" dirty="0" smtClean="0"/>
              <a:t>It was shown by one company that Rel. 15 transmission schemes, for instance the Low Coding Rate Spreading (LCRS) NOMA candidate, can yield </a:t>
            </a:r>
            <a:r>
              <a:rPr lang="en-US" sz="2300" dirty="0"/>
              <a:t>similar system level performance to the other </a:t>
            </a:r>
            <a:r>
              <a:rPr lang="en-US" sz="2300" dirty="0" smtClean="0"/>
              <a:t>candidates under  hard-IC and Hybrid-IC receiver types, and </a:t>
            </a:r>
            <a:r>
              <a:rPr lang="en-US" sz="2300" i="1" dirty="0" smtClean="0"/>
              <a:t>no restriction on resource allocation,</a:t>
            </a:r>
            <a:r>
              <a:rPr lang="en-US" sz="2300" dirty="0" smtClean="0"/>
              <a:t> Some companies consider that the NOMA reference should not allow more collisions than the number of </a:t>
            </a:r>
            <a:r>
              <a:rPr lang="en-US" sz="2300" dirty="0"/>
              <a:t> available </a:t>
            </a:r>
            <a:r>
              <a:rPr lang="en-US" sz="2300" dirty="0" smtClean="0"/>
              <a:t>orthogonal resources including the number of receive antennas (i.e., no overloading)</a:t>
            </a:r>
            <a:r>
              <a:rPr lang="en-US" sz="2000" dirty="0" smtClean="0"/>
              <a:t/>
            </a:r>
            <a:br>
              <a:rPr lang="en-US" sz="2000" dirty="0" smtClean="0"/>
            </a:br>
            <a:endParaRPr lang="en-US" sz="2000" dirty="0" smtClean="0"/>
          </a:p>
          <a:p>
            <a:pPr lvl="1"/>
            <a:r>
              <a:rPr lang="en-US" sz="2300" dirty="0" smtClean="0"/>
              <a:t>This restriction seems artificial if the receiver benchmarks can deal with overloading without impacting Rel. 15 transmission scheme</a:t>
            </a:r>
          </a:p>
          <a:p>
            <a:pPr lvl="1"/>
            <a:endParaRPr lang="en-US" sz="2300" dirty="0"/>
          </a:p>
          <a:p>
            <a:pPr lvl="1"/>
            <a:r>
              <a:rPr lang="en-US" sz="2300" dirty="0" smtClean="0"/>
              <a:t>It was shown from Link Level Simulations that LCRS yields similar performance to the other schemes</a:t>
            </a:r>
            <a:br>
              <a:rPr lang="en-US" sz="2300" dirty="0" smtClean="0"/>
            </a:br>
            <a:endParaRPr lang="en-US" sz="2300" dirty="0" smtClean="0"/>
          </a:p>
          <a:p>
            <a:r>
              <a:rPr lang="en-US" sz="2400" dirty="0"/>
              <a:t>This comes down to stating that the </a:t>
            </a:r>
            <a:r>
              <a:rPr lang="en-US" sz="2400" dirty="0" smtClean="0"/>
              <a:t>base station receiver </a:t>
            </a:r>
            <a:r>
              <a:rPr lang="en-US" sz="2400" dirty="0"/>
              <a:t>side plays the most important role and that there is </a:t>
            </a:r>
            <a:r>
              <a:rPr lang="en-US" sz="2400" dirty="0" smtClean="0"/>
              <a:t>maybe no </a:t>
            </a:r>
            <a:r>
              <a:rPr lang="en-US" sz="2400" dirty="0"/>
              <a:t>need to </a:t>
            </a:r>
            <a:r>
              <a:rPr lang="en-US" sz="2400" dirty="0" smtClean="0"/>
              <a:t>introduce new transmission schemes and modify </a:t>
            </a:r>
            <a:r>
              <a:rPr lang="en-US" sz="2400" dirty="0"/>
              <a:t>the RAN1 </a:t>
            </a:r>
            <a:r>
              <a:rPr lang="en-US" sz="2400" dirty="0" smtClean="0"/>
              <a:t>specifications </a:t>
            </a:r>
            <a:endParaRPr lang="en-US" sz="2400" dirty="0"/>
          </a:p>
          <a:p>
            <a:pPr lvl="1"/>
            <a:r>
              <a:rPr lang="en-US" sz="2000" dirty="0" smtClean="0"/>
              <a:t>For NOMA (which includes </a:t>
            </a:r>
            <a:r>
              <a:rPr lang="en-US" sz="2000" dirty="0"/>
              <a:t>MU-MIMO in the </a:t>
            </a:r>
            <a:r>
              <a:rPr lang="en-US" sz="2000" dirty="0" smtClean="0"/>
              <a:t>uplink) Interference </a:t>
            </a:r>
            <a:r>
              <a:rPr lang="en-US" sz="2000" dirty="0"/>
              <a:t>Cancellation (IC) at the receiver side is a key </a:t>
            </a:r>
            <a:r>
              <a:rPr lang="en-US" sz="2000" dirty="0" smtClean="0"/>
              <a:t>functionality</a:t>
            </a:r>
            <a:br>
              <a:rPr lang="en-US" sz="2000" dirty="0" smtClean="0"/>
            </a:br>
            <a:endParaRPr lang="en-US" sz="2000" dirty="0" smtClean="0"/>
          </a:p>
          <a:p>
            <a:r>
              <a:rPr lang="en-US" sz="2400" dirty="0" smtClean="0"/>
              <a:t>As a result, the advanced receiver functionality should be made “visible” within the industry independently of the NOMA SI outcome</a:t>
            </a:r>
            <a:endParaRPr lang="en-US" sz="2400" dirty="0"/>
          </a:p>
        </p:txBody>
      </p:sp>
    </p:spTree>
    <p:extLst>
      <p:ext uri="{BB962C8B-B14F-4D97-AF65-F5344CB8AC3E}">
        <p14:creationId xmlns:p14="http://schemas.microsoft.com/office/powerpoint/2010/main" val="18993532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Background</a:t>
            </a:r>
            <a:endParaRPr lang="en-US" dirty="0"/>
          </a:p>
        </p:txBody>
      </p:sp>
      <p:sp>
        <p:nvSpPr>
          <p:cNvPr id="3" name="Espace réservé du contenu 2"/>
          <p:cNvSpPr>
            <a:spLocks noGrp="1"/>
          </p:cNvSpPr>
          <p:nvPr>
            <p:ph idx="1"/>
          </p:nvPr>
        </p:nvSpPr>
        <p:spPr/>
        <p:txBody>
          <a:bodyPr>
            <a:normAutofit fontScale="77500" lnSpcReduction="20000"/>
          </a:bodyPr>
          <a:lstStyle/>
          <a:p>
            <a:r>
              <a:rPr lang="en-US" dirty="0" smtClean="0"/>
              <a:t>Interest of advanced receivers in base station with specified performance requirements:</a:t>
            </a:r>
            <a:br>
              <a:rPr lang="en-US" dirty="0" smtClean="0"/>
            </a:br>
            <a:endParaRPr lang="en-US" dirty="0" smtClean="0"/>
          </a:p>
          <a:p>
            <a:pPr lvl="1"/>
            <a:r>
              <a:rPr lang="en-US" dirty="0" smtClean="0"/>
              <a:t>For Operators: advanced receivers in the base stations and their associated performance requirements are important to operators to optimize spectral efficiency and network cost.</a:t>
            </a:r>
          </a:p>
          <a:p>
            <a:pPr marL="457200" lvl="1" indent="0">
              <a:buNone/>
            </a:pPr>
            <a:endParaRPr lang="en-US" dirty="0" smtClean="0"/>
          </a:p>
          <a:p>
            <a:pPr lvl="1"/>
            <a:r>
              <a:rPr lang="en-US" dirty="0" smtClean="0"/>
              <a:t>For Infra </a:t>
            </a:r>
            <a:r>
              <a:rPr lang="en-US" dirty="0"/>
              <a:t>V</a:t>
            </a:r>
            <a:r>
              <a:rPr lang="en-US" dirty="0" smtClean="0"/>
              <a:t>endors: they can propose different receiver type to the operators referring to the 3GPP specifications, with well understood minimum performance requirements</a:t>
            </a:r>
          </a:p>
          <a:p>
            <a:pPr lvl="1"/>
            <a:endParaRPr lang="en-US" dirty="0"/>
          </a:p>
          <a:p>
            <a:pPr lvl="1"/>
            <a:r>
              <a:rPr lang="en-US" dirty="0" smtClean="0"/>
              <a:t>This </a:t>
            </a:r>
            <a:r>
              <a:rPr lang="en-US" dirty="0"/>
              <a:t>approach was followed for LTE-Rel. 15 for </a:t>
            </a:r>
            <a:r>
              <a:rPr lang="en-US" dirty="0" smtClean="0"/>
              <a:t>hard–IC </a:t>
            </a:r>
            <a:r>
              <a:rPr lang="en-US" dirty="0"/>
              <a:t>(CWIC receiver) </a:t>
            </a:r>
            <a:r>
              <a:rPr lang="en-US" dirty="0" smtClean="0"/>
              <a:t>MU-MIMO [2]</a:t>
            </a:r>
            <a:r>
              <a:rPr lang="en-US" dirty="0"/>
              <a:t/>
            </a:r>
            <a:br>
              <a:rPr lang="en-US" dirty="0"/>
            </a:br>
            <a:endParaRPr lang="en-US" dirty="0" smtClean="0"/>
          </a:p>
          <a:p>
            <a:pPr lvl="1"/>
            <a:endParaRPr lang="en-US" dirty="0" smtClean="0"/>
          </a:p>
          <a:p>
            <a:pPr lvl="1"/>
            <a:endParaRPr lang="en-US" dirty="0"/>
          </a:p>
        </p:txBody>
      </p:sp>
    </p:spTree>
    <p:extLst>
      <p:ext uri="{BB962C8B-B14F-4D97-AF65-F5344CB8AC3E}">
        <p14:creationId xmlns:p14="http://schemas.microsoft.com/office/powerpoint/2010/main" val="7093479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Proposals</a:t>
            </a:r>
            <a:endParaRPr lang="en-US" dirty="0"/>
          </a:p>
        </p:txBody>
      </p:sp>
      <p:sp>
        <p:nvSpPr>
          <p:cNvPr id="3" name="Espace réservé du contenu 2"/>
          <p:cNvSpPr>
            <a:spLocks noGrp="1"/>
          </p:cNvSpPr>
          <p:nvPr>
            <p:ph idx="1"/>
          </p:nvPr>
        </p:nvSpPr>
        <p:spPr/>
        <p:txBody>
          <a:bodyPr>
            <a:normAutofit fontScale="77500" lnSpcReduction="20000"/>
          </a:bodyPr>
          <a:lstStyle/>
          <a:p>
            <a:r>
              <a:rPr lang="en-US" sz="2400" dirty="0"/>
              <a:t>B</a:t>
            </a:r>
            <a:r>
              <a:rPr lang="en-US" sz="2400" dirty="0" smtClean="0"/>
              <a:t>ased on the findings of NOMA SI, 3GPP should tackle the definition and performance requirements of several receiver types at the g-Node B in RAN4 specification (TR38.104) in addition to the LMMSE-IRC Rel. 15 reference</a:t>
            </a:r>
          </a:p>
          <a:p>
            <a:pPr lvl="1"/>
            <a:r>
              <a:rPr lang="en-US" sz="2400" dirty="0" smtClean="0"/>
              <a:t>RAN4 WI to consider two receiver types at g-Node B for MU-MIMO with configured grant (e.g., </a:t>
            </a:r>
            <a:r>
              <a:rPr lang="en-US" sz="2400" dirty="0" err="1" smtClean="0"/>
              <a:t>mMTC</a:t>
            </a:r>
            <a:r>
              <a:rPr lang="en-US" sz="2400" dirty="0" smtClean="0"/>
              <a:t>, URLLC) or dynamic grant (e.g., </a:t>
            </a:r>
            <a:r>
              <a:rPr lang="en-US" sz="2400" dirty="0" err="1" smtClean="0"/>
              <a:t>eMBB</a:t>
            </a:r>
            <a:r>
              <a:rPr lang="en-US" sz="2400" dirty="0" smtClean="0"/>
              <a:t>)</a:t>
            </a:r>
          </a:p>
          <a:p>
            <a:pPr lvl="2"/>
            <a:r>
              <a:rPr lang="en-US" sz="2300" dirty="0"/>
              <a:t>Hard-IC</a:t>
            </a:r>
          </a:p>
          <a:p>
            <a:pPr lvl="2"/>
            <a:r>
              <a:rPr lang="en-US" sz="2300" dirty="0"/>
              <a:t>Hybrid-IC  </a:t>
            </a:r>
          </a:p>
          <a:p>
            <a:endParaRPr lang="en-US" sz="2400" dirty="0"/>
          </a:p>
          <a:p>
            <a:r>
              <a:rPr lang="en-US" sz="2400" dirty="0" smtClean="0"/>
              <a:t>Continue to investigate the interest of non spec transparent NOMA schemes in a SI follow up with well agreed OMA reference and receiver benchmark(s)</a:t>
            </a:r>
          </a:p>
          <a:p>
            <a:pPr lvl="1"/>
            <a:r>
              <a:rPr lang="en-US" sz="2000" dirty="0" smtClean="0"/>
              <a:t>OMA reference: Rel. 15 scheme with same receiver benchmark as NOMA</a:t>
            </a:r>
          </a:p>
          <a:p>
            <a:pPr lvl="1"/>
            <a:r>
              <a:rPr lang="en-US" sz="2000" dirty="0" smtClean="0"/>
              <a:t>Receiver benchmarks: Hard-IC and Hybrid-IC</a:t>
            </a:r>
            <a:br>
              <a:rPr lang="en-US" sz="2000" dirty="0" smtClean="0"/>
            </a:br>
            <a:endParaRPr lang="en-US" sz="2000" dirty="0" smtClean="0"/>
          </a:p>
          <a:p>
            <a:r>
              <a:rPr lang="en-US" sz="2400" dirty="0" smtClean="0"/>
              <a:t>The synch and </a:t>
            </a:r>
            <a:r>
              <a:rPr lang="en-US" sz="2400" dirty="0" err="1" smtClean="0"/>
              <a:t>asynch</a:t>
            </a:r>
            <a:r>
              <a:rPr lang="en-US" sz="2400" dirty="0" smtClean="0"/>
              <a:t> NOMA should be dealt in separate SI since the scenarios and use cases as well as the maturity of these two cases are not the same:</a:t>
            </a:r>
          </a:p>
          <a:p>
            <a:pPr lvl="1"/>
            <a:r>
              <a:rPr lang="en-US" sz="2000" dirty="0" smtClean="0"/>
              <a:t>Asynchronous case to be considered together with RRC Inactive transmission</a:t>
            </a:r>
          </a:p>
        </p:txBody>
      </p:sp>
    </p:spTree>
    <p:extLst>
      <p:ext uri="{BB962C8B-B14F-4D97-AF65-F5344CB8AC3E}">
        <p14:creationId xmlns:p14="http://schemas.microsoft.com/office/powerpoint/2010/main" val="35404084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References</a:t>
            </a:r>
            <a:endParaRPr lang="en-US" dirty="0"/>
          </a:p>
        </p:txBody>
      </p:sp>
      <p:sp>
        <p:nvSpPr>
          <p:cNvPr id="3" name="Espace réservé du contenu 2"/>
          <p:cNvSpPr>
            <a:spLocks noGrp="1"/>
          </p:cNvSpPr>
          <p:nvPr>
            <p:ph idx="1"/>
          </p:nvPr>
        </p:nvSpPr>
        <p:spPr/>
        <p:txBody>
          <a:bodyPr>
            <a:normAutofit/>
          </a:bodyPr>
          <a:lstStyle/>
          <a:p>
            <a:endParaRPr lang="en-US" sz="2000" dirty="0" smtClean="0"/>
          </a:p>
          <a:p>
            <a:r>
              <a:rPr lang="en-US" sz="2000" dirty="0" smtClean="0"/>
              <a:t>[1] </a:t>
            </a:r>
            <a:r>
              <a:rPr lang="en-US" sz="2000" u="sng" kern="0" dirty="0">
                <a:solidFill>
                  <a:srgbClr val="0000FF"/>
                </a:solidFill>
                <a:ea typeface="Calibri"/>
                <a:cs typeface="Times New Roman"/>
                <a:hlinkClick r:id="rId2"/>
              </a:rPr>
              <a:t>R1-1813544</a:t>
            </a:r>
            <a:r>
              <a:rPr lang="en-US" sz="2000" dirty="0" smtClean="0"/>
              <a:t>  ,On receiver architecture benchmarks </a:t>
            </a:r>
            <a:r>
              <a:rPr lang="en-US" sz="2000" dirty="0"/>
              <a:t>for OMA and </a:t>
            </a:r>
            <a:r>
              <a:rPr lang="en-US" sz="2000" dirty="0" smtClean="0"/>
              <a:t>NOMA, Orange, RAN1#95</a:t>
            </a:r>
          </a:p>
          <a:p>
            <a:endParaRPr lang="en-US" sz="2000" dirty="0"/>
          </a:p>
          <a:p>
            <a:r>
              <a:rPr lang="en-US" sz="2000" dirty="0" smtClean="0"/>
              <a:t>[2] </a:t>
            </a:r>
            <a:r>
              <a:rPr lang="fr-FR" sz="2000" dirty="0"/>
              <a:t>3GPP TS 36.104 V15.4.0 (2018-09) Section 8.2.9 </a:t>
            </a:r>
            <a:endParaRPr lang="en-US" sz="2000" dirty="0" smtClean="0"/>
          </a:p>
          <a:p>
            <a:pPr marL="0" indent="0">
              <a:buNone/>
            </a:pPr>
            <a:endParaRPr lang="en-US" sz="2000" dirty="0" smtClean="0"/>
          </a:p>
        </p:txBody>
      </p:sp>
    </p:spTree>
    <p:extLst>
      <p:ext uri="{BB962C8B-B14F-4D97-AF65-F5344CB8AC3E}">
        <p14:creationId xmlns:p14="http://schemas.microsoft.com/office/powerpoint/2010/main" val="33931100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2490</TotalTime>
  <Words>486</Words>
  <Application>Microsoft Office PowerPoint</Application>
  <PresentationFormat>On-screen Show (4:3)</PresentationFormat>
  <Paragraphs>52</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NOMA and advanced receivers at g-Node B</vt:lpstr>
      <vt:lpstr>Background</vt:lpstr>
      <vt:lpstr>Background</vt:lpstr>
      <vt:lpstr>Background</vt:lpstr>
      <vt:lpstr>Background</vt:lpstr>
      <vt:lpstr>Proposals</vt:lpstr>
      <vt:lpstr>References</vt:lpstr>
    </vt:vector>
  </TitlesOfParts>
  <Company>Mediatek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UDC for LTE</dc:title>
  <dc:creator>Deutsche Telekom</dc:creator>
  <cp:keywords>3GPP</cp:keywords>
  <cp:lastModifiedBy>GRAVES Benoit IMT/OLN</cp:lastModifiedBy>
  <cp:revision>168</cp:revision>
  <dcterms:created xsi:type="dcterms:W3CDTF">2017-08-07T05:47:17Z</dcterms:created>
  <dcterms:modified xsi:type="dcterms:W3CDTF">2018-12-03T17:38:53Z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