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5" r:id="rId3"/>
    <p:sldMasterId id="2147483662" r:id="rId4"/>
  </p:sldMasterIdLst>
  <p:notesMasterIdLst>
    <p:notesMasterId r:id="rId6"/>
  </p:notesMasterIdLst>
  <p:handoutMasterIdLst>
    <p:handoutMasterId r:id="rId25"/>
  </p:handoutMasterIdLst>
  <p:sldIdLst>
    <p:sldId id="262" r:id="rId5"/>
    <p:sldId id="376" r:id="rId7"/>
    <p:sldId id="361" r:id="rId8"/>
    <p:sldId id="366" r:id="rId9"/>
    <p:sldId id="380" r:id="rId10"/>
    <p:sldId id="367" r:id="rId11"/>
    <p:sldId id="381" r:id="rId12"/>
    <p:sldId id="368" r:id="rId13"/>
    <p:sldId id="382" r:id="rId14"/>
    <p:sldId id="377" r:id="rId15"/>
    <p:sldId id="395" r:id="rId16"/>
    <p:sldId id="378" r:id="rId17"/>
    <p:sldId id="379" r:id="rId18"/>
    <p:sldId id="371" r:id="rId19"/>
    <p:sldId id="373" r:id="rId20"/>
    <p:sldId id="369" r:id="rId21"/>
    <p:sldId id="370" r:id="rId22"/>
    <p:sldId id="375" r:id="rId23"/>
    <p:sldId id="261" r:id="rId24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0089CF"/>
    <a:srgbClr val="0070B1"/>
    <a:srgbClr val="008FD4"/>
    <a:srgbClr val="00ABBD"/>
    <a:srgbClr val="005BAA"/>
    <a:srgbClr val="5ACBF5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5" autoAdjust="0"/>
    <p:restoredTop sz="95179" autoAdjust="0"/>
  </p:normalViewPr>
  <p:slideViewPr>
    <p:cSldViewPr snapToGrid="0" snapToObjects="1">
      <p:cViewPr varScale="1">
        <p:scale>
          <a:sx n="88" d="100"/>
          <a:sy n="88" d="100"/>
        </p:scale>
        <p:origin x="762" y="66"/>
      </p:cViewPr>
      <p:guideLst>
        <p:guide orient="horz" pos="1596"/>
        <p:guide pos="28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6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emf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1682217"/>
            <a:ext cx="4478338" cy="1175285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1300" dirty="0">
                <a:ea typeface="微软雅黑" panose="020B0503020204020204" charset="-122"/>
              </a:rPr>
              <a:t>3GPP TSG RAN #82</a:t>
            </a:r>
            <a:endParaRPr lang="en-US" altLang="zh-CN" sz="1300" dirty="0">
              <a:ea typeface="微软雅黑" panose="020B0503020204020204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1300" dirty="0">
                <a:ea typeface="微软雅黑" panose="020B0503020204020204" charset="-122"/>
              </a:rPr>
              <a:t>Sorrento, Italy, December 10-13, 2018</a:t>
            </a:r>
            <a:endParaRPr lang="en-US" altLang="zh-CN" sz="1300" dirty="0">
              <a:ea typeface="微软雅黑" panose="020B0503020204020204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1300" dirty="0">
                <a:ea typeface="微软雅黑" panose="020B0503020204020204" charset="-122"/>
              </a:rPr>
              <a:t>Agenda Item: 9.1.1</a:t>
            </a:r>
            <a:endParaRPr lang="en-US" altLang="zh-CN" sz="1300" dirty="0">
              <a:ea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pPr eaLnBrk="1" hangingPunct="1"/>
            <a:r>
              <a:rPr lang="en-US" dirty="0">
                <a:ea typeface="微软雅黑" panose="020B0503020204020204" charset="-122"/>
              </a:rPr>
              <a:t>Motivation of Work Item for NR NOMA</a:t>
            </a:r>
            <a:endParaRPr lang="en-US" dirty="0">
              <a:ea typeface="微软雅黑" panose="020B0503020204020204" charset="-122"/>
            </a:endParaRPr>
          </a:p>
        </p:txBody>
      </p:sp>
      <p:sp>
        <p:nvSpPr>
          <p:cNvPr id="8" name="Text Placeholder 2"/>
          <p:cNvSpPr txBox="1"/>
          <p:nvPr/>
        </p:nvSpPr>
        <p:spPr bwMode="auto">
          <a:xfrm>
            <a:off x="285720" y="2857502"/>
            <a:ext cx="7172325" cy="7143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ZTE, Sanechips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Text Placeholder 2"/>
          <p:cNvSpPr txBox="1"/>
          <p:nvPr/>
        </p:nvSpPr>
        <p:spPr bwMode="auto">
          <a:xfrm>
            <a:off x="250825" y="438149"/>
            <a:ext cx="1214478" cy="4222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RP-182469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464820" y="2476500"/>
            <a:ext cx="8385080" cy="2360476"/>
          </a:xfrm>
        </p:spPr>
        <p:txBody>
          <a:bodyPr>
            <a:noAutofit/>
          </a:bodyPr>
          <a:lstStyle/>
          <a:p>
            <a:pPr indent="228600">
              <a:buFont typeface="Wingdings" panose="05000000000000000000" pitchFamily="2" charset="2"/>
              <a:buChar char="§"/>
            </a:pPr>
            <a:r>
              <a:rPr lang="en-US" altLang="zh-CN" dirty="0"/>
              <a:t>Bit level scrambler/</a:t>
            </a:r>
            <a:r>
              <a:rPr lang="en-US" altLang="zh-CN" dirty="0" err="1"/>
              <a:t>interleaver</a:t>
            </a:r>
            <a:r>
              <a:rPr lang="en-US" altLang="zh-CN" dirty="0"/>
              <a:t> as MA signature to differentiate users</a:t>
            </a:r>
            <a:endParaRPr lang="en-US" altLang="zh-CN" dirty="0"/>
          </a:p>
          <a:p>
            <a:pPr lvl="1"/>
            <a:r>
              <a:rPr lang="en-US" altLang="zh-CN" sz="1600" dirty="0"/>
              <a:t>Small specification impact</a:t>
            </a:r>
            <a:endParaRPr lang="en-US" altLang="zh-CN" sz="1600" dirty="0"/>
          </a:p>
          <a:p>
            <a:pPr indent="228600">
              <a:buFont typeface="Wingdings" panose="05000000000000000000" pitchFamily="2" charset="2"/>
              <a:buChar char="§"/>
            </a:pPr>
            <a:r>
              <a:rPr lang="en-US" altLang="zh-CN" dirty="0"/>
              <a:t>Symbol level spreading as MA signature to differentiate users</a:t>
            </a:r>
            <a:endParaRPr lang="en-US" altLang="zh-CN" dirty="0"/>
          </a:p>
          <a:p>
            <a:pPr lvl="1"/>
            <a:r>
              <a:rPr lang="en-US" altLang="zh-CN" dirty="0"/>
              <a:t>Moderate specification impact</a:t>
            </a:r>
            <a:endParaRPr lang="en-US" altLang="zh-CN" dirty="0"/>
          </a:p>
          <a:p>
            <a:pPr marL="228600" indent="-228600">
              <a:buFont typeface="Wingdings" panose="05000000000000000000" pitchFamily="2" charset="2"/>
              <a:buChar char="§"/>
            </a:pPr>
            <a:r>
              <a:rPr lang="en-US" altLang="zh-CN" dirty="0"/>
              <a:t>Multi-branch &amp; power assignment can be commonly applied to </a:t>
            </a:r>
            <a:r>
              <a:rPr lang="en-US" altLang="zh-CN" dirty="0">
                <a:solidFill>
                  <a:schemeClr val="tx1"/>
                </a:solidFill>
              </a:rPr>
              <a:t>NOMA</a:t>
            </a:r>
            <a:r>
              <a:rPr lang="en-US" altLang="zh-CN" dirty="0"/>
              <a:t> schemes</a:t>
            </a:r>
            <a:endParaRPr lang="en-US" altLang="zh-CN" dirty="0"/>
          </a:p>
          <a:p>
            <a:pPr marL="228600" indent="-228600">
              <a:buFont typeface="Wingdings" panose="05000000000000000000" pitchFamily="2" charset="2"/>
              <a:buChar char="§"/>
            </a:pPr>
            <a:r>
              <a:rPr lang="en-US" altLang="zh-CN" dirty="0"/>
              <a:t>Legacy channel coding, modulation and resource mapping </a:t>
            </a:r>
            <a:r>
              <a:rPr lang="en-US" altLang="zh-CN" dirty="0">
                <a:solidFill>
                  <a:schemeClr val="tx1"/>
                </a:solidFill>
              </a:rPr>
              <a:t>are reused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Transmitter Side Signal Processing for NOMA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336137" y="1191670"/>
            <a:ext cx="8130202" cy="853697"/>
            <a:chOff x="336137" y="1191670"/>
            <a:chExt cx="8130202" cy="853697"/>
          </a:xfrm>
        </p:grpSpPr>
        <p:sp>
          <p:nvSpPr>
            <p:cNvPr id="5" name="Rectangle 16"/>
            <p:cNvSpPr>
              <a:spLocks noChangeArrowheads="1"/>
            </p:cNvSpPr>
            <p:nvPr/>
          </p:nvSpPr>
          <p:spPr bwMode="auto">
            <a:xfrm>
              <a:off x="1214406" y="1369071"/>
              <a:ext cx="994066" cy="53191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algn="ctr">
              <a:noFill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2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Channel encoder </a:t>
              </a:r>
              <a:endParaRPr lang="zh-CN" altLang="en-US" sz="12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6" name="Straight Connector 18"/>
            <p:cNvCxnSpPr/>
            <p:nvPr/>
          </p:nvCxnSpPr>
          <p:spPr>
            <a:xfrm>
              <a:off x="871506" y="1597150"/>
              <a:ext cx="342900" cy="0"/>
            </a:xfrm>
            <a:prstGeom prst="line">
              <a:avLst/>
            </a:prstGeom>
            <a:ln w="22225"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16"/>
            <p:cNvSpPr>
              <a:spLocks noChangeArrowheads="1"/>
            </p:cNvSpPr>
            <p:nvPr/>
          </p:nvSpPr>
          <p:spPr bwMode="auto">
            <a:xfrm>
              <a:off x="4032698" y="1354355"/>
              <a:ext cx="1013460" cy="54663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algn="ctr">
              <a:noFill/>
              <a:miter lim="800000"/>
            </a:ln>
          </p:spPr>
          <p:txBody>
            <a:bodyPr anchor="ctr" anchorCtr="0">
              <a:noAutofit/>
            </a:bodyPr>
            <a:lstStyle/>
            <a:p>
              <a:pPr marL="174625" indent="-114300">
                <a:lnSpc>
                  <a:spcPct val="120000"/>
                </a:lnSpc>
                <a:spcBef>
                  <a:spcPts val="600"/>
                </a:spcBef>
              </a:pPr>
              <a:r>
                <a:rPr lang="en-US" altLang="zh-CN" sz="12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Modulator</a:t>
              </a:r>
              <a:endParaRPr lang="zh-CN" altLang="en-US" sz="12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8" name="Straight Connector 20"/>
            <p:cNvCxnSpPr/>
            <p:nvPr/>
          </p:nvCxnSpPr>
          <p:spPr>
            <a:xfrm>
              <a:off x="3647992" y="1574289"/>
              <a:ext cx="362001" cy="0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5530256" y="1191670"/>
              <a:ext cx="1182508" cy="83765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 algn="ctr">
              <a:noFill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Symbol Spreading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5046158" y="1581108"/>
              <a:ext cx="504411" cy="1045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7109979" y="1330170"/>
              <a:ext cx="1013460" cy="554776"/>
            </a:xfrm>
            <a:prstGeom prst="rect">
              <a:avLst/>
            </a:prstGeom>
            <a:solidFill>
              <a:srgbClr val="7BC6FF"/>
            </a:solidFill>
            <a:ln w="9525" algn="ctr">
              <a:noFill/>
              <a:prstDash val="solid"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2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Resource mapping</a:t>
              </a:r>
              <a:endParaRPr lang="zh-CN" altLang="en-US" sz="12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2" name="Straight Connector 24"/>
            <p:cNvCxnSpPr/>
            <p:nvPr/>
          </p:nvCxnSpPr>
          <p:spPr>
            <a:xfrm>
              <a:off x="6712764" y="1598195"/>
              <a:ext cx="421790" cy="0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5"/>
            <p:cNvCxnSpPr/>
            <p:nvPr/>
          </p:nvCxnSpPr>
          <p:spPr>
            <a:xfrm>
              <a:off x="8123439" y="1582153"/>
              <a:ext cx="342900" cy="0"/>
            </a:xfrm>
            <a:prstGeom prst="line">
              <a:avLst/>
            </a:prstGeom>
            <a:ln w="22225"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2600444" y="1207713"/>
              <a:ext cx="1047548" cy="837654"/>
            </a:xfrm>
            <a:prstGeom prst="rect">
              <a:avLst/>
            </a:prstGeom>
            <a:solidFill>
              <a:srgbClr val="002060"/>
            </a:solidFill>
            <a:ln w="9525" algn="ctr">
              <a:noFill/>
              <a:prstDash val="dash"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Bit Scrambler/ </a:t>
              </a:r>
              <a:r>
                <a:rPr lang="en-US" altLang="zh-CN" sz="1200" b="1" dirty="0" err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Interleaver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27"/>
            <p:cNvCxnSpPr/>
            <p:nvPr/>
          </p:nvCxnSpPr>
          <p:spPr>
            <a:xfrm>
              <a:off x="2208472" y="1598195"/>
              <a:ext cx="391972" cy="0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8"/>
            <p:cNvSpPr/>
            <p:nvPr/>
          </p:nvSpPr>
          <p:spPr>
            <a:xfrm>
              <a:off x="336137" y="1207712"/>
              <a:ext cx="93726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i="1" dirty="0" err="1"/>
                <a:t>i</a:t>
              </a:r>
              <a:r>
                <a:rPr lang="en-US" altLang="zh-CN" sz="1200" baseline="30000" dirty="0" err="1"/>
                <a:t>th</a:t>
              </a:r>
              <a:r>
                <a:rPr lang="en-US" altLang="zh-CN" sz="1200" dirty="0"/>
                <a:t> user data</a:t>
              </a:r>
              <a:endParaRPr lang="en-US" sz="1200" dirty="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2"/>
          </p:nvPr>
        </p:nvSpPr>
        <p:spPr>
          <a:xfrm>
            <a:off x="5532755" y="738505"/>
            <a:ext cx="3422015" cy="1965960"/>
          </a:xfrm>
        </p:spPr>
        <p:txBody>
          <a:bodyPr>
            <a:normAutofit fontScale="77500" lnSpcReduction="10000"/>
          </a:bodyPr>
          <a:lstStyle/>
          <a:p>
            <a:r>
              <a:rPr lang="zh-CN" altLang="en-US" b="1"/>
              <a:t>Detector: </a:t>
            </a:r>
            <a:endParaRPr lang="zh-CN" altLang="en-US"/>
          </a:p>
          <a:p>
            <a:pPr lvl="1"/>
            <a:r>
              <a:rPr lang="zh-CN" altLang="en-US"/>
              <a:t>Single-user</a:t>
            </a:r>
            <a:endParaRPr lang="zh-CN" altLang="en-US"/>
          </a:p>
          <a:p>
            <a:pPr lvl="1"/>
            <a:r>
              <a:rPr lang="zh-CN" altLang="en-US"/>
              <a:t>Parallel multi-user</a:t>
            </a:r>
            <a:endParaRPr lang="zh-CN" altLang="en-US"/>
          </a:p>
          <a:p>
            <a:r>
              <a:rPr lang="zh-CN" altLang="en-US" b="1"/>
              <a:t>Channel decoder:</a:t>
            </a:r>
            <a:endParaRPr lang="zh-CN" altLang="en-US" b="1"/>
          </a:p>
          <a:p>
            <a:pPr lvl="1"/>
            <a:r>
              <a:rPr lang="zh-CN" altLang="en-US"/>
              <a:t>Hard output</a:t>
            </a:r>
            <a:endParaRPr lang="zh-CN" altLang="en-US"/>
          </a:p>
          <a:p>
            <a:pPr lvl="1"/>
            <a:r>
              <a:rPr lang="zh-CN" altLang="en-US"/>
              <a:t>Soft-input-soft-output (SISO)</a:t>
            </a:r>
            <a:endParaRPr lang="zh-CN" altLang="en-US"/>
          </a:p>
          <a:p>
            <a:r>
              <a:rPr lang="zh-CN" altLang="en-US"/>
              <a:t>Interference cancellation resides in detector for </a:t>
            </a:r>
            <a:r>
              <a:rPr lang="zh-CN" altLang="en-US" b="1">
                <a:solidFill>
                  <a:schemeClr val="tx1"/>
                </a:solidFill>
              </a:rPr>
              <a:t> </a:t>
            </a:r>
            <a:r>
              <a:rPr lang="en-US" altLang="zh-CN" b="1">
                <a:solidFill>
                  <a:schemeClr val="tx1"/>
                </a:solidFill>
              </a:rPr>
              <a:t>SISO type receiver.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591185"/>
          </a:xfrm>
        </p:spPr>
        <p:txBody>
          <a:bodyPr/>
          <a:lstStyle/>
          <a:p>
            <a:r>
              <a:rPr lang="en-US" altLang="zh-CN">
                <a:sym typeface="+mn-ea"/>
              </a:rPr>
              <a:t>NOMA Receivers</a:t>
            </a:r>
            <a:br>
              <a:rPr lang="zh-CN" altLang="en-US" dirty="0"/>
            </a:br>
            <a:endParaRPr lang="zh-CN" alt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7839" y="2966565"/>
          <a:ext cx="8416761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89"/>
                <a:gridCol w="2138063"/>
                <a:gridCol w="1455184"/>
                <a:gridCol w="1325110"/>
                <a:gridCol w="1986315"/>
              </a:tblGrid>
              <a:tr h="579120">
                <a:tc>
                  <a:txBody>
                    <a:bodyPr/>
                    <a:lstStyle/>
                    <a:p>
                      <a:r>
                        <a:rPr lang="en-US" sz="1600" dirty="0"/>
                        <a:t>Receiver type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Typical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Tx</a:t>
                      </a:r>
                      <a:r>
                        <a:rPr lang="en-US" sz="1600" baseline="0" dirty="0"/>
                        <a:t> scheme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Link-level performance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Complexity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Compatible</a:t>
                      </a:r>
                      <a:r>
                        <a:rPr lang="en-US" sz="1600" baseline="0" dirty="0"/>
                        <a:t> to legacy </a:t>
                      </a:r>
                      <a:r>
                        <a:rPr lang="en-US" sz="1600" baseline="0" dirty="0" err="1"/>
                        <a:t>gNB</a:t>
                      </a:r>
                      <a:r>
                        <a:rPr lang="en-US" sz="1600" baseline="0" dirty="0"/>
                        <a:t> receiver </a:t>
                      </a:r>
                      <a:r>
                        <a:rPr lang="en-US" sz="1600" baseline="0" dirty="0" err="1"/>
                        <a:t>impl</a:t>
                      </a:r>
                      <a:r>
                        <a:rPr lang="en-US" sz="1600" baseline="0" dirty="0"/>
                        <a:t>.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MMSE-hard</a:t>
                      </a:r>
                      <a:r>
                        <a:rPr lang="en-US" sz="1600" baseline="0" dirty="0"/>
                        <a:t> IC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Symbol level spreading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Moderate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Moderate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Same architecture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ESE</a:t>
                      </a:r>
                      <a:r>
                        <a:rPr lang="en-US" sz="1600" baseline="0" dirty="0"/>
                        <a:t> + SISO </a:t>
                      </a:r>
                      <a:r>
                        <a:rPr lang="en-US" sz="1600" baseline="0" dirty="0" err="1"/>
                        <a:t>dec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Bit level processing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Moderate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High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Different</a:t>
                      </a:r>
                      <a:r>
                        <a:rPr lang="en-US" sz="1600" baseline="0" dirty="0"/>
                        <a:t> arch.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EPA + SISO </a:t>
                      </a:r>
                      <a:r>
                        <a:rPr lang="en-US" sz="1600" dirty="0" err="1"/>
                        <a:t>dec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Symbol level</a:t>
                      </a:r>
                      <a:r>
                        <a:rPr lang="en-US" sz="1600" baseline="0" dirty="0"/>
                        <a:t> spreading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High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High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Different arch.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44475" y="1082040"/>
            <a:ext cx="5270500" cy="1412875"/>
            <a:chOff x="385" y="1704"/>
            <a:chExt cx="8300" cy="2225"/>
          </a:xfrm>
        </p:grpSpPr>
        <p:cxnSp>
          <p:nvCxnSpPr>
            <p:cNvPr id="10" name="Straight Connector 5"/>
            <p:cNvCxnSpPr/>
            <p:nvPr/>
          </p:nvCxnSpPr>
          <p:spPr>
            <a:xfrm>
              <a:off x="1180" y="2261"/>
              <a:ext cx="726" cy="0"/>
            </a:xfrm>
            <a:prstGeom prst="line">
              <a:avLst/>
            </a:prstGeom>
            <a:ln w="22225"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6306" y="1704"/>
              <a:ext cx="1608" cy="109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algn="ctr">
              <a:noFill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r>
                <a:rPr lang="en-US" altLang="zh-CN" sz="12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Channel decoder</a:t>
              </a:r>
              <a:endParaRPr lang="zh-CN" altLang="en-US" sz="12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2" name="Straight Connector 7"/>
            <p:cNvCxnSpPr>
              <a:endCxn id="11" idx="1"/>
            </p:cNvCxnSpPr>
            <p:nvPr/>
          </p:nvCxnSpPr>
          <p:spPr>
            <a:xfrm flipV="1">
              <a:off x="3008" y="2250"/>
              <a:ext cx="3298" cy="11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3951" y="2837"/>
              <a:ext cx="1787" cy="109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algn="ctr">
              <a:solidFill>
                <a:schemeClr val="accent1"/>
              </a:solidFill>
              <a:prstDash val="dash"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r>
                <a:rPr lang="en-US" altLang="zh-CN" sz="12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Interference cancellation</a:t>
              </a:r>
              <a:endParaRPr lang="zh-CN" altLang="en-US" sz="12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4" name="Straight Connector 9"/>
            <p:cNvCxnSpPr/>
            <p:nvPr/>
          </p:nvCxnSpPr>
          <p:spPr>
            <a:xfrm flipV="1">
              <a:off x="7156" y="2796"/>
              <a:ext cx="0" cy="677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0"/>
            <p:cNvCxnSpPr>
              <a:endCxn id="13" idx="1"/>
            </p:cNvCxnSpPr>
            <p:nvPr/>
          </p:nvCxnSpPr>
          <p:spPr>
            <a:xfrm flipV="1">
              <a:off x="2800" y="3383"/>
              <a:ext cx="1151" cy="18"/>
            </a:xfrm>
            <a:prstGeom prst="line">
              <a:avLst/>
            </a:prstGeom>
            <a:ln w="222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1"/>
            <p:cNvCxnSpPr/>
            <p:nvPr/>
          </p:nvCxnSpPr>
          <p:spPr>
            <a:xfrm>
              <a:off x="7925" y="2259"/>
              <a:ext cx="761" cy="0"/>
            </a:xfrm>
            <a:prstGeom prst="line">
              <a:avLst/>
            </a:prstGeom>
            <a:ln w="22225"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906" y="1727"/>
              <a:ext cx="1596" cy="106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algn="ctr">
              <a:noFill/>
              <a:miter lim="800000"/>
            </a:ln>
          </p:spPr>
          <p:txBody>
            <a:bodyPr anchor="ctr" anchorCtr="0"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2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Detector</a:t>
              </a:r>
              <a:endParaRPr lang="zh-CN" altLang="en-US" sz="12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ectangle 13"/>
            <p:cNvSpPr/>
            <p:nvPr/>
          </p:nvSpPr>
          <p:spPr>
            <a:xfrm>
              <a:off x="385" y="1727"/>
              <a:ext cx="1221" cy="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/>
                <a:t>Received signal</a:t>
              </a:r>
              <a:endParaRPr lang="en-US" sz="1200" dirty="0"/>
            </a:p>
          </p:txBody>
        </p:sp>
        <p:cxnSp>
          <p:nvCxnSpPr>
            <p:cNvPr id="20" name="Straight Connector 15"/>
            <p:cNvCxnSpPr/>
            <p:nvPr/>
          </p:nvCxnSpPr>
          <p:spPr>
            <a:xfrm>
              <a:off x="5750" y="3401"/>
              <a:ext cx="1406" cy="0"/>
            </a:xfrm>
            <a:prstGeom prst="line">
              <a:avLst/>
            </a:prstGeom>
            <a:ln w="22225">
              <a:head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6"/>
            <p:cNvCxnSpPr/>
            <p:nvPr/>
          </p:nvCxnSpPr>
          <p:spPr>
            <a:xfrm>
              <a:off x="2800" y="2796"/>
              <a:ext cx="0" cy="605"/>
            </a:xfrm>
            <a:prstGeom prst="line">
              <a:avLst/>
            </a:prstGeom>
            <a:ln w="22225">
              <a:head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414655" y="1277620"/>
            <a:ext cx="4009390" cy="3226435"/>
          </a:xfrm>
        </p:spPr>
        <p:txBody>
          <a:bodyPr/>
          <a:lstStyle/>
          <a:p>
            <a:r>
              <a:rPr lang="en-US" altLang="zh-CN" dirty="0"/>
              <a:t>DMRS capacity enhancement is considered in many LLS</a:t>
            </a:r>
            <a:endParaRPr lang="en-US" altLang="zh-CN" dirty="0"/>
          </a:p>
          <a:p>
            <a:pPr lvl="1"/>
            <a:r>
              <a:rPr lang="en-US" altLang="zh-CN" dirty="0"/>
              <a:t>In SLS up to 18 simultaneous users are observed (95%CDF)</a:t>
            </a:r>
            <a:endParaRPr lang="en-US" altLang="zh-CN" dirty="0"/>
          </a:p>
          <a:p>
            <a:pPr lvl="1"/>
            <a:r>
              <a:rPr lang="en-US" altLang="zh-CN" dirty="0"/>
              <a:t>Necessary to support up to 24DMRS ports within one slot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(Preamble + data) channel structure </a:t>
            </a:r>
            <a:endParaRPr lang="en-US" altLang="zh-CN" dirty="0"/>
          </a:p>
          <a:p>
            <a:pPr lvl="1"/>
            <a:r>
              <a:rPr lang="en-US" altLang="zh-CN" dirty="0"/>
              <a:t>Contention based</a:t>
            </a:r>
            <a:endParaRPr lang="en-US" altLang="zh-CN" dirty="0"/>
          </a:p>
          <a:p>
            <a:pPr lvl="1"/>
            <a:r>
              <a:rPr lang="en-US" altLang="zh-CN" dirty="0"/>
              <a:t>Support asynchronous operation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Candidate Channel Structures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870450" y="1277620"/>
            <a:ext cx="3830320" cy="1412240"/>
            <a:chOff x="7670" y="1096"/>
            <a:chExt cx="6032" cy="2224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818" y="1389"/>
              <a:ext cx="1605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2"/>
            <p:cNvSpPr txBox="1"/>
            <p:nvPr/>
          </p:nvSpPr>
          <p:spPr>
            <a:xfrm>
              <a:off x="7901" y="2405"/>
              <a:ext cx="2182" cy="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just">
                <a:lnSpc>
                  <a:spcPts val="2200"/>
                </a:lnSpc>
                <a:spcBef>
                  <a:spcPts val="600"/>
                </a:spcBef>
                <a:buClr>
                  <a:schemeClr val="tx1">
                    <a:lumMod val="75000"/>
                    <a:lumOff val="25000"/>
                  </a:schemeClr>
                </a:buClr>
                <a:buSzPct val="80000"/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DMRS + data</a:t>
              </a:r>
              <a:endParaRPr lang="en-US" altLang="zh-CN" sz="1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834" y="1977"/>
              <a:ext cx="2682" cy="51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/>
            <a:p>
              <a:r>
                <a:rPr kumimoji="1" lang="en-US" altLang="zh-CN" sz="1400" dirty="0"/>
                <a:t>For configured grant</a:t>
              </a:r>
              <a:endParaRPr kumimoji="1" lang="zh-CN" altLang="en-US" sz="1400" dirty="0"/>
            </a:p>
          </p:txBody>
        </p:sp>
        <p:sp>
          <p:nvSpPr>
            <p:cNvPr id="2" name="Rectangle 1"/>
            <p:cNvSpPr/>
            <p:nvPr/>
          </p:nvSpPr>
          <p:spPr>
            <a:xfrm>
              <a:off x="7670" y="1096"/>
              <a:ext cx="6033" cy="2224"/>
            </a:xfrm>
            <a:prstGeom prst="rect">
              <a:avLst/>
            </a:prstGeom>
            <a:noFill/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70450" y="3011170"/>
            <a:ext cx="3830320" cy="1708150"/>
            <a:chOff x="7670" y="3727"/>
            <a:chExt cx="6032" cy="269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70" y="3727"/>
              <a:ext cx="2805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737" y="4923"/>
              <a:ext cx="2835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11111" y="4534"/>
              <a:ext cx="2481" cy="13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/>
            <a:p>
              <a:r>
                <a:rPr kumimoji="1" lang="en-US" altLang="zh-CN" sz="1400" dirty="0"/>
                <a:t>For grant-free transmission and 2-step RACH</a:t>
              </a:r>
              <a:endParaRPr kumimoji="1" lang="zh-CN" altLang="en-US" sz="1400" dirty="0"/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7767" y="4519"/>
              <a:ext cx="2182" cy="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just">
                <a:lnSpc>
                  <a:spcPts val="2200"/>
                </a:lnSpc>
                <a:spcBef>
                  <a:spcPts val="600"/>
                </a:spcBef>
                <a:buClr>
                  <a:schemeClr val="tx1">
                    <a:lumMod val="75000"/>
                    <a:lumOff val="25000"/>
                  </a:schemeClr>
                </a:buClr>
                <a:buSzPct val="80000"/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Preamble + Data</a:t>
              </a:r>
              <a:endParaRPr lang="en-US" altLang="zh-CN" sz="1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7792" y="5779"/>
              <a:ext cx="2925" cy="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just">
                <a:lnSpc>
                  <a:spcPts val="2200"/>
                </a:lnSpc>
                <a:spcBef>
                  <a:spcPts val="600"/>
                </a:spcBef>
                <a:buClr>
                  <a:schemeClr val="tx1">
                    <a:lumMod val="75000"/>
                    <a:lumOff val="25000"/>
                  </a:schemeClr>
                </a:buClr>
                <a:buSzPct val="80000"/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Preamble + Data + DMRS</a:t>
              </a:r>
              <a:endParaRPr lang="en-US" altLang="zh-CN" sz="1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670" y="3771"/>
              <a:ext cx="6033" cy="2646"/>
            </a:xfrm>
            <a:prstGeom prst="rect">
              <a:avLst/>
            </a:prstGeom>
            <a:noFill/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2"/>
          </p:nvPr>
        </p:nvSpPr>
        <p:spPr>
          <a:xfrm>
            <a:off x="336137" y="1457324"/>
            <a:ext cx="4035838" cy="2362201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chemeClr val="tx1"/>
                </a:solidFill>
              </a:rPr>
              <a:t>Asynchronous operation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chemeClr val="tx1"/>
                </a:solidFill>
              </a:rPr>
              <a:t>Preamble/spreading sequence randomly selected from the pool of size 64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chemeClr val="tx1"/>
                </a:solidFill>
              </a:rPr>
              <a:t>For NOMA simulation, spreading is applied to the data part </a:t>
            </a:r>
            <a:r>
              <a:rPr lang="en-US" altLang="zh-CN" sz="1600" dirty="0" smtClean="0">
                <a:solidFill>
                  <a:schemeClr val="tx1"/>
                </a:solidFill>
              </a:rPr>
              <a:t>in frequency domain;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olidFill>
                  <a:schemeClr val="tx1"/>
                </a:solidFill>
              </a:rPr>
              <a:t>For baseline, LCRS</a:t>
            </a:r>
            <a:r>
              <a:rPr lang="en-US" altLang="zh-CN" sz="1600" dirty="0">
                <a:solidFill>
                  <a:schemeClr val="tx1"/>
                </a:solidFill>
              </a:rPr>
              <a:t> </a:t>
            </a:r>
            <a:r>
              <a:rPr lang="en-US" altLang="zh-CN" sz="1600" dirty="0" smtClean="0">
                <a:solidFill>
                  <a:schemeClr val="tx1"/>
                </a:solidFill>
              </a:rPr>
              <a:t>is assumed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System-level Performance for (preamble + data)</a:t>
            </a:r>
            <a:endParaRPr lang="zh-CN" altLang="en-US" dirty="0"/>
          </a:p>
        </p:txBody>
      </p:sp>
      <p:sp>
        <p:nvSpPr>
          <p:cNvPr id="7" name="Rectangle 9"/>
          <p:cNvSpPr/>
          <p:nvPr/>
        </p:nvSpPr>
        <p:spPr>
          <a:xfrm>
            <a:off x="422299" y="4299358"/>
            <a:ext cx="7695619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lnSpc>
                <a:spcPct val="120000"/>
              </a:lnSpc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NOMA can double the system capacity compared to the baseline</a:t>
            </a:r>
            <a:endParaRPr kumimoji="1" lang="en-US" altLang="zh-C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1"/>
          <p:cNvPicPr/>
          <p:nvPr/>
        </p:nvPicPr>
        <p:blipFill>
          <a:blip r:embed="rId1" cstate="print"/>
          <a:srcRect l="3938" t="3371" r="4601" b="2247"/>
          <a:stretch>
            <a:fillRect/>
          </a:stretch>
        </p:blipFill>
        <p:spPr>
          <a:xfrm>
            <a:off x="4485765" y="1104729"/>
            <a:ext cx="4146211" cy="3224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RRC_CONNECTED state:</a:t>
            </a:r>
            <a:endParaRPr lang="en-US" altLang="zh-CN" dirty="0"/>
          </a:p>
          <a:p>
            <a:pPr lvl="1"/>
            <a:r>
              <a:rPr lang="en-US" altLang="zh-CN" dirty="0"/>
              <a:t>Configured grant for both type1 and type2</a:t>
            </a:r>
            <a:endParaRPr lang="en-US" altLang="zh-CN" dirty="0"/>
          </a:p>
          <a:p>
            <a:pPr lvl="1"/>
            <a:r>
              <a:rPr lang="en-US" altLang="zh-CN" dirty="0"/>
              <a:t>Some signaling is needed to allocate MA signature and DMRS</a:t>
            </a:r>
            <a:endParaRPr lang="en-US" altLang="zh-CN" dirty="0"/>
          </a:p>
          <a:p>
            <a:pPr lvl="1"/>
            <a:r>
              <a:rPr lang="en-US" altLang="zh-CN" dirty="0"/>
              <a:t>More users can be accommodated i.e. spectrum efficiency is improved</a:t>
            </a:r>
            <a:endParaRPr lang="en-US" altLang="zh-CN" dirty="0"/>
          </a:p>
          <a:p>
            <a:r>
              <a:rPr lang="en-US" altLang="zh-CN" dirty="0"/>
              <a:t>RRC_INACTIVE state:</a:t>
            </a:r>
            <a:endParaRPr lang="en-US" altLang="zh-CN" dirty="0"/>
          </a:p>
          <a:p>
            <a:pPr lvl="1"/>
            <a:r>
              <a:rPr lang="en-US" altLang="zh-CN" dirty="0"/>
              <a:t>Grant-free transmission i.e. transmission is done by random selection of radio resource including MA signature and feedback in L1 is expected</a:t>
            </a:r>
            <a:endParaRPr lang="en-US" altLang="zh-CN" dirty="0"/>
          </a:p>
          <a:p>
            <a:r>
              <a:rPr lang="en-US" altLang="zh-CN" dirty="0"/>
              <a:t>All RRC states:</a:t>
            </a:r>
            <a:endParaRPr lang="en-US" altLang="zh-CN" dirty="0"/>
          </a:p>
          <a:p>
            <a:pPr lvl="1"/>
            <a:r>
              <a:rPr lang="en-US" altLang="zh-CN" dirty="0"/>
              <a:t>2-step RACH for both triggers for 4-step RACH. </a:t>
            </a:r>
            <a:endParaRPr lang="en-US" altLang="zh-CN" dirty="0"/>
          </a:p>
          <a:p>
            <a:pPr lvl="1"/>
            <a:r>
              <a:rPr lang="en-US" altLang="zh-CN" dirty="0"/>
              <a:t>For both control plane and user plane</a:t>
            </a:r>
            <a:endParaRPr lang="en-US" altLang="zh-CN" dirty="0"/>
          </a:p>
          <a:p>
            <a:pPr lvl="1"/>
            <a:r>
              <a:rPr lang="en-US" altLang="zh-CN" dirty="0"/>
              <a:t>For both licensed spectrum and unlicensed spectrum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Transmission scheme to apply NOMA solution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Benefit of grant-free transmission and 2-step RACH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009650" y="1095375"/>
            <a:ext cx="0" cy="17049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09975" y="1095375"/>
            <a:ext cx="0" cy="17049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1009650" y="1333500"/>
            <a:ext cx="260032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1009650" y="1724025"/>
            <a:ext cx="260032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009650" y="2152650"/>
            <a:ext cx="260032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1009650" y="2609850"/>
            <a:ext cx="260032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19225" y="1047751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/>
              <a:t>MSG1:Preamble</a:t>
            </a:r>
            <a:endParaRPr kumimoji="1"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00163" y="1438275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/>
              <a:t>MSG2: RAR</a:t>
            </a:r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300162" y="1866899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/>
              <a:t>MSG3</a:t>
            </a:r>
            <a:endParaRPr kumimoji="1"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319213" y="2324098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/>
              <a:t>MSG4</a:t>
            </a:r>
            <a:endParaRPr kumimoji="1"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5438775" y="1095374"/>
            <a:ext cx="0" cy="771526"/>
          </a:xfrm>
          <a:prstGeom prst="line">
            <a:avLst/>
          </a:prstGeom>
          <a:ln>
            <a:solidFill>
              <a:srgbClr val="0070B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39100" y="1095374"/>
            <a:ext cx="0" cy="676276"/>
          </a:xfrm>
          <a:prstGeom prst="line">
            <a:avLst/>
          </a:prstGeom>
          <a:ln>
            <a:solidFill>
              <a:srgbClr val="0070B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438775" y="1333499"/>
            <a:ext cx="2600325" cy="0"/>
          </a:xfrm>
          <a:prstGeom prst="straightConnector1">
            <a:avLst/>
          </a:prstGeom>
          <a:ln>
            <a:solidFill>
              <a:srgbClr val="0070B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5438775" y="1676963"/>
            <a:ext cx="2600325" cy="0"/>
          </a:xfrm>
          <a:prstGeom prst="straightConnector1">
            <a:avLst/>
          </a:prstGeom>
          <a:ln>
            <a:solidFill>
              <a:srgbClr val="0070B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848350" y="1047750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 err="1"/>
              <a:t>Preamble+payload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729288" y="1391213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/>
              <a:t>L1 feedback</a:t>
            </a:r>
            <a:endParaRPr kumimoji="1" lang="zh-CN" altLang="en-US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5481637" y="2219324"/>
            <a:ext cx="0" cy="733426"/>
          </a:xfrm>
          <a:prstGeom prst="line">
            <a:avLst/>
          </a:prstGeom>
          <a:ln>
            <a:solidFill>
              <a:srgbClr val="0070B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058150" y="2219324"/>
            <a:ext cx="23812" cy="733426"/>
          </a:xfrm>
          <a:prstGeom prst="line">
            <a:avLst/>
          </a:prstGeom>
          <a:ln>
            <a:solidFill>
              <a:srgbClr val="0070B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5481637" y="2457449"/>
            <a:ext cx="2600325" cy="0"/>
          </a:xfrm>
          <a:prstGeom prst="straightConnector1">
            <a:avLst/>
          </a:prstGeom>
          <a:ln>
            <a:solidFill>
              <a:srgbClr val="0070B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5481637" y="2819399"/>
            <a:ext cx="2600325" cy="0"/>
          </a:xfrm>
          <a:prstGeom prst="straightConnector1">
            <a:avLst/>
          </a:prstGeom>
          <a:ln>
            <a:solidFill>
              <a:srgbClr val="0070B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567362" y="2171700"/>
            <a:ext cx="2428875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 err="1"/>
              <a:t>MSGA:Preamble+payload</a:t>
            </a:r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772150" y="2533649"/>
            <a:ext cx="2019300" cy="26669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dirty="0"/>
              <a:t>MSGB</a:t>
            </a:r>
            <a:endParaRPr kumimoji="1" lang="zh-CN" altLang="en-US" dirty="0"/>
          </a:p>
        </p:txBody>
      </p:sp>
      <p:sp>
        <p:nvSpPr>
          <p:cNvPr id="27" name="右箭头 26"/>
          <p:cNvSpPr/>
          <p:nvPr/>
        </p:nvSpPr>
        <p:spPr>
          <a:xfrm>
            <a:off x="4093369" y="1671638"/>
            <a:ext cx="885825" cy="552448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1"/>
          <p:cNvSpPr>
            <a:spLocks noGrp="1"/>
          </p:cNvSpPr>
          <p:nvPr>
            <p:ph idx="12"/>
          </p:nvPr>
        </p:nvSpPr>
        <p:spPr>
          <a:xfrm>
            <a:off x="440912" y="3143250"/>
            <a:ext cx="8245888" cy="169545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Benefit of grant-free transmission and 2-step RACH:</a:t>
            </a:r>
            <a:endParaRPr lang="en-US" altLang="zh-CN" dirty="0"/>
          </a:p>
          <a:p>
            <a:pPr lvl="1"/>
            <a:r>
              <a:rPr lang="en-US" altLang="zh-CN" dirty="0"/>
              <a:t>Less signaling overhead</a:t>
            </a:r>
            <a:endParaRPr lang="en-US" altLang="zh-CN" dirty="0"/>
          </a:p>
          <a:p>
            <a:pPr lvl="1"/>
            <a:r>
              <a:rPr lang="en-US" altLang="zh-CN" dirty="0"/>
              <a:t>Less power consumption for transmission/receiving </a:t>
            </a:r>
            <a:endParaRPr lang="en-US" altLang="zh-CN" dirty="0"/>
          </a:p>
          <a:p>
            <a:pPr lvl="1"/>
            <a:r>
              <a:rPr lang="en-US" altLang="zh-CN" dirty="0"/>
              <a:t>Less delay for both control plane and user plane</a:t>
            </a:r>
            <a:endParaRPr lang="en-US" altLang="zh-CN" dirty="0"/>
          </a:p>
          <a:p>
            <a:pPr lvl="2"/>
            <a:r>
              <a:rPr lang="en-US" altLang="zh-CN" dirty="0"/>
              <a:t>Control plane delay for NR system initial access could be reduced significantly</a:t>
            </a:r>
            <a:endParaRPr lang="en-US" altLang="zh-CN" dirty="0"/>
          </a:p>
          <a:p>
            <a:pPr lvl="1"/>
            <a:r>
              <a:rPr lang="en-US" altLang="zh-CN" dirty="0"/>
              <a:t>Smoother mobility</a:t>
            </a:r>
            <a:endParaRPr lang="en-US" altLang="zh-CN" dirty="0"/>
          </a:p>
          <a:p>
            <a:pPr lvl="2"/>
            <a:r>
              <a:rPr lang="en-US" altLang="zh-CN" dirty="0"/>
              <a:t>HO interruption time could be further reduced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955343"/>
            <a:ext cx="8513763" cy="366161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Key building blocks at PHY layer to support 2-step RACH were studied under NOMA</a:t>
            </a:r>
            <a:endParaRPr lang="en-US" altLang="zh-CN" dirty="0"/>
          </a:p>
          <a:p>
            <a:pPr lvl="1"/>
            <a:r>
              <a:rPr lang="en-US" altLang="zh-CN" dirty="0"/>
              <a:t>(preamble + data) channel structure is the key enabler of 2-step RACH</a:t>
            </a:r>
            <a:endParaRPr lang="en-US" altLang="zh-CN" dirty="0"/>
          </a:p>
          <a:p>
            <a:pPr lvl="2"/>
            <a:r>
              <a:rPr lang="en-US" altLang="zh-CN" sz="1300" dirty="0">
                <a:latin typeface="Arial" panose="020B0604020202020204" pitchFamily="34" charset="0"/>
                <a:cs typeface="Arial" panose="020B0604020202020204" pitchFamily="34" charset="0"/>
              </a:rPr>
              <a:t>For data part NOMA scheme will be applied</a:t>
            </a:r>
            <a:endParaRPr lang="en-US" altLang="zh-CN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dirty="0"/>
              <a:t>The impact of MA signature or DMRS/preamble collision was studied as part of NOMA</a:t>
            </a:r>
            <a:endParaRPr lang="en-US" altLang="zh-CN" dirty="0"/>
          </a:p>
          <a:p>
            <a:pPr lvl="1"/>
            <a:r>
              <a:rPr lang="en-US" altLang="zh-CN" dirty="0"/>
              <a:t>Link and system level simulations for asynchronous operation with random selection of MA signatures has also been investigated </a:t>
            </a:r>
            <a:endParaRPr lang="en-US" altLang="zh-CN" dirty="0"/>
          </a:p>
          <a:p>
            <a:r>
              <a:rPr lang="en-US" altLang="zh-CN" dirty="0"/>
              <a:t>Higher layer aspects of 2-step RACH are common to a number of applications</a:t>
            </a:r>
            <a:endParaRPr lang="en-US" altLang="zh-CN" dirty="0"/>
          </a:p>
          <a:p>
            <a:pPr lvl="1"/>
            <a:r>
              <a:rPr lang="en-US" altLang="zh-CN" dirty="0"/>
              <a:t>2-step RACH is beneficial for NR operation both in licensed and unlicensed spectrum and also for other use cases such as the non-terrestrial networks</a:t>
            </a:r>
            <a:endParaRPr lang="en-US" altLang="zh-CN" dirty="0"/>
          </a:p>
          <a:p>
            <a:pPr lvl="1"/>
            <a:r>
              <a:rPr lang="en-US" altLang="zh-CN" dirty="0"/>
              <a:t>Triggers for 4-step RACH can be applied for 2-step RACH</a:t>
            </a:r>
            <a:endParaRPr lang="en-US" altLang="zh-CN" dirty="0"/>
          </a:p>
          <a:p>
            <a:pPr lvl="2"/>
            <a:r>
              <a:rPr lang="en-US" altLang="zh-CN" sz="1300" dirty="0">
                <a:latin typeface="Arial" panose="020B0604020202020204" pitchFamily="34" charset="0"/>
                <a:cs typeface="Arial" panose="020B0604020202020204" pitchFamily="34" charset="0"/>
              </a:rPr>
              <a:t>i.e. it is a general procedure for both control plane and user plane covering all RRC states</a:t>
            </a:r>
            <a:endParaRPr lang="en-US" altLang="zh-CN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zh-CN" sz="1300" dirty="0">
                <a:latin typeface="Arial" panose="020B0604020202020204" pitchFamily="34" charset="0"/>
                <a:cs typeface="Arial" panose="020B0604020202020204" pitchFamily="34" charset="0"/>
              </a:rPr>
              <a:t>Data from INACTIVE state will be an additional trigger for 2-step RACH </a:t>
            </a:r>
            <a:endParaRPr lang="en-US" altLang="zh-CN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/>
              <a:t>RAN#81 provides the guidance on 2-step RACH in the endorsed WF (RP-182126)</a:t>
            </a:r>
            <a:endParaRPr lang="en-US" altLang="zh-CN" dirty="0"/>
          </a:p>
          <a:p>
            <a:pPr lvl="1"/>
            <a:r>
              <a:rPr lang="en-US" altLang="zh-CN" dirty="0"/>
              <a:t>A common 2-step RACH design for various use cases is desirable</a:t>
            </a:r>
            <a:endParaRPr lang="en-US" altLang="zh-CN" dirty="0"/>
          </a:p>
          <a:p>
            <a:pPr lvl="1"/>
            <a:r>
              <a:rPr lang="en-US" altLang="zh-CN" dirty="0"/>
              <a:t>2-step RACH can be included in a later Rel-16 WI, per normal approval process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33315"/>
            <a:ext cx="8513762" cy="469546"/>
          </a:xfrm>
        </p:spPr>
        <p:txBody>
          <a:bodyPr/>
          <a:lstStyle/>
          <a:p>
            <a:r>
              <a:rPr lang="en-US" altLang="zh-CN" dirty="0"/>
              <a:t>Justification of Specifying 2-step RACH in NOMA WI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971551"/>
            <a:ext cx="8513763" cy="389572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Massive coverage for NTN and large number of devices in a given cell require mechanisms to enable low signaling overhead</a:t>
            </a:r>
            <a:endParaRPr lang="en-US" altLang="zh-CN" dirty="0"/>
          </a:p>
          <a:p>
            <a:pPr lvl="1"/>
            <a:r>
              <a:rPr lang="en-US" altLang="zh-CN" dirty="0"/>
              <a:t>Diameter of one NTN cell by the foot-print of one beam for LEO is up to 400 km</a:t>
            </a:r>
            <a:endParaRPr lang="en-US" altLang="zh-CN" dirty="0"/>
          </a:p>
          <a:p>
            <a:pPr lvl="1"/>
            <a:r>
              <a:rPr lang="en-US" altLang="zh-CN" dirty="0"/>
              <a:t>Huge number of mobile devices and </a:t>
            </a:r>
            <a:r>
              <a:rPr lang="en-US" altLang="zh-CN" dirty="0" err="1"/>
              <a:t>IoT</a:t>
            </a:r>
            <a:r>
              <a:rPr lang="en-US" altLang="zh-CN" dirty="0"/>
              <a:t> devices</a:t>
            </a:r>
            <a:endParaRPr lang="en-US" altLang="zh-CN" dirty="0"/>
          </a:p>
          <a:p>
            <a:pPr lvl="1"/>
            <a:r>
              <a:rPr lang="en-US" altLang="zh-CN" dirty="0"/>
              <a:t>Typical NTN application, e.g., internet application, asset tracking, data sensing/reporting triggered by sporadic external events or periodic status reporting with small amounts of data</a:t>
            </a:r>
            <a:endParaRPr lang="en-US" altLang="zh-CN" dirty="0"/>
          </a:p>
          <a:p>
            <a:r>
              <a:rPr lang="en-US" altLang="zh-CN" dirty="0"/>
              <a:t>Necessity of grant-free transmission for NTN</a:t>
            </a:r>
            <a:endParaRPr lang="en-US" altLang="zh-CN" dirty="0"/>
          </a:p>
          <a:p>
            <a:pPr lvl="1"/>
            <a:r>
              <a:rPr lang="en-US" altLang="zh-CN" dirty="0"/>
              <a:t>Excessive propagation delay compared to typical terrestrial networks</a:t>
            </a:r>
            <a:endParaRPr lang="en-US" altLang="zh-CN" dirty="0"/>
          </a:p>
          <a:p>
            <a:pPr lvl="1"/>
            <a:r>
              <a:rPr lang="en-US" altLang="zh-CN" dirty="0"/>
              <a:t>Tight control from </a:t>
            </a:r>
            <a:r>
              <a:rPr lang="en-US" altLang="zh-CN" dirty="0" err="1"/>
              <a:t>gNB</a:t>
            </a:r>
            <a:r>
              <a:rPr lang="en-US" altLang="zh-CN" dirty="0"/>
              <a:t> is not efficient, e.g., closed-loop link adaptation, etc. are questionable</a:t>
            </a:r>
            <a:endParaRPr lang="en-US" altLang="zh-CN" dirty="0"/>
          </a:p>
          <a:p>
            <a:pPr lvl="1"/>
            <a:r>
              <a:rPr lang="en-US" altLang="zh-CN" dirty="0"/>
              <a:t>Expensive radio resource for NTN -&gt; Unnecessary signaling should be minimized</a:t>
            </a:r>
            <a:endParaRPr lang="en-US" altLang="zh-CN" dirty="0"/>
          </a:p>
          <a:p>
            <a:pPr lvl="1"/>
            <a:r>
              <a:rPr lang="en-US" altLang="zh-CN" dirty="0"/>
              <a:t>Maximizing battery life of NTN terminals for various </a:t>
            </a:r>
            <a:r>
              <a:rPr lang="en-US" altLang="zh-CN" dirty="0" err="1"/>
              <a:t>IoT</a:t>
            </a:r>
            <a:r>
              <a:rPr lang="en-US" altLang="zh-CN" dirty="0"/>
              <a:t> applications e.g.</a:t>
            </a:r>
            <a:endParaRPr lang="en-US" altLang="zh-CN" dirty="0"/>
          </a:p>
          <a:p>
            <a:pPr lvl="2"/>
            <a:r>
              <a:rPr lang="en-US" altLang="zh-CN" dirty="0"/>
              <a:t>Utilizing meter readings for electricity, oil, gas and chemical storage tanks</a:t>
            </a:r>
            <a:endParaRPr lang="en-US" altLang="zh-CN" dirty="0"/>
          </a:p>
          <a:p>
            <a:pPr lvl="2"/>
            <a:r>
              <a:rPr lang="en-US" altLang="zh-CN" dirty="0"/>
              <a:t>Reporting of flow, temperature, pressure, leakage, corrosion, for oil and gas pipelines</a:t>
            </a:r>
            <a:endParaRPr lang="en-US" altLang="zh-CN" dirty="0"/>
          </a:p>
          <a:p>
            <a:pPr lvl="2"/>
            <a:r>
              <a:rPr lang="en-US" altLang="zh-CN" dirty="0"/>
              <a:t>Monitoring and control of remote voltage regulators, capacitors, valves</a:t>
            </a:r>
            <a:endParaRPr lang="en-US" altLang="zh-CN" dirty="0"/>
          </a:p>
          <a:p>
            <a:pPr lvl="2"/>
            <a:r>
              <a:rPr lang="en-US" altLang="zh-CN" dirty="0"/>
              <a:t>…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NOMA for Non-terrestrial Networks (NTN)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Transmitter side processing</a:t>
            </a:r>
            <a:endParaRPr lang="en-US" altLang="zh-CN" dirty="0"/>
          </a:p>
          <a:p>
            <a:pPr lvl="1"/>
            <a:r>
              <a:rPr lang="en-US" altLang="zh-CN" dirty="0"/>
              <a:t>Configurable between LCRS (SF=1) and symbol level linear spreading (SF&gt;1)</a:t>
            </a:r>
            <a:endParaRPr lang="en-US" altLang="zh-CN" dirty="0"/>
          </a:p>
          <a:p>
            <a:pPr lvl="1"/>
            <a:r>
              <a:rPr lang="en-US" altLang="zh-CN" dirty="0"/>
              <a:t>DMRS enhancement up to 24 ports within one slot</a:t>
            </a:r>
            <a:endParaRPr lang="en-US" altLang="zh-CN" dirty="0"/>
          </a:p>
          <a:p>
            <a:r>
              <a:rPr lang="en-US" altLang="zh-CN" dirty="0"/>
              <a:t>NOMA </a:t>
            </a:r>
            <a:r>
              <a:rPr lang="en-US" altLang="zh-CN"/>
              <a:t>related procedures</a:t>
            </a:r>
            <a:endParaRPr lang="en-US" altLang="zh-CN" dirty="0"/>
          </a:p>
          <a:p>
            <a:pPr lvl="1"/>
            <a:r>
              <a:rPr lang="en-US" altLang="zh-CN" dirty="0"/>
              <a:t>Signaling for configured grant (both type1 and type2)</a:t>
            </a:r>
            <a:endParaRPr lang="en-US" altLang="zh-CN" dirty="0"/>
          </a:p>
          <a:p>
            <a:pPr lvl="1"/>
            <a:r>
              <a:rPr lang="en-US" altLang="zh-CN" dirty="0"/>
              <a:t>Grant-free transmission</a:t>
            </a:r>
            <a:endParaRPr lang="en-US" altLang="zh-CN" dirty="0"/>
          </a:p>
          <a:p>
            <a:r>
              <a:rPr lang="en-US" altLang="zh-CN" dirty="0"/>
              <a:t>2-Step RACH</a:t>
            </a:r>
            <a:endParaRPr lang="en-US" altLang="zh-CN" dirty="0"/>
          </a:p>
          <a:p>
            <a:pPr lvl="1"/>
            <a:r>
              <a:rPr lang="en-US" altLang="zh-CN" dirty="0"/>
              <a:t>Both RAN1 and RAN2 part</a:t>
            </a:r>
            <a:endParaRPr lang="en-US" altLang="zh-CN" dirty="0"/>
          </a:p>
          <a:p>
            <a:pPr lvl="1"/>
            <a:r>
              <a:rPr lang="en-US" altLang="zh-CN" dirty="0"/>
              <a:t>Both licensed and unlicensed part</a:t>
            </a:r>
            <a:endParaRPr lang="en-US" altLang="zh-CN" dirty="0"/>
          </a:p>
          <a:p>
            <a:r>
              <a:rPr lang="en-US" altLang="zh-CN" dirty="0"/>
              <a:t>Small data transmission in RRC_INACTIVE</a:t>
            </a:r>
            <a:endParaRPr lang="en-US" altLang="zh-CN" dirty="0"/>
          </a:p>
          <a:p>
            <a:pPr lvl="1"/>
            <a:r>
              <a:rPr lang="en-US" altLang="zh-CN" dirty="0"/>
              <a:t>Based on grant free transmission or 2-step RACH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Working scope of NOMA WID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NOMA study shows that NOMA schemes can significantly improve the system capacity and spectrum efficiency compared to baseline </a:t>
            </a:r>
            <a:endParaRPr lang="en-US" altLang="zh-CN" dirty="0"/>
          </a:p>
          <a:p>
            <a:pPr lvl="1"/>
            <a:r>
              <a:rPr lang="en-US" altLang="zh-CN" dirty="0"/>
              <a:t>Link and system level performance evaluated under realistic modelling of </a:t>
            </a:r>
            <a:r>
              <a:rPr lang="en-US" altLang="zh-CN" dirty="0" err="1"/>
              <a:t>Tx</a:t>
            </a:r>
            <a:r>
              <a:rPr lang="en-US" altLang="zh-CN" dirty="0"/>
              <a:t>/Rx impairment, incl. channel estimation error, power control inaccuracy, </a:t>
            </a:r>
            <a:r>
              <a:rPr lang="en-US" altLang="zh-CN" dirty="0" err="1"/>
              <a:t>etc</a:t>
            </a:r>
            <a:endParaRPr lang="en-US" altLang="zh-CN" dirty="0"/>
          </a:p>
          <a:p>
            <a:pPr lvl="1"/>
            <a:r>
              <a:rPr lang="en-US" altLang="zh-CN" dirty="0"/>
              <a:t>System capacity = packet arrival rate @ 1% packet drop rate, or %UEs satisfying URLLC requirement</a:t>
            </a:r>
            <a:endParaRPr lang="en-US" altLang="zh-CN" dirty="0"/>
          </a:p>
          <a:p>
            <a:pPr lvl="1"/>
            <a:r>
              <a:rPr lang="en-US" altLang="zh-CN" dirty="0"/>
              <a:t>Capacity gain observed for </a:t>
            </a:r>
            <a:r>
              <a:rPr lang="en-US" altLang="zh-CN" dirty="0" err="1"/>
              <a:t>mMTC</a:t>
            </a:r>
            <a:r>
              <a:rPr lang="en-US" altLang="zh-CN" dirty="0"/>
              <a:t>, URLLC and </a:t>
            </a:r>
            <a:r>
              <a:rPr lang="en-US" altLang="zh-CN" dirty="0" err="1"/>
              <a:t>eMBB</a:t>
            </a:r>
            <a:r>
              <a:rPr lang="en-US" altLang="zh-CN" dirty="0"/>
              <a:t> scenarios for configured grant</a:t>
            </a:r>
            <a:endParaRPr lang="en-US" altLang="zh-CN" dirty="0"/>
          </a:p>
          <a:p>
            <a:pPr lvl="1"/>
            <a:r>
              <a:rPr lang="en-US" altLang="zh-CN" dirty="0"/>
              <a:t>Physical resource occupation in baseline can be the same or different from NOMA</a:t>
            </a:r>
            <a:endParaRPr lang="en-US" altLang="zh-CN" dirty="0"/>
          </a:p>
          <a:p>
            <a:pPr lvl="1"/>
            <a:r>
              <a:rPr lang="en-US" altLang="zh-CN" dirty="0"/>
              <a:t>Several types of receivers are used, but the performance comparison between the baseline and NOMA usually assumes the same type of receiver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Overall System-level Performance of NOMA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/>
              <a:t>System-l</a:t>
            </a:r>
            <a:r>
              <a:rPr lang="en-GB" dirty="0">
                <a:solidFill>
                  <a:srgbClr val="0089CF"/>
                </a:solidFill>
              </a:rPr>
              <a:t>evel </a:t>
            </a:r>
            <a:r>
              <a:rPr lang="en-GB" dirty="0"/>
              <a:t>Performance Gains 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36137" y="984200"/>
          <a:ext cx="8419243" cy="392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2663"/>
                <a:gridCol w="2712720"/>
                <a:gridCol w="2545080"/>
                <a:gridCol w="166878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Source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Gain (%) for </a:t>
                      </a:r>
                      <a:r>
                        <a:rPr lang="en-US" sz="1400" baseline="0" dirty="0" err="1"/>
                        <a:t>eMBB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aseline="0" dirty="0"/>
                        <a:t>Gain (%) for mMTC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aseline="0" dirty="0"/>
                        <a:t>Gain (%) for </a:t>
                      </a:r>
                      <a:r>
                        <a:rPr lang="en-US" sz="1400" baseline="0" dirty="0" err="1"/>
                        <a:t>uRLLC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R1-1814073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For MMSE-IRC: 150% - 275%,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For MMSE-hard PIC: 67%-150%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For MMSE-IRC: 100%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For MMSE-hard PIC: 71%-150%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140%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 - 300%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R1-1813922 /3923/3924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R1-1812969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91%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88%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R1-1813159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100% for low packet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 arrival rate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R1-1814341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46%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R1-1812612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19% for MUSA,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43% for PDMA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42% for MUSA,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55% for PDMA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R1-1814149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4% for 95 percentile, 18% for 50 percentile, 72% for 5 percentile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67%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R1-1814077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20%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/>
              <a:t>Performance Gain for mMTC (with baseline </a:t>
            </a:r>
            <a:r>
              <a:rPr lang="en-GB" dirty="0" err="1"/>
              <a:t>Config</a:t>
            </a:r>
            <a:r>
              <a:rPr lang="en-GB" dirty="0"/>
              <a:t>. 1)</a:t>
            </a:r>
            <a:endParaRPr lang="en-GB" dirty="0"/>
          </a:p>
        </p:txBody>
      </p:sp>
      <p:pic>
        <p:nvPicPr>
          <p:cNvPr id="4" name="图片 1"/>
          <p:cNvPicPr/>
          <p:nvPr/>
        </p:nvPicPr>
        <p:blipFill>
          <a:blip r:embed="rId1" cstate="print"/>
          <a:srcRect l="4336" t="3107" r="5600" b="2330"/>
          <a:stretch>
            <a:fillRect/>
          </a:stretch>
        </p:blipFill>
        <p:spPr>
          <a:xfrm>
            <a:off x="504725" y="941615"/>
            <a:ext cx="3411955" cy="1725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2" y="893461"/>
            <a:ext cx="3794789" cy="177353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11"/>
          <p:cNvSpPr txBox="1"/>
          <p:nvPr/>
        </p:nvSpPr>
        <p:spPr>
          <a:xfrm>
            <a:off x="5903595" y="2128414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R1-1812969</a:t>
            </a:r>
            <a:endParaRPr kumimoji="1" lang="zh-CN" altLang="en-US" sz="14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" y="2869367"/>
            <a:ext cx="4367117" cy="1894912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181" y="2943099"/>
            <a:ext cx="3794790" cy="1760220"/>
          </a:xfrm>
          <a:prstGeom prst="rect">
            <a:avLst/>
          </a:prstGeom>
          <a:noFill/>
        </p:spPr>
      </p:pic>
      <p:sp>
        <p:nvSpPr>
          <p:cNvPr id="11" name="文本框 11"/>
          <p:cNvSpPr txBox="1"/>
          <p:nvPr/>
        </p:nvSpPr>
        <p:spPr>
          <a:xfrm>
            <a:off x="2438029" y="1828799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R1-1814073</a:t>
            </a:r>
            <a:endParaRPr kumimoji="1" lang="zh-CN" altLang="en-US" sz="1400" dirty="0"/>
          </a:p>
        </p:txBody>
      </p:sp>
      <p:sp>
        <p:nvSpPr>
          <p:cNvPr id="6" name="文本框 11"/>
          <p:cNvSpPr txBox="1"/>
          <p:nvPr/>
        </p:nvSpPr>
        <p:spPr>
          <a:xfrm>
            <a:off x="3097344" y="2943099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R1-1813159</a:t>
            </a:r>
            <a:endParaRPr kumimoji="1" lang="zh-CN" altLang="en-US" sz="1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110869" y="3573780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R1-1814149</a:t>
            </a:r>
            <a:endParaRPr kumimoji="1" lang="zh-CN" alt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170" y="1273423"/>
            <a:ext cx="4425729" cy="3184278"/>
          </a:xfrm>
          <a:prstGeom prst="rect">
            <a:avLst/>
          </a:prstGeom>
          <a:noFill/>
        </p:spPr>
      </p:pic>
      <p:pic>
        <p:nvPicPr>
          <p:cNvPr id="13" name="图片 1"/>
          <p:cNvPicPr/>
          <p:nvPr/>
        </p:nvPicPr>
        <p:blipFill>
          <a:blip r:embed="rId2" cstate="print"/>
          <a:srcRect l="4699" t="3200" r="6325" b="3200"/>
          <a:stretch>
            <a:fillRect/>
          </a:stretch>
        </p:blipFill>
        <p:spPr>
          <a:xfrm>
            <a:off x="162368" y="1173480"/>
            <a:ext cx="4075843" cy="3192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/>
              <a:t>Performance Gain for mMTC (with baseline </a:t>
            </a:r>
            <a:r>
              <a:rPr lang="en-GB" dirty="0" err="1"/>
              <a:t>Config</a:t>
            </a:r>
            <a:r>
              <a:rPr lang="en-GB" dirty="0"/>
              <a:t>. 2)</a:t>
            </a:r>
            <a:endParaRPr lang="en-GB" dirty="0"/>
          </a:p>
        </p:txBody>
      </p:sp>
      <p:sp>
        <p:nvSpPr>
          <p:cNvPr id="7" name="文本框 11"/>
          <p:cNvSpPr txBox="1"/>
          <p:nvPr/>
        </p:nvSpPr>
        <p:spPr>
          <a:xfrm>
            <a:off x="6985635" y="2857500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R1-1813922</a:t>
            </a:r>
            <a:endParaRPr kumimoji="1" lang="zh-CN" altLang="en-US" sz="14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1" name="文本框 11"/>
          <p:cNvSpPr txBox="1"/>
          <p:nvPr/>
        </p:nvSpPr>
        <p:spPr>
          <a:xfrm>
            <a:off x="2438029" y="3076037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R1-1814073</a:t>
            </a:r>
            <a:endParaRPr kumimoji="1" lang="zh-CN" alt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/>
              <a:t>Performance Gain for URLLC (with baseline </a:t>
            </a:r>
            <a:r>
              <a:rPr lang="en-GB" dirty="0" err="1"/>
              <a:t>Config</a:t>
            </a:r>
            <a:r>
              <a:rPr lang="en-GB" dirty="0"/>
              <a:t>. 1)</a:t>
            </a:r>
            <a:endParaRPr lang="en-GB" dirty="0"/>
          </a:p>
        </p:txBody>
      </p:sp>
      <p:pic>
        <p:nvPicPr>
          <p:cNvPr id="5" name="图片 1"/>
          <p:cNvPicPr/>
          <p:nvPr/>
        </p:nvPicPr>
        <p:blipFill>
          <a:blip r:embed="rId1" cstate="print"/>
          <a:srcRect l="3794" t="3625" r="6142" b="2071"/>
          <a:stretch>
            <a:fillRect/>
          </a:stretch>
        </p:blipFill>
        <p:spPr>
          <a:xfrm>
            <a:off x="336153" y="1008663"/>
            <a:ext cx="3953907" cy="31747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440" y="1008663"/>
            <a:ext cx="4011199" cy="317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11"/>
          <p:cNvSpPr txBox="1"/>
          <p:nvPr/>
        </p:nvSpPr>
        <p:spPr>
          <a:xfrm>
            <a:off x="5265049" y="258318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R1-1812612</a:t>
            </a:r>
            <a:endParaRPr kumimoji="1" lang="zh-CN" altLang="en-US" sz="1400" dirty="0"/>
          </a:p>
        </p:txBody>
      </p:sp>
      <p:sp>
        <p:nvSpPr>
          <p:cNvPr id="7" name="文本框 11"/>
          <p:cNvSpPr txBox="1"/>
          <p:nvPr/>
        </p:nvSpPr>
        <p:spPr>
          <a:xfrm>
            <a:off x="1271798" y="273558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R1-1814073</a:t>
            </a:r>
            <a:endParaRPr kumimoji="1" lang="zh-CN" alt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80" y="1148496"/>
            <a:ext cx="3820140" cy="3553044"/>
          </a:xfrm>
          <a:prstGeom prst="rect">
            <a:avLst/>
          </a:prstGeom>
          <a:noFill/>
        </p:spPr>
      </p:pic>
      <p:pic>
        <p:nvPicPr>
          <p:cNvPr id="8" name="图片 1"/>
          <p:cNvPicPr/>
          <p:nvPr/>
        </p:nvPicPr>
        <p:blipFill>
          <a:blip r:embed="rId2" cstate="print"/>
          <a:srcRect l="4337" t="3692" r="6325" b="3446"/>
          <a:stretch>
            <a:fillRect/>
          </a:stretch>
        </p:blipFill>
        <p:spPr>
          <a:xfrm>
            <a:off x="590550" y="1008663"/>
            <a:ext cx="3981450" cy="31975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/>
              <a:t>Performance Gain for URLLC (with baseline </a:t>
            </a:r>
            <a:r>
              <a:rPr lang="en-GB" dirty="0" err="1"/>
              <a:t>Config</a:t>
            </a:r>
            <a:r>
              <a:rPr lang="en-GB" dirty="0"/>
              <a:t>. 2)</a:t>
            </a:r>
            <a:endParaRPr lang="en-GB" dirty="0"/>
          </a:p>
        </p:txBody>
      </p:sp>
      <p:sp>
        <p:nvSpPr>
          <p:cNvPr id="6" name="文本框 11"/>
          <p:cNvSpPr txBox="1"/>
          <p:nvPr/>
        </p:nvSpPr>
        <p:spPr>
          <a:xfrm>
            <a:off x="5638429" y="292608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R1-1813923</a:t>
            </a:r>
            <a:endParaRPr kumimoji="1" lang="zh-CN" altLang="en-US" sz="1400" dirty="0"/>
          </a:p>
        </p:txBody>
      </p:sp>
      <p:sp>
        <p:nvSpPr>
          <p:cNvPr id="7" name="文本框 11"/>
          <p:cNvSpPr txBox="1"/>
          <p:nvPr/>
        </p:nvSpPr>
        <p:spPr>
          <a:xfrm>
            <a:off x="1782338" y="214884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R1-1814073</a:t>
            </a:r>
            <a:endParaRPr kumimoji="1" lang="zh-CN" alt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/>
              <a:t>Performance Gain for </a:t>
            </a:r>
            <a:r>
              <a:rPr lang="en-GB" dirty="0" err="1"/>
              <a:t>eMBB</a:t>
            </a:r>
            <a:r>
              <a:rPr lang="en-GB" dirty="0"/>
              <a:t> (with baseline </a:t>
            </a:r>
            <a:r>
              <a:rPr lang="en-GB" dirty="0" err="1"/>
              <a:t>Config</a:t>
            </a:r>
            <a:r>
              <a:rPr lang="en-GB" dirty="0"/>
              <a:t>. 1)</a:t>
            </a:r>
            <a:endParaRPr lang="en-GB" dirty="0"/>
          </a:p>
        </p:txBody>
      </p:sp>
      <p:pic>
        <p:nvPicPr>
          <p:cNvPr id="4" name="图片 1"/>
          <p:cNvPicPr/>
          <p:nvPr/>
        </p:nvPicPr>
        <p:blipFill>
          <a:blip r:embed="rId1" cstate="print"/>
          <a:srcRect l="4516" t="3366" r="5781" b="2330"/>
          <a:stretch>
            <a:fillRect/>
          </a:stretch>
        </p:blipFill>
        <p:spPr>
          <a:xfrm>
            <a:off x="702029" y="922545"/>
            <a:ext cx="3709951" cy="1965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1"/>
          <p:cNvSpPr txBox="1"/>
          <p:nvPr/>
        </p:nvSpPr>
        <p:spPr>
          <a:xfrm>
            <a:off x="2438029" y="235458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R1-1814073</a:t>
            </a:r>
            <a:endParaRPr kumimoji="1" lang="zh-CN" altLang="en-US" sz="1400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360" y="893460"/>
            <a:ext cx="3962401" cy="1834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11"/>
          <p:cNvSpPr txBox="1"/>
          <p:nvPr/>
        </p:nvSpPr>
        <p:spPr>
          <a:xfrm>
            <a:off x="5964555" y="2190297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R1-1812969</a:t>
            </a:r>
            <a:endParaRPr kumimoji="1" lang="zh-CN" altLang="en-US" sz="1400" dirty="0"/>
          </a:p>
        </p:txBody>
      </p:sp>
      <p:pic>
        <p:nvPicPr>
          <p:cNvPr id="8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9" y="2887980"/>
            <a:ext cx="3709951" cy="198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1"/>
          <p:cNvSpPr txBox="1"/>
          <p:nvPr/>
        </p:nvSpPr>
        <p:spPr>
          <a:xfrm>
            <a:off x="2438029" y="4298603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R1-1812612</a:t>
            </a:r>
            <a:endParaRPr kumimoji="1" lang="zh-CN" altLang="en-US" sz="1400" dirty="0"/>
          </a:p>
        </p:txBody>
      </p:sp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0" y="2887981"/>
            <a:ext cx="3823447" cy="1986204"/>
          </a:xfrm>
          <a:prstGeom prst="rect">
            <a:avLst/>
          </a:prstGeom>
          <a:noFill/>
        </p:spPr>
      </p:pic>
      <p:sp>
        <p:nvSpPr>
          <p:cNvPr id="11" name="文本框 11"/>
          <p:cNvSpPr txBox="1"/>
          <p:nvPr/>
        </p:nvSpPr>
        <p:spPr>
          <a:xfrm>
            <a:off x="6110869" y="3695700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/>
              <a:t>R1-1814149</a:t>
            </a:r>
            <a:endParaRPr kumimoji="1" lang="zh-CN" alt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515" y="2964145"/>
            <a:ext cx="4543200" cy="1988220"/>
          </a:xfrm>
          <a:prstGeom prst="rect">
            <a:avLst/>
          </a:prstGeom>
          <a:noFill/>
        </p:spPr>
      </p:pic>
      <p:pic>
        <p:nvPicPr>
          <p:cNvPr id="16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859" y="840120"/>
            <a:ext cx="3874039" cy="2002140"/>
          </a:xfrm>
          <a:prstGeom prst="rect">
            <a:avLst/>
          </a:prstGeom>
          <a:noFill/>
        </p:spPr>
      </p:pic>
      <p:pic>
        <p:nvPicPr>
          <p:cNvPr id="17" name="图片 4"/>
          <p:cNvPicPr/>
          <p:nvPr/>
        </p:nvPicPr>
        <p:blipFill>
          <a:blip r:embed="rId3" cstate="print"/>
          <a:srcRect l="4516" t="3107" r="5781" b="2330"/>
          <a:stretch>
            <a:fillRect/>
          </a:stretch>
        </p:blipFill>
        <p:spPr>
          <a:xfrm>
            <a:off x="384175" y="758190"/>
            <a:ext cx="389826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itle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82329"/>
          </a:xfrm>
        </p:spPr>
        <p:txBody>
          <a:bodyPr/>
          <a:lstStyle/>
          <a:p>
            <a:r>
              <a:rPr lang="en-GB" dirty="0" smtClean="0"/>
              <a:t>Performance Gain for </a:t>
            </a:r>
            <a:r>
              <a:rPr lang="en-GB" dirty="0" err="1" smtClean="0"/>
              <a:t>eMBB</a:t>
            </a:r>
            <a:r>
              <a:rPr lang="en-GB" dirty="0" smtClean="0"/>
              <a:t> (with baseline </a:t>
            </a:r>
            <a:r>
              <a:rPr lang="en-GB" dirty="0" err="1" smtClean="0"/>
              <a:t>Config</a:t>
            </a:r>
            <a:r>
              <a:rPr lang="en-GB" dirty="0" smtClean="0"/>
              <a:t>. 2)</a:t>
            </a:r>
            <a:endParaRPr lang="en-GB" dirty="0"/>
          </a:p>
        </p:txBody>
      </p:sp>
      <p:sp>
        <p:nvSpPr>
          <p:cNvPr id="19" name="文本框 11"/>
          <p:cNvSpPr txBox="1"/>
          <p:nvPr/>
        </p:nvSpPr>
        <p:spPr>
          <a:xfrm>
            <a:off x="4282440" y="384810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 smtClean="0"/>
              <a:t>R1-1814077</a:t>
            </a:r>
            <a:endParaRPr kumimoji="1" lang="zh-CN" altLang="en-US" sz="1400" dirty="0" smtClean="0"/>
          </a:p>
        </p:txBody>
      </p:sp>
      <p:sp>
        <p:nvSpPr>
          <p:cNvPr id="20" name="文本框 11"/>
          <p:cNvSpPr txBox="1"/>
          <p:nvPr/>
        </p:nvSpPr>
        <p:spPr>
          <a:xfrm>
            <a:off x="6497955" y="1493520"/>
            <a:ext cx="1318631" cy="3285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 smtClean="0"/>
              <a:t>R1-1813924</a:t>
            </a:r>
            <a:endParaRPr kumimoji="1" lang="zh-CN" altLang="en-US" sz="1400" dirty="0" smtClean="0"/>
          </a:p>
        </p:txBody>
      </p:sp>
      <p:sp>
        <p:nvSpPr>
          <p:cNvPr id="21" name="文本框 11"/>
          <p:cNvSpPr txBox="1"/>
          <p:nvPr/>
        </p:nvSpPr>
        <p:spPr>
          <a:xfrm>
            <a:off x="2590429" y="2148840"/>
            <a:ext cx="1318631" cy="22005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dirty="0" smtClean="0"/>
              <a:t>R1-1814073</a:t>
            </a:r>
            <a:endParaRPr kumimoji="1" lang="zh-CN" altLang="en-US" sz="1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0</TotalTime>
  <Words>7064</Words>
  <Application>WPS 演示</Application>
  <PresentationFormat>On-screen Show (16:9)</PresentationFormat>
  <Paragraphs>342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Arial</vt:lpstr>
      <vt:lpstr>Heiti SC Light</vt:lpstr>
      <vt:lpstr>MS PGothic</vt:lpstr>
      <vt:lpstr>Arial Unicode MS</vt:lpstr>
      <vt:lpstr>ZTE-Internal use only-16X9</vt:lpstr>
      <vt:lpstr>1_ZTE-Internal use only-16X9</vt:lpstr>
      <vt:lpstr>正文</vt:lpstr>
      <vt:lpstr>Motivation of Work Item for NR NOMA</vt:lpstr>
      <vt:lpstr>Overall System-level Performance of NOMA</vt:lpstr>
      <vt:lpstr>System-level Performance Gains </vt:lpstr>
      <vt:lpstr>Performance Gain for mMTC (with baseline Config. 1)</vt:lpstr>
      <vt:lpstr>Performance Gain for mMTC (with baseline Config. 2)</vt:lpstr>
      <vt:lpstr>Performance Gain for URLLC (with baseline Config. 1)</vt:lpstr>
      <vt:lpstr>Performance Gain for URLLC (with baseline Config. 2)</vt:lpstr>
      <vt:lpstr>Performance Gain for eMBB (with baseline Config. 1)</vt:lpstr>
      <vt:lpstr>Performance Gain for eMBB (with baseline Config. 2)</vt:lpstr>
      <vt:lpstr>Transmitter Side Signal Processing for NOMA</vt:lpstr>
      <vt:lpstr>NOMA Receivers </vt:lpstr>
      <vt:lpstr>Candidate Channel Structures</vt:lpstr>
      <vt:lpstr>System-level Performance for (preamble + data)</vt:lpstr>
      <vt:lpstr>Transmission scheme to apply NOMA solution</vt:lpstr>
      <vt:lpstr>Benefit of grant-free transmission and 2-step RACH</vt:lpstr>
      <vt:lpstr>Justification of Specifying 2-step RACH in NOMA WI</vt:lpstr>
      <vt:lpstr>NOMA for Non-terrestrial Networks (NTN)</vt:lpstr>
      <vt:lpstr>Working scope of NOMA WID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田力10182718</dc:creator>
  <cp:lastModifiedBy>10001957</cp:lastModifiedBy>
  <cp:revision>697</cp:revision>
  <dcterms:created xsi:type="dcterms:W3CDTF">2015-07-28T09:06:00Z</dcterms:created>
  <dcterms:modified xsi:type="dcterms:W3CDTF">2018-12-03T15:55:57Z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2052-10.8.2.6613</vt:lpwstr>
  </property>
</Properties>
</file>