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"/>
  </p:notesMasterIdLst>
  <p:sldIdLst>
    <p:sldId id="287" r:id="rId2"/>
    <p:sldId id="332" r:id="rId3"/>
    <p:sldId id="334" r:id="rId4"/>
    <p:sldId id="335" r:id="rId5"/>
    <p:sldId id="336" r:id="rId6"/>
    <p:sldId id="337" r:id="rId7"/>
    <p:sldId id="294" r:id="rId8"/>
  </p:sldIdLst>
  <p:sldSz cx="12801600" cy="9601200" type="A3"/>
  <p:notesSz cx="6858000" cy="9144000"/>
  <p:defaultTextStyle>
    <a:defPPr>
      <a:defRPr lang="en-US"/>
    </a:defPPr>
    <a:lvl1pPr marL="0" algn="l" defTabSz="639445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1pPr>
    <a:lvl2pPr marL="640080" algn="l" defTabSz="639445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2pPr>
    <a:lvl3pPr marL="1280160" algn="l" defTabSz="639445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3pPr>
    <a:lvl4pPr marL="1920240" algn="l" defTabSz="639445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4pPr>
    <a:lvl5pPr marL="2559685" algn="l" defTabSz="639445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5pPr>
    <a:lvl6pPr marL="3199765" algn="l" defTabSz="639445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6pPr>
    <a:lvl7pPr marL="3839845" algn="l" defTabSz="639445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7pPr>
    <a:lvl8pPr marL="4479925" algn="l" defTabSz="639445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8pPr>
    <a:lvl9pPr marL="5120005" algn="l" defTabSz="639445" rtl="0" eaLnBrk="1" latinLnBrk="0" hangingPunct="1">
      <a:defRPr sz="2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3009">
          <p15:clr>
            <a:srgbClr val="A4A3A4"/>
          </p15:clr>
        </p15:guide>
        <p15:guide id="2" pos="417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37B4F"/>
    <a:srgbClr val="FEE364"/>
    <a:srgbClr val="7891A2"/>
    <a:srgbClr val="E8E8E8"/>
    <a:srgbClr val="0076B7"/>
    <a:srgbClr val="0076B8"/>
    <a:srgbClr val="FFE364"/>
    <a:srgbClr val="4972A1"/>
    <a:srgbClr val="CCB8AC"/>
    <a:srgbClr val="97C6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1" autoAdjust="0"/>
    <p:restoredTop sz="94523" autoAdjust="0"/>
  </p:normalViewPr>
  <p:slideViewPr>
    <p:cSldViewPr snapToGrid="0" snapToObjects="1">
      <p:cViewPr varScale="1">
        <p:scale>
          <a:sx n="48" d="100"/>
          <a:sy n="48" d="100"/>
        </p:scale>
        <p:origin x="-1314" y="-72"/>
      </p:cViewPr>
      <p:guideLst>
        <p:guide orient="horz" pos="3009"/>
        <p:guide pos="4172"/>
      </p:guideLst>
    </p:cSldViewPr>
  </p:slideViewPr>
  <p:outlineViewPr>
    <p:cViewPr>
      <p:scale>
        <a:sx n="33" d="100"/>
        <a:sy n="33" d="100"/>
      </p:scale>
      <p:origin x="0" y="-310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EA376B-30FF-1A4A-AD15-19A188F7C5D0}" type="datetimeFigureOut">
              <a:rPr lang="en-US" smtClean="0"/>
              <a:t>12/3/2018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B1DC5B-8F3A-DA46-9DFC-3B2411CC11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14386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65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65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65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65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65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65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65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65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4565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2D2CDD52-EE34-40CA-A182-B89D1C287FD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177" y="9116500"/>
            <a:ext cx="1592238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 dirty="0"/>
              <a:t>5G</a:t>
            </a:r>
            <a:r>
              <a:rPr lang="zh-CN" altLang="en-US" dirty="0"/>
              <a:t>研发部</a:t>
            </a:r>
            <a:r>
              <a:rPr lang="en-US" altLang="zh-CN" dirty="0"/>
              <a:t>2018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DAB1A59C-10F3-4A91-AB16-1AC16CF70D1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924220" y="9085501"/>
            <a:ext cx="2881312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C70BA-B7C7-4E55-8B22-F3497E6A58D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标题 5">
            <a:extLst>
              <a:ext uri="{FF2B5EF4-FFF2-40B4-BE49-F238E27FC236}">
                <a16:creationId xmlns:a16="http://schemas.microsoft.com/office/drawing/2014/main" xmlns="" id="{287B8465-74F8-4640-A7C9-F29FD02BFB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39081"/>
            <a:ext cx="7319128" cy="713191"/>
          </a:xfrm>
          <a:prstGeom prst="rect">
            <a:avLst/>
          </a:prstGeom>
        </p:spPr>
        <p:txBody>
          <a:bodyPr/>
          <a:lstStyle>
            <a:lvl1pPr algn="l">
              <a:defRPr sz="4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分隔页和关键页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2">
            <a:extLst>
              <a:ext uri="{FF2B5EF4-FFF2-40B4-BE49-F238E27FC236}">
                <a16:creationId xmlns:a16="http://schemas.microsoft.com/office/drawing/2014/main" xmlns="" id="{30AD767B-AA3A-45B1-84C0-F55ACC1CAF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177" y="9116500"/>
            <a:ext cx="1592238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 dirty="0"/>
              <a:t>5G</a:t>
            </a:r>
            <a:r>
              <a:rPr lang="zh-CN" altLang="en-US" dirty="0"/>
              <a:t>研发部</a:t>
            </a:r>
            <a:r>
              <a:rPr lang="en-US" altLang="zh-CN" dirty="0"/>
              <a:t>2018</a:t>
            </a:r>
            <a:endParaRPr lang="zh-CN" altLang="en-US" dirty="0"/>
          </a:p>
        </p:txBody>
      </p:sp>
      <p:sp>
        <p:nvSpPr>
          <p:cNvPr id="5" name="灯片编号占位符 3">
            <a:extLst>
              <a:ext uri="{FF2B5EF4-FFF2-40B4-BE49-F238E27FC236}">
                <a16:creationId xmlns:a16="http://schemas.microsoft.com/office/drawing/2014/main" xmlns="" id="{F3286AE3-5F5A-4215-827D-77ED3314DB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924220" y="9085501"/>
            <a:ext cx="2881312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C70BA-B7C7-4E55-8B22-F3497E6A58D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标题 5">
            <a:extLst>
              <a:ext uri="{FF2B5EF4-FFF2-40B4-BE49-F238E27FC236}">
                <a16:creationId xmlns:a16="http://schemas.microsoft.com/office/drawing/2014/main" xmlns="" id="{62A34021-8085-432D-AC06-D683B5D8A7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39081"/>
            <a:ext cx="7319128" cy="713191"/>
          </a:xfrm>
          <a:prstGeom prst="rect">
            <a:avLst/>
          </a:prstGeom>
        </p:spPr>
        <p:txBody>
          <a:bodyPr/>
          <a:lstStyle>
            <a:lvl1pPr algn="l">
              <a:defRPr sz="4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正文单页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992370" y="1626361"/>
            <a:ext cx="10878988" cy="1243686"/>
          </a:xfrm>
          <a:prstGeom prst="rect">
            <a:avLst/>
          </a:prstGeom>
        </p:spPr>
        <p:txBody>
          <a:bodyPr lIns="127997" tIns="63999" rIns="127997" bIns="63999"/>
          <a:lstStyle>
            <a:lvl1pPr algn="l">
              <a:lnSpc>
                <a:spcPct val="110000"/>
              </a:lnSpc>
              <a:defRPr sz="3500" b="0" i="0" spc="197" baseline="0">
                <a:solidFill>
                  <a:schemeClr val="tx1">
                    <a:lumMod val="75000"/>
                    <a:lumOff val="25000"/>
                  </a:schemeClr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  <a:cs typeface="方正兰亭粗黑_GBK" panose="02000000000000000000" pitchFamily="2" charset="-122"/>
              </a:defRPr>
            </a:lvl1pPr>
          </a:lstStyle>
          <a:p>
            <a:r>
              <a:rPr lang="zh-CN" altLang="en-US" dirty="0"/>
              <a:t>标题为方正兰亭粗黑 </a:t>
            </a:r>
            <a:r>
              <a:rPr lang="en-US" altLang="zh-CN" dirty="0"/>
              <a:t>30pt </a:t>
            </a:r>
            <a:r>
              <a:rPr lang="zh-CN" altLang="en-US" dirty="0"/>
              <a:t>行距</a:t>
            </a:r>
            <a:r>
              <a:rPr lang="en-US" altLang="zh-CN" dirty="0"/>
              <a:t>1.1</a:t>
            </a:r>
            <a:r>
              <a:rPr lang="zh-CN" altLang="en-US" dirty="0"/>
              <a:t>倍</a:t>
            </a:r>
            <a:r>
              <a:rPr lang="en-US" altLang="zh-CN" dirty="0"/>
              <a:t/>
            </a:r>
            <a:br>
              <a:rPr lang="en-US" altLang="zh-CN" dirty="0"/>
            </a:b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0"/>
          </p:nvPr>
        </p:nvSpPr>
        <p:spPr>
          <a:xfrm>
            <a:off x="992370" y="3314980"/>
            <a:ext cx="10878988" cy="5103821"/>
          </a:xfrm>
          <a:prstGeom prst="rect">
            <a:avLst/>
          </a:prstGeom>
        </p:spPr>
        <p:txBody>
          <a:bodyPr lIns="127997" tIns="63999" rIns="127997" bIns="63999"/>
          <a:lstStyle>
            <a:lvl1pPr marL="507365" indent="-507365">
              <a:lnSpc>
                <a:spcPct val="150000"/>
              </a:lnSpc>
              <a:buFont typeface="+mj-lt"/>
              <a:buAutoNum type="arabicPeriod"/>
              <a:defRPr sz="2600" spc="148" baseline="0">
                <a:solidFill>
                  <a:schemeClr val="tx1">
                    <a:lumMod val="75000"/>
                    <a:lumOff val="25000"/>
                  </a:schemeClr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方正兰亭纤黑_GBK" panose="02000000000000000000" pitchFamily="2" charset="-122"/>
              </a:defRPr>
            </a:lvl1pPr>
            <a:lvl2pPr>
              <a:lnSpc>
                <a:spcPct val="150000"/>
              </a:lnSpc>
              <a:defRPr sz="2400" spc="148" baseline="0">
                <a:latin typeface="方正兰亭纤黑_GBK" panose="02000000000000000000" pitchFamily="2" charset="-122"/>
                <a:ea typeface="方正兰亭纤黑_GBK" panose="02000000000000000000" pitchFamily="2" charset="-122"/>
                <a:cs typeface="方正兰亭纤黑_GBK" panose="02000000000000000000" pitchFamily="2" charset="-122"/>
              </a:defRPr>
            </a:lvl2pPr>
            <a:lvl3pPr>
              <a:lnSpc>
                <a:spcPct val="150000"/>
              </a:lnSpc>
              <a:defRPr sz="1800" spc="148" baseline="0">
                <a:latin typeface="方正兰亭纤黑_GBK" panose="02000000000000000000" pitchFamily="2" charset="-122"/>
                <a:ea typeface="方正兰亭纤黑_GBK" panose="02000000000000000000" pitchFamily="2" charset="-122"/>
                <a:cs typeface="方正兰亭纤黑_GBK" panose="02000000000000000000" pitchFamily="2" charset="-122"/>
              </a:defRPr>
            </a:lvl3pPr>
            <a:lvl4pPr>
              <a:lnSpc>
                <a:spcPct val="150000"/>
              </a:lnSpc>
              <a:defRPr sz="1800" spc="148" baseline="0">
                <a:latin typeface="方正兰亭纤黑_GBK" panose="02000000000000000000" pitchFamily="2" charset="-122"/>
                <a:ea typeface="方正兰亭纤黑_GBK" panose="02000000000000000000" pitchFamily="2" charset="-122"/>
                <a:cs typeface="方正兰亭纤黑_GBK" panose="02000000000000000000" pitchFamily="2" charset="-122"/>
              </a:defRPr>
            </a:lvl4pPr>
            <a:lvl5pPr>
              <a:lnSpc>
                <a:spcPct val="150000"/>
              </a:lnSpc>
              <a:defRPr sz="1800" spc="148" baseline="0">
                <a:latin typeface="方正兰亭纤黑_GBK" panose="02000000000000000000" pitchFamily="2" charset="-122"/>
                <a:ea typeface="方正兰亭纤黑_GBK" panose="02000000000000000000" pitchFamily="2" charset="-122"/>
                <a:cs typeface="方正兰亭纤黑_GBK" panose="02000000000000000000" pitchFamily="2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5" name="页脚占位符 2">
            <a:extLst>
              <a:ext uri="{FF2B5EF4-FFF2-40B4-BE49-F238E27FC236}">
                <a16:creationId xmlns:a16="http://schemas.microsoft.com/office/drawing/2014/main" xmlns="" id="{BC26D48A-3C24-4A21-A31B-51744BB84C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177" y="9116500"/>
            <a:ext cx="1592238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 dirty="0"/>
              <a:t>5G</a:t>
            </a:r>
            <a:r>
              <a:rPr lang="zh-CN" altLang="en-US" dirty="0"/>
              <a:t>研发部</a:t>
            </a:r>
            <a:r>
              <a:rPr lang="en-US" altLang="zh-CN" dirty="0"/>
              <a:t>2018</a:t>
            </a:r>
            <a:endParaRPr lang="zh-CN" altLang="en-US" dirty="0"/>
          </a:p>
        </p:txBody>
      </p:sp>
      <p:sp>
        <p:nvSpPr>
          <p:cNvPr id="7" name="灯片编号占位符 3">
            <a:extLst>
              <a:ext uri="{FF2B5EF4-FFF2-40B4-BE49-F238E27FC236}">
                <a16:creationId xmlns:a16="http://schemas.microsoft.com/office/drawing/2014/main" xmlns="" id="{A73C7FCD-2840-45A9-A0D3-20FEBEA1598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924220" y="9085501"/>
            <a:ext cx="2881312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C70BA-B7C7-4E55-8B22-F3497E6A58D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文本框 1"/>
          <p:cNvSpPr txBox="1"/>
          <p:nvPr userDrawn="1"/>
        </p:nvSpPr>
        <p:spPr>
          <a:xfrm>
            <a:off x="310551" y="93347"/>
            <a:ext cx="7319128" cy="810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正文单图和文本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1"/>
          <p:cNvSpPr>
            <a:spLocks noGrp="1"/>
          </p:cNvSpPr>
          <p:nvPr>
            <p:ph type="pic" sz="quarter" idx="10"/>
          </p:nvPr>
        </p:nvSpPr>
        <p:spPr>
          <a:xfrm>
            <a:off x="428233" y="3324472"/>
            <a:ext cx="5823227" cy="584666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vert="horz" lIns="90179" tIns="45090" rIns="90179" bIns="45090"/>
          <a:lstStyle>
            <a:lvl1pPr>
              <a:defRPr sz="1100"/>
            </a:lvl1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6520887" y="3327935"/>
            <a:ext cx="5403216" cy="5094331"/>
          </a:xfrm>
          <a:prstGeom prst="rect">
            <a:avLst/>
          </a:prstGeom>
        </p:spPr>
        <p:txBody>
          <a:bodyPr lIns="127997" tIns="63999" rIns="127997" bIns="63999"/>
          <a:lstStyle>
            <a:lvl1pPr>
              <a:lnSpc>
                <a:spcPct val="150000"/>
              </a:lnSpc>
              <a:defRPr sz="2600" spc="148" baseline="0">
                <a:solidFill>
                  <a:schemeClr val="tx1">
                    <a:lumMod val="75000"/>
                    <a:lumOff val="25000"/>
                  </a:schemeClr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方正兰亭纤黑_GBK" panose="02000000000000000000" pitchFamily="2" charset="-122"/>
              </a:defRPr>
            </a:lvl1pPr>
            <a:lvl2pPr>
              <a:lnSpc>
                <a:spcPct val="150000"/>
              </a:lnSpc>
              <a:defRPr sz="2000" spc="148" baseline="0">
                <a:solidFill>
                  <a:schemeClr val="tx1">
                    <a:lumMod val="75000"/>
                    <a:lumOff val="25000"/>
                  </a:schemeClr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方正兰亭纤黑_GBK" panose="02000000000000000000" pitchFamily="2" charset="-122"/>
              </a:defRPr>
            </a:lvl2pPr>
            <a:lvl3pPr>
              <a:lnSpc>
                <a:spcPct val="150000"/>
              </a:lnSpc>
              <a:defRPr sz="1800" spc="148" baseline="0">
                <a:solidFill>
                  <a:schemeClr val="tx1">
                    <a:lumMod val="75000"/>
                    <a:lumOff val="25000"/>
                  </a:schemeClr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方正兰亭纤黑_GBK" panose="02000000000000000000" pitchFamily="2" charset="-122"/>
              </a:defRPr>
            </a:lvl3pPr>
            <a:lvl4pPr>
              <a:lnSpc>
                <a:spcPct val="150000"/>
              </a:lnSpc>
              <a:defRPr sz="1800" spc="148" baseline="0">
                <a:solidFill>
                  <a:schemeClr val="tx1">
                    <a:lumMod val="75000"/>
                    <a:lumOff val="25000"/>
                  </a:schemeClr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方正兰亭纤黑_GBK" panose="02000000000000000000" pitchFamily="2" charset="-122"/>
              </a:defRPr>
            </a:lvl4pPr>
            <a:lvl5pPr>
              <a:lnSpc>
                <a:spcPct val="150000"/>
              </a:lnSpc>
              <a:defRPr sz="1800" spc="148" baseline="0">
                <a:solidFill>
                  <a:schemeClr val="tx1">
                    <a:lumMod val="75000"/>
                    <a:lumOff val="25000"/>
                  </a:schemeClr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方正兰亭纤黑_GBK" panose="02000000000000000000" pitchFamily="2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992370" y="1626361"/>
            <a:ext cx="10878988" cy="1243686"/>
          </a:xfrm>
          <a:prstGeom prst="rect">
            <a:avLst/>
          </a:prstGeom>
        </p:spPr>
        <p:txBody>
          <a:bodyPr lIns="127997" tIns="63999" rIns="127997" bIns="63999"/>
          <a:lstStyle>
            <a:lvl1pPr algn="l">
              <a:lnSpc>
                <a:spcPct val="110000"/>
              </a:lnSpc>
              <a:defRPr sz="3500" b="0" i="0" spc="197" baseline="0">
                <a:solidFill>
                  <a:schemeClr val="tx1">
                    <a:lumMod val="75000"/>
                    <a:lumOff val="25000"/>
                  </a:schemeClr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  <a:cs typeface="方正兰亭粗黑_GBK" panose="02000000000000000000" pitchFamily="2" charset="-122"/>
              </a:defRPr>
            </a:lvl1pPr>
          </a:lstStyle>
          <a:p>
            <a:r>
              <a:rPr lang="zh-CN" altLang="en-US" dirty="0"/>
              <a:t>标题为方正兰亭粗黑 </a:t>
            </a:r>
            <a:r>
              <a:rPr lang="en-US" altLang="zh-CN" dirty="0"/>
              <a:t>30pt </a:t>
            </a:r>
            <a:r>
              <a:rPr lang="zh-CN" altLang="en-US" dirty="0"/>
              <a:t>行距</a:t>
            </a:r>
            <a:r>
              <a:rPr lang="en-US" altLang="zh-CN" dirty="0"/>
              <a:t>1.1</a:t>
            </a:r>
            <a:r>
              <a:rPr lang="zh-CN" altLang="en-US" dirty="0"/>
              <a:t>倍</a:t>
            </a:r>
            <a:r>
              <a:rPr lang="en-US" altLang="zh-CN" dirty="0"/>
              <a:t/>
            </a:r>
            <a:br>
              <a:rPr lang="en-US" altLang="zh-CN" dirty="0"/>
            </a:br>
            <a:endParaRPr lang="en-US" dirty="0"/>
          </a:p>
        </p:txBody>
      </p:sp>
      <p:sp>
        <p:nvSpPr>
          <p:cNvPr id="5" name="页脚占位符 2">
            <a:extLst>
              <a:ext uri="{FF2B5EF4-FFF2-40B4-BE49-F238E27FC236}">
                <a16:creationId xmlns:a16="http://schemas.microsoft.com/office/drawing/2014/main" xmlns="" id="{4C83E4C1-5DA0-462E-8B39-B4AF7F9F27D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177" y="9116500"/>
            <a:ext cx="1592238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 dirty="0"/>
              <a:t>5G</a:t>
            </a:r>
            <a:r>
              <a:rPr lang="zh-CN" altLang="en-US" dirty="0"/>
              <a:t>研发部</a:t>
            </a:r>
            <a:r>
              <a:rPr lang="en-US" altLang="zh-CN" dirty="0"/>
              <a:t>2018</a:t>
            </a:r>
            <a:endParaRPr lang="zh-CN" altLang="en-US" dirty="0"/>
          </a:p>
        </p:txBody>
      </p:sp>
      <p:sp>
        <p:nvSpPr>
          <p:cNvPr id="7" name="灯片编号占位符 3">
            <a:extLst>
              <a:ext uri="{FF2B5EF4-FFF2-40B4-BE49-F238E27FC236}">
                <a16:creationId xmlns:a16="http://schemas.microsoft.com/office/drawing/2014/main" xmlns="" id="{0602A1D3-EF2E-45CE-ABBA-4B06A5A4B33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924220" y="9085501"/>
            <a:ext cx="2881312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C70BA-B7C7-4E55-8B22-F3497E6A58D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标题 5">
            <a:extLst>
              <a:ext uri="{FF2B5EF4-FFF2-40B4-BE49-F238E27FC236}">
                <a16:creationId xmlns:a16="http://schemas.microsoft.com/office/drawing/2014/main" xmlns="" id="{0A69B60C-5F33-4C8C-A670-3C242A516692}"/>
              </a:ext>
            </a:extLst>
          </p:cNvPr>
          <p:cNvSpPr txBox="1">
            <a:spLocks/>
          </p:cNvSpPr>
          <p:nvPr userDrawn="1"/>
        </p:nvSpPr>
        <p:spPr>
          <a:xfrm>
            <a:off x="0" y="139081"/>
            <a:ext cx="7319128" cy="713191"/>
          </a:xfrm>
          <a:prstGeom prst="rect">
            <a:avLst/>
          </a:prstGeom>
        </p:spPr>
        <p:txBody>
          <a:bodyPr/>
          <a:lstStyle>
            <a:lvl1pPr algn="l" defTabSz="1279525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双图页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1"/>
          <p:cNvSpPr>
            <a:spLocks noGrp="1"/>
          </p:cNvSpPr>
          <p:nvPr>
            <p:ph type="pic" sz="quarter" idx="10"/>
          </p:nvPr>
        </p:nvSpPr>
        <p:spPr>
          <a:xfrm>
            <a:off x="428234" y="3443688"/>
            <a:ext cx="5783303" cy="572744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vert="horz" lIns="90179" tIns="45090" rIns="90179" bIns="45090"/>
          <a:lstStyle>
            <a:lvl1pPr>
              <a:defRPr sz="1100"/>
            </a:lvl1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992370" y="1626361"/>
            <a:ext cx="10878988" cy="1243686"/>
          </a:xfrm>
          <a:prstGeom prst="rect">
            <a:avLst/>
          </a:prstGeom>
        </p:spPr>
        <p:txBody>
          <a:bodyPr lIns="127997" tIns="63999" rIns="127997" bIns="63999"/>
          <a:lstStyle>
            <a:lvl1pPr algn="l">
              <a:lnSpc>
                <a:spcPct val="110000"/>
              </a:lnSpc>
              <a:defRPr sz="3500" b="0" i="0" spc="197" baseline="0">
                <a:solidFill>
                  <a:schemeClr val="tx1">
                    <a:lumMod val="75000"/>
                    <a:lumOff val="25000"/>
                  </a:schemeClr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  <a:cs typeface="方正兰亭粗黑_GBK" panose="02000000000000000000" pitchFamily="2" charset="-122"/>
              </a:defRPr>
            </a:lvl1pPr>
          </a:lstStyle>
          <a:p>
            <a:r>
              <a:rPr lang="zh-CN" altLang="en-US" dirty="0"/>
              <a:t>标题为方正兰亭粗黑 </a:t>
            </a:r>
            <a:r>
              <a:rPr lang="en-US" altLang="zh-CN" dirty="0"/>
              <a:t>30pt </a:t>
            </a:r>
            <a:r>
              <a:rPr lang="zh-CN" altLang="en-US" dirty="0"/>
              <a:t>行距</a:t>
            </a:r>
            <a:r>
              <a:rPr lang="en-US" altLang="zh-CN" dirty="0"/>
              <a:t>1.1</a:t>
            </a:r>
            <a:r>
              <a:rPr lang="zh-CN" altLang="en-US" dirty="0"/>
              <a:t>倍</a:t>
            </a:r>
            <a:r>
              <a:rPr lang="en-US" altLang="zh-CN" dirty="0"/>
              <a:t/>
            </a:r>
            <a:br>
              <a:rPr lang="en-US" altLang="zh-CN" dirty="0"/>
            </a:br>
            <a:endParaRPr lang="en-US" dirty="0"/>
          </a:p>
        </p:txBody>
      </p:sp>
      <p:sp>
        <p:nvSpPr>
          <p:cNvPr id="5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6575904" y="3443688"/>
            <a:ext cx="5783303" cy="572744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vert="horz" lIns="90179" tIns="45090" rIns="90179" bIns="45090"/>
          <a:lstStyle>
            <a:lvl1pPr>
              <a:defRPr sz="1100"/>
            </a:lvl1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6" name="页脚占位符 2">
            <a:extLst>
              <a:ext uri="{FF2B5EF4-FFF2-40B4-BE49-F238E27FC236}">
                <a16:creationId xmlns:a16="http://schemas.microsoft.com/office/drawing/2014/main" xmlns="" id="{2941A11E-FBAA-4CB8-87BA-D4EF21AB57F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177" y="9116500"/>
            <a:ext cx="1592238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 dirty="0"/>
              <a:t>5G</a:t>
            </a:r>
            <a:r>
              <a:rPr lang="zh-CN" altLang="en-US" dirty="0"/>
              <a:t>研发部</a:t>
            </a:r>
            <a:r>
              <a:rPr lang="en-US" altLang="zh-CN" dirty="0"/>
              <a:t>2018</a:t>
            </a:r>
            <a:endParaRPr lang="zh-CN" altLang="en-US" dirty="0"/>
          </a:p>
        </p:txBody>
      </p:sp>
      <p:sp>
        <p:nvSpPr>
          <p:cNvPr id="7" name="灯片编号占位符 3">
            <a:extLst>
              <a:ext uri="{FF2B5EF4-FFF2-40B4-BE49-F238E27FC236}">
                <a16:creationId xmlns:a16="http://schemas.microsoft.com/office/drawing/2014/main" xmlns="" id="{3404D39E-CC7F-43D5-8B35-B3552510F5B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924220" y="9085501"/>
            <a:ext cx="2881312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C70BA-B7C7-4E55-8B22-F3497E6A58D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5">
            <a:extLst>
              <a:ext uri="{FF2B5EF4-FFF2-40B4-BE49-F238E27FC236}">
                <a16:creationId xmlns:a16="http://schemas.microsoft.com/office/drawing/2014/main" xmlns="" id="{4B8EEEDE-6525-4BBC-AB85-7CCA4A1B50CA}"/>
              </a:ext>
            </a:extLst>
          </p:cNvPr>
          <p:cNvSpPr txBox="1">
            <a:spLocks/>
          </p:cNvSpPr>
          <p:nvPr userDrawn="1"/>
        </p:nvSpPr>
        <p:spPr>
          <a:xfrm>
            <a:off x="0" y="139081"/>
            <a:ext cx="7319128" cy="713191"/>
          </a:xfrm>
          <a:prstGeom prst="rect">
            <a:avLst/>
          </a:prstGeom>
        </p:spPr>
        <p:txBody>
          <a:bodyPr/>
          <a:lstStyle>
            <a:lvl1pPr algn="l" defTabSz="1279525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单图页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1"/>
          <p:cNvSpPr>
            <a:spLocks noGrp="1"/>
          </p:cNvSpPr>
          <p:nvPr>
            <p:ph type="pic" sz="quarter" idx="10"/>
          </p:nvPr>
        </p:nvSpPr>
        <p:spPr>
          <a:xfrm>
            <a:off x="428232" y="3443688"/>
            <a:ext cx="11959915" cy="572744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vert="horz" lIns="90179" tIns="45090" rIns="90179" bIns="45090"/>
          <a:lstStyle>
            <a:lvl1pPr>
              <a:defRPr sz="1100"/>
            </a:lvl1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992370" y="1626361"/>
            <a:ext cx="10878988" cy="1243686"/>
          </a:xfrm>
          <a:prstGeom prst="rect">
            <a:avLst/>
          </a:prstGeom>
        </p:spPr>
        <p:txBody>
          <a:bodyPr lIns="127997" tIns="63999" rIns="127997" bIns="63999"/>
          <a:lstStyle>
            <a:lvl1pPr algn="l">
              <a:lnSpc>
                <a:spcPct val="110000"/>
              </a:lnSpc>
              <a:defRPr sz="3500" b="0" i="0" spc="197" baseline="0">
                <a:solidFill>
                  <a:schemeClr val="tx1">
                    <a:lumMod val="75000"/>
                    <a:lumOff val="25000"/>
                  </a:schemeClr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  <a:cs typeface="方正兰亭粗黑_GBK" panose="02000000000000000000" pitchFamily="2" charset="-122"/>
              </a:defRPr>
            </a:lvl1pPr>
          </a:lstStyle>
          <a:p>
            <a:r>
              <a:rPr lang="zh-CN" altLang="en-US" dirty="0"/>
              <a:t>标题为方正兰亭粗黑 </a:t>
            </a:r>
            <a:r>
              <a:rPr lang="en-US" altLang="zh-CN" dirty="0"/>
              <a:t>30pt </a:t>
            </a:r>
            <a:r>
              <a:rPr lang="zh-CN" altLang="en-US" dirty="0"/>
              <a:t>行距</a:t>
            </a:r>
            <a:r>
              <a:rPr lang="en-US" altLang="zh-CN" dirty="0"/>
              <a:t>1.1</a:t>
            </a:r>
            <a:r>
              <a:rPr lang="zh-CN" altLang="en-US" dirty="0"/>
              <a:t>倍</a:t>
            </a:r>
            <a:r>
              <a:rPr lang="en-US" altLang="zh-CN" dirty="0"/>
              <a:t/>
            </a:r>
            <a:br>
              <a:rPr lang="en-US" altLang="zh-CN" dirty="0"/>
            </a:br>
            <a:endParaRPr lang="en-US" dirty="0"/>
          </a:p>
        </p:txBody>
      </p:sp>
      <p:sp>
        <p:nvSpPr>
          <p:cNvPr id="5" name="页脚占位符 2">
            <a:extLst>
              <a:ext uri="{FF2B5EF4-FFF2-40B4-BE49-F238E27FC236}">
                <a16:creationId xmlns:a16="http://schemas.microsoft.com/office/drawing/2014/main" xmlns="" id="{1099B7F4-4143-41C5-BBC9-35BF80E1B4E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177" y="9116500"/>
            <a:ext cx="1592238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 dirty="0"/>
              <a:t>5G</a:t>
            </a:r>
            <a:r>
              <a:rPr lang="zh-CN" altLang="en-US" dirty="0"/>
              <a:t>研发部</a:t>
            </a:r>
            <a:r>
              <a:rPr lang="en-US" altLang="zh-CN" dirty="0"/>
              <a:t>2018</a:t>
            </a:r>
            <a:endParaRPr lang="zh-CN" altLang="en-US" dirty="0"/>
          </a:p>
        </p:txBody>
      </p:sp>
      <p:sp>
        <p:nvSpPr>
          <p:cNvPr id="6" name="灯片编号占位符 3">
            <a:extLst>
              <a:ext uri="{FF2B5EF4-FFF2-40B4-BE49-F238E27FC236}">
                <a16:creationId xmlns:a16="http://schemas.microsoft.com/office/drawing/2014/main" xmlns="" id="{0B4651F9-2EDB-4FD8-85C0-0934ACA1239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924220" y="9085501"/>
            <a:ext cx="2881312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C70BA-B7C7-4E55-8B22-F3497E6A58D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标题 5">
            <a:extLst>
              <a:ext uri="{FF2B5EF4-FFF2-40B4-BE49-F238E27FC236}">
                <a16:creationId xmlns:a16="http://schemas.microsoft.com/office/drawing/2014/main" xmlns="" id="{A56EE213-D27E-4713-9BB2-A6F97591EE1D}"/>
              </a:ext>
            </a:extLst>
          </p:cNvPr>
          <p:cNvSpPr txBox="1">
            <a:spLocks/>
          </p:cNvSpPr>
          <p:nvPr userDrawn="1"/>
        </p:nvSpPr>
        <p:spPr>
          <a:xfrm>
            <a:off x="0" y="139081"/>
            <a:ext cx="7319128" cy="713191"/>
          </a:xfrm>
          <a:prstGeom prst="rect">
            <a:avLst/>
          </a:prstGeom>
        </p:spPr>
        <p:txBody>
          <a:bodyPr/>
          <a:lstStyle>
            <a:lvl1pPr algn="l" defTabSz="1279525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2"/>
          <p:cNvSpPr/>
          <p:nvPr userDrawn="1"/>
        </p:nvSpPr>
        <p:spPr>
          <a:xfrm>
            <a:off x="1137038" y="9817950"/>
            <a:ext cx="354418" cy="358756"/>
          </a:xfrm>
          <a:prstGeom prst="rect">
            <a:avLst/>
          </a:prstGeom>
          <a:solidFill>
            <a:srgbClr val="FEE36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0175" tIns="45089" rIns="90175" bIns="45089" rtlCol="0" anchor="ctr"/>
          <a:lstStyle/>
          <a:p>
            <a:pPr algn="ctr"/>
            <a:endParaRPr lang="en-US">
              <a:ln>
                <a:noFill/>
              </a:ln>
              <a:solidFill>
                <a:srgbClr val="FFD95C"/>
              </a:solidFill>
            </a:endParaRPr>
          </a:p>
        </p:txBody>
      </p:sp>
      <p:sp>
        <p:nvSpPr>
          <p:cNvPr id="8" name="Rectangle 13"/>
          <p:cNvSpPr/>
          <p:nvPr userDrawn="1"/>
        </p:nvSpPr>
        <p:spPr>
          <a:xfrm>
            <a:off x="1601414" y="9817950"/>
            <a:ext cx="354418" cy="358756"/>
          </a:xfrm>
          <a:prstGeom prst="rect">
            <a:avLst/>
          </a:prstGeom>
          <a:solidFill>
            <a:srgbClr val="F7BD4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0175" tIns="45089" rIns="90175" bIns="45089" rtlCol="0" anchor="ctr"/>
          <a:lstStyle/>
          <a:p>
            <a:pPr algn="ctr"/>
            <a:endParaRPr lang="en-US">
              <a:ln>
                <a:noFill/>
              </a:ln>
              <a:solidFill>
                <a:srgbClr val="FFD95C"/>
              </a:solidFill>
            </a:endParaRPr>
          </a:p>
        </p:txBody>
      </p:sp>
      <p:sp>
        <p:nvSpPr>
          <p:cNvPr id="9" name="Rectangle 14"/>
          <p:cNvSpPr/>
          <p:nvPr userDrawn="1"/>
        </p:nvSpPr>
        <p:spPr>
          <a:xfrm>
            <a:off x="2058526" y="9817950"/>
            <a:ext cx="354418" cy="358756"/>
          </a:xfrm>
          <a:prstGeom prst="rect">
            <a:avLst/>
          </a:prstGeom>
          <a:solidFill>
            <a:srgbClr val="E37B4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0175" tIns="45089" rIns="90175" bIns="45089" rtlCol="0" anchor="ctr"/>
          <a:lstStyle/>
          <a:p>
            <a:pPr algn="ctr"/>
            <a:endParaRPr lang="en-US">
              <a:ln>
                <a:noFill/>
              </a:ln>
              <a:solidFill>
                <a:srgbClr val="FFD95C"/>
              </a:solidFill>
            </a:endParaRPr>
          </a:p>
        </p:txBody>
      </p:sp>
      <p:sp>
        <p:nvSpPr>
          <p:cNvPr id="10" name="Rectangle 15"/>
          <p:cNvSpPr/>
          <p:nvPr userDrawn="1"/>
        </p:nvSpPr>
        <p:spPr>
          <a:xfrm>
            <a:off x="2522903" y="9817950"/>
            <a:ext cx="354418" cy="358756"/>
          </a:xfrm>
          <a:prstGeom prst="rect">
            <a:avLst/>
          </a:prstGeom>
          <a:solidFill>
            <a:srgbClr val="D2655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0175" tIns="45089" rIns="90175" bIns="45089" rtlCol="0" anchor="ctr"/>
          <a:lstStyle/>
          <a:p>
            <a:pPr algn="ctr"/>
            <a:endParaRPr lang="en-US">
              <a:ln>
                <a:noFill/>
              </a:ln>
              <a:solidFill>
                <a:srgbClr val="FFD95C"/>
              </a:solidFill>
            </a:endParaRPr>
          </a:p>
        </p:txBody>
      </p:sp>
      <p:sp>
        <p:nvSpPr>
          <p:cNvPr id="11" name="Rectangle 16"/>
          <p:cNvSpPr/>
          <p:nvPr userDrawn="1"/>
        </p:nvSpPr>
        <p:spPr>
          <a:xfrm>
            <a:off x="2975371" y="9817950"/>
            <a:ext cx="354418" cy="358756"/>
          </a:xfrm>
          <a:prstGeom prst="rect">
            <a:avLst/>
          </a:prstGeom>
          <a:solidFill>
            <a:srgbClr val="BF484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0175" tIns="45089" rIns="90175" bIns="45089" rtlCol="0" anchor="ctr"/>
          <a:lstStyle/>
          <a:p>
            <a:pPr algn="ctr"/>
            <a:endParaRPr lang="en-US">
              <a:ln>
                <a:noFill/>
              </a:ln>
              <a:solidFill>
                <a:srgbClr val="FFD95C"/>
              </a:solidFill>
            </a:endParaRPr>
          </a:p>
        </p:txBody>
      </p:sp>
      <p:sp>
        <p:nvSpPr>
          <p:cNvPr id="12" name="Rectangle 17"/>
          <p:cNvSpPr/>
          <p:nvPr userDrawn="1"/>
        </p:nvSpPr>
        <p:spPr>
          <a:xfrm>
            <a:off x="3463562" y="9817950"/>
            <a:ext cx="354418" cy="358756"/>
          </a:xfrm>
          <a:prstGeom prst="rect">
            <a:avLst/>
          </a:prstGeom>
          <a:solidFill>
            <a:srgbClr val="AC558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0175" tIns="45089" rIns="90175" bIns="45089" rtlCol="0" anchor="ctr"/>
          <a:lstStyle/>
          <a:p>
            <a:pPr algn="ctr"/>
            <a:endParaRPr lang="en-US">
              <a:ln>
                <a:noFill/>
              </a:ln>
              <a:solidFill>
                <a:srgbClr val="FFD95C"/>
              </a:solidFill>
            </a:endParaRPr>
          </a:p>
        </p:txBody>
      </p:sp>
      <p:sp>
        <p:nvSpPr>
          <p:cNvPr id="13" name="Rectangle 18"/>
          <p:cNvSpPr/>
          <p:nvPr userDrawn="1"/>
        </p:nvSpPr>
        <p:spPr>
          <a:xfrm>
            <a:off x="0" y="9817950"/>
            <a:ext cx="354418" cy="358756"/>
          </a:xfrm>
          <a:prstGeom prst="rect">
            <a:avLst/>
          </a:prstGeom>
          <a:solidFill>
            <a:srgbClr val="0076B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0175" tIns="45089" rIns="90175" bIns="45089" rtlCol="0" anchor="ctr"/>
          <a:lstStyle/>
          <a:p>
            <a:pPr algn="ctr"/>
            <a:endParaRPr lang="en-US">
              <a:ln>
                <a:noFill/>
              </a:ln>
              <a:solidFill>
                <a:srgbClr val="FFD95C"/>
              </a:solidFill>
            </a:endParaRPr>
          </a:p>
        </p:txBody>
      </p:sp>
      <p:sp>
        <p:nvSpPr>
          <p:cNvPr id="14" name="Rectangle 21"/>
          <p:cNvSpPr/>
          <p:nvPr userDrawn="1"/>
        </p:nvSpPr>
        <p:spPr>
          <a:xfrm>
            <a:off x="3923294" y="9817950"/>
            <a:ext cx="354418" cy="358756"/>
          </a:xfrm>
          <a:prstGeom prst="rect">
            <a:avLst/>
          </a:prstGeom>
          <a:solidFill>
            <a:srgbClr val="654C8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0175" tIns="45089" rIns="90175" bIns="45089" rtlCol="0" anchor="ctr"/>
          <a:lstStyle/>
          <a:p>
            <a:pPr algn="ctr"/>
            <a:endParaRPr lang="en-US">
              <a:ln>
                <a:noFill/>
              </a:ln>
              <a:solidFill>
                <a:srgbClr val="FFD95C"/>
              </a:solidFill>
            </a:endParaRPr>
          </a:p>
        </p:txBody>
      </p:sp>
      <p:sp>
        <p:nvSpPr>
          <p:cNvPr id="15" name="Rectangle 22"/>
          <p:cNvSpPr/>
          <p:nvPr userDrawn="1"/>
        </p:nvSpPr>
        <p:spPr>
          <a:xfrm>
            <a:off x="4387671" y="9817950"/>
            <a:ext cx="354418" cy="358756"/>
          </a:xfrm>
          <a:prstGeom prst="rect">
            <a:avLst/>
          </a:prstGeom>
          <a:solidFill>
            <a:srgbClr val="53508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0175" tIns="45089" rIns="90175" bIns="45089" rtlCol="0" anchor="ctr"/>
          <a:lstStyle/>
          <a:p>
            <a:pPr algn="ctr"/>
            <a:endParaRPr lang="en-US">
              <a:ln>
                <a:noFill/>
              </a:ln>
              <a:solidFill>
                <a:srgbClr val="FFD95C"/>
              </a:solidFill>
            </a:endParaRPr>
          </a:p>
        </p:txBody>
      </p:sp>
      <p:sp>
        <p:nvSpPr>
          <p:cNvPr id="16" name="Rectangle 23"/>
          <p:cNvSpPr/>
          <p:nvPr userDrawn="1"/>
        </p:nvSpPr>
        <p:spPr>
          <a:xfrm>
            <a:off x="4844782" y="9817950"/>
            <a:ext cx="354418" cy="358756"/>
          </a:xfrm>
          <a:prstGeom prst="rect">
            <a:avLst/>
          </a:prstGeom>
          <a:solidFill>
            <a:srgbClr val="4972A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0175" tIns="45089" rIns="90175" bIns="45089" rtlCol="0" anchor="ctr"/>
          <a:lstStyle/>
          <a:p>
            <a:pPr algn="ctr"/>
            <a:endParaRPr lang="en-US">
              <a:ln>
                <a:noFill/>
              </a:ln>
              <a:solidFill>
                <a:srgbClr val="FFD95C"/>
              </a:solidFill>
            </a:endParaRPr>
          </a:p>
        </p:txBody>
      </p:sp>
      <p:sp>
        <p:nvSpPr>
          <p:cNvPr id="17" name="Rectangle 24"/>
          <p:cNvSpPr/>
          <p:nvPr userDrawn="1"/>
        </p:nvSpPr>
        <p:spPr>
          <a:xfrm>
            <a:off x="5309160" y="9817950"/>
            <a:ext cx="354418" cy="358756"/>
          </a:xfrm>
          <a:prstGeom prst="rect">
            <a:avLst/>
          </a:prstGeom>
          <a:solidFill>
            <a:srgbClr val="7891A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0175" tIns="45089" rIns="90175" bIns="45089" rtlCol="0" anchor="ctr"/>
          <a:lstStyle/>
          <a:p>
            <a:pPr algn="ctr"/>
            <a:endParaRPr lang="en-US">
              <a:ln>
                <a:noFill/>
              </a:ln>
              <a:solidFill>
                <a:srgbClr val="FFD95C"/>
              </a:solidFill>
            </a:endParaRPr>
          </a:p>
        </p:txBody>
      </p:sp>
      <p:sp>
        <p:nvSpPr>
          <p:cNvPr id="18" name="Rectangle 25"/>
          <p:cNvSpPr/>
          <p:nvPr userDrawn="1"/>
        </p:nvSpPr>
        <p:spPr>
          <a:xfrm>
            <a:off x="5761629" y="9817950"/>
            <a:ext cx="354418" cy="358756"/>
          </a:xfrm>
          <a:prstGeom prst="rect">
            <a:avLst/>
          </a:prstGeom>
          <a:solidFill>
            <a:srgbClr val="97C66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0175" tIns="45089" rIns="90175" bIns="45089" rtlCol="0" anchor="ctr"/>
          <a:lstStyle/>
          <a:p>
            <a:pPr algn="ctr"/>
            <a:endParaRPr lang="en-US">
              <a:ln>
                <a:noFill/>
              </a:ln>
              <a:solidFill>
                <a:srgbClr val="FFD95C"/>
              </a:solidFill>
            </a:endParaRPr>
          </a:p>
        </p:txBody>
      </p:sp>
      <p:sp>
        <p:nvSpPr>
          <p:cNvPr id="19" name="Rectangle 26"/>
          <p:cNvSpPr/>
          <p:nvPr userDrawn="1"/>
        </p:nvSpPr>
        <p:spPr>
          <a:xfrm>
            <a:off x="6249820" y="9817950"/>
            <a:ext cx="354418" cy="358756"/>
          </a:xfrm>
          <a:prstGeom prst="rect">
            <a:avLst/>
          </a:prstGeom>
          <a:solidFill>
            <a:srgbClr val="CCB8A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0175" tIns="45089" rIns="90175" bIns="45089" rtlCol="0" anchor="ctr"/>
          <a:lstStyle/>
          <a:p>
            <a:pPr algn="ctr"/>
            <a:endParaRPr lang="en-US">
              <a:ln>
                <a:noFill/>
              </a:ln>
              <a:solidFill>
                <a:srgbClr val="FFD95C"/>
              </a:solidFill>
            </a:endParaRPr>
          </a:p>
        </p:txBody>
      </p:sp>
      <p:cxnSp>
        <p:nvCxnSpPr>
          <p:cNvPr id="20" name="Straight Connector 28"/>
          <p:cNvCxnSpPr/>
          <p:nvPr userDrawn="1"/>
        </p:nvCxnSpPr>
        <p:spPr>
          <a:xfrm>
            <a:off x="992372" y="-406591"/>
            <a:ext cx="0" cy="370715"/>
          </a:xfrm>
          <a:prstGeom prst="line">
            <a:avLst/>
          </a:prstGeom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34"/>
          <p:cNvCxnSpPr/>
          <p:nvPr userDrawn="1"/>
        </p:nvCxnSpPr>
        <p:spPr>
          <a:xfrm>
            <a:off x="992372" y="9601201"/>
            <a:ext cx="0" cy="384167"/>
          </a:xfrm>
          <a:prstGeom prst="line">
            <a:avLst/>
          </a:prstGeom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38"/>
          <p:cNvCxnSpPr/>
          <p:nvPr userDrawn="1"/>
        </p:nvCxnSpPr>
        <p:spPr>
          <a:xfrm rot="5400000">
            <a:off x="-184565" y="1047164"/>
            <a:ext cx="0" cy="369131"/>
          </a:xfrm>
          <a:prstGeom prst="line">
            <a:avLst/>
          </a:prstGeom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39"/>
          <p:cNvCxnSpPr/>
          <p:nvPr userDrawn="1"/>
        </p:nvCxnSpPr>
        <p:spPr>
          <a:xfrm rot="5400000">
            <a:off x="12986165" y="1019367"/>
            <a:ext cx="0" cy="369131"/>
          </a:xfrm>
          <a:prstGeom prst="line">
            <a:avLst/>
          </a:prstGeom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41"/>
          <p:cNvCxnSpPr/>
          <p:nvPr userDrawn="1"/>
        </p:nvCxnSpPr>
        <p:spPr>
          <a:xfrm rot="5400000">
            <a:off x="-184565" y="8238438"/>
            <a:ext cx="0" cy="369131"/>
          </a:xfrm>
          <a:prstGeom prst="line">
            <a:avLst/>
          </a:prstGeom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42"/>
          <p:cNvCxnSpPr/>
          <p:nvPr userDrawn="1"/>
        </p:nvCxnSpPr>
        <p:spPr>
          <a:xfrm rot="5400000">
            <a:off x="12986165" y="8238438"/>
            <a:ext cx="0" cy="369131"/>
          </a:xfrm>
          <a:prstGeom prst="line">
            <a:avLst/>
          </a:prstGeom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43"/>
          <p:cNvCxnSpPr/>
          <p:nvPr userDrawn="1"/>
        </p:nvCxnSpPr>
        <p:spPr>
          <a:xfrm>
            <a:off x="11863535" y="-406591"/>
            <a:ext cx="0" cy="370715"/>
          </a:xfrm>
          <a:prstGeom prst="line">
            <a:avLst/>
          </a:prstGeom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44"/>
          <p:cNvCxnSpPr/>
          <p:nvPr userDrawn="1"/>
        </p:nvCxnSpPr>
        <p:spPr>
          <a:xfrm>
            <a:off x="11863535" y="9601201"/>
            <a:ext cx="0" cy="384167"/>
          </a:xfrm>
          <a:prstGeom prst="line">
            <a:avLst/>
          </a:prstGeom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48"/>
          <p:cNvCxnSpPr/>
          <p:nvPr userDrawn="1"/>
        </p:nvCxnSpPr>
        <p:spPr>
          <a:xfrm rot="5400000">
            <a:off x="-184565" y="1477668"/>
            <a:ext cx="0" cy="369131"/>
          </a:xfrm>
          <a:prstGeom prst="line">
            <a:avLst/>
          </a:prstGeom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49"/>
          <p:cNvCxnSpPr/>
          <p:nvPr userDrawn="1"/>
        </p:nvCxnSpPr>
        <p:spPr>
          <a:xfrm rot="5400000">
            <a:off x="12986165" y="1449872"/>
            <a:ext cx="0" cy="369131"/>
          </a:xfrm>
          <a:prstGeom prst="line">
            <a:avLst/>
          </a:prstGeom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50"/>
          <p:cNvCxnSpPr/>
          <p:nvPr userDrawn="1"/>
        </p:nvCxnSpPr>
        <p:spPr>
          <a:xfrm rot="5400000">
            <a:off x="-184565" y="2721354"/>
            <a:ext cx="0" cy="369131"/>
          </a:xfrm>
          <a:prstGeom prst="line">
            <a:avLst/>
          </a:prstGeom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51"/>
          <p:cNvCxnSpPr/>
          <p:nvPr userDrawn="1"/>
        </p:nvCxnSpPr>
        <p:spPr>
          <a:xfrm rot="5400000">
            <a:off x="12986165" y="2721354"/>
            <a:ext cx="0" cy="369131"/>
          </a:xfrm>
          <a:prstGeom prst="line">
            <a:avLst/>
          </a:prstGeom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63"/>
          <p:cNvCxnSpPr/>
          <p:nvPr userDrawn="1"/>
        </p:nvCxnSpPr>
        <p:spPr>
          <a:xfrm>
            <a:off x="432737" y="-406591"/>
            <a:ext cx="0" cy="370715"/>
          </a:xfrm>
          <a:prstGeom prst="line">
            <a:avLst/>
          </a:prstGeom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64"/>
          <p:cNvCxnSpPr/>
          <p:nvPr userDrawn="1"/>
        </p:nvCxnSpPr>
        <p:spPr>
          <a:xfrm rot="5400000">
            <a:off x="-184565" y="3151846"/>
            <a:ext cx="0" cy="369131"/>
          </a:xfrm>
          <a:prstGeom prst="line">
            <a:avLst/>
          </a:prstGeom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65"/>
          <p:cNvCxnSpPr/>
          <p:nvPr userDrawn="1"/>
        </p:nvCxnSpPr>
        <p:spPr>
          <a:xfrm rot="5400000">
            <a:off x="12986165" y="3151846"/>
            <a:ext cx="0" cy="369131"/>
          </a:xfrm>
          <a:prstGeom prst="line">
            <a:avLst/>
          </a:prstGeom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66"/>
          <p:cNvCxnSpPr/>
          <p:nvPr userDrawn="1"/>
        </p:nvCxnSpPr>
        <p:spPr>
          <a:xfrm rot="5400000">
            <a:off x="-184565" y="8986141"/>
            <a:ext cx="0" cy="369131"/>
          </a:xfrm>
          <a:prstGeom prst="line">
            <a:avLst/>
          </a:prstGeom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67"/>
          <p:cNvCxnSpPr/>
          <p:nvPr userDrawn="1"/>
        </p:nvCxnSpPr>
        <p:spPr>
          <a:xfrm rot="5400000">
            <a:off x="12986165" y="8986141"/>
            <a:ext cx="0" cy="369131"/>
          </a:xfrm>
          <a:prstGeom prst="line">
            <a:avLst/>
          </a:prstGeom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68"/>
          <p:cNvCxnSpPr/>
          <p:nvPr userDrawn="1"/>
        </p:nvCxnSpPr>
        <p:spPr>
          <a:xfrm>
            <a:off x="432737" y="9601201"/>
            <a:ext cx="0" cy="384167"/>
          </a:xfrm>
          <a:prstGeom prst="line">
            <a:avLst/>
          </a:prstGeom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69"/>
          <p:cNvCxnSpPr/>
          <p:nvPr userDrawn="1"/>
        </p:nvCxnSpPr>
        <p:spPr>
          <a:xfrm>
            <a:off x="12372945" y="9601201"/>
            <a:ext cx="0" cy="384167"/>
          </a:xfrm>
          <a:prstGeom prst="line">
            <a:avLst/>
          </a:prstGeom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70"/>
          <p:cNvCxnSpPr/>
          <p:nvPr userDrawn="1"/>
        </p:nvCxnSpPr>
        <p:spPr>
          <a:xfrm>
            <a:off x="12372945" y="-406591"/>
            <a:ext cx="0" cy="370715"/>
          </a:xfrm>
          <a:prstGeom prst="line">
            <a:avLst/>
          </a:prstGeom>
          <a:ln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 userDrawn="1"/>
        </p:nvSpPr>
        <p:spPr>
          <a:xfrm>
            <a:off x="11627715" y="606214"/>
            <a:ext cx="620202" cy="243444"/>
          </a:xfrm>
          <a:prstGeom prst="rect">
            <a:avLst/>
          </a:prstGeom>
          <a:noFill/>
        </p:spPr>
        <p:txBody>
          <a:bodyPr wrap="square" lIns="90175" tIns="45089" rIns="90175" bIns="45089" rtlCol="0">
            <a:spAutoFit/>
          </a:bodyPr>
          <a:lstStyle/>
          <a:p>
            <a:fld id="{1F464972-9380-4746-97AC-66413BB3334E}" type="slidenum">
              <a:rPr lang="en-US" sz="1000" smtClean="0">
                <a:solidFill>
                  <a:schemeClr val="tx1">
                    <a:lumMod val="50000"/>
                    <a:lumOff val="50000"/>
                  </a:schemeClr>
                </a:solidFill>
                <a:latin typeface="ClanOT-WideBook"/>
                <a:cs typeface="ClanOT-WideBook"/>
              </a:rPr>
              <a:t>‹#›</a:t>
            </a:fld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ClanOT-WideBook"/>
              <a:cs typeface="ClanOT-WideBook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4F2E5E6E-43CA-49FA-A825-C0202DB02D00}"/>
              </a:ext>
            </a:extLst>
          </p:cNvPr>
          <p:cNvSpPr/>
          <p:nvPr userDrawn="1"/>
        </p:nvSpPr>
        <p:spPr>
          <a:xfrm>
            <a:off x="0" y="-14514"/>
            <a:ext cx="10943708" cy="8867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026" name="Picture 2" descr="5G-logo_175px">
            <a:extLst>
              <a:ext uri="{FF2B5EF4-FFF2-40B4-BE49-F238E27FC236}">
                <a16:creationId xmlns:a16="http://schemas.microsoft.com/office/drawing/2014/main" xmlns="" id="{EC7C9DF6-B01D-4C0C-8D4B-AE635706F74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01130" y="3286"/>
            <a:ext cx="1209675" cy="8382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29"/>
          <p:cNvPicPr>
            <a:picLocks noChangeAspect="1"/>
          </p:cNvPicPr>
          <p:nvPr userDrawn="1"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2822" b="27269"/>
          <a:stretch/>
        </p:blipFill>
        <p:spPr>
          <a:xfrm>
            <a:off x="10926069" y="-5440"/>
            <a:ext cx="1872397" cy="893420"/>
          </a:xfrm>
          <a:prstGeom prst="rect">
            <a:avLst/>
          </a:prstGeom>
        </p:spPr>
      </p:pic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935D5E5-D395-4EF9-B9B7-BC1DAD7AC7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177" y="9116500"/>
            <a:ext cx="1592238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 dirty="0"/>
              <a:t>5G</a:t>
            </a:r>
            <a:r>
              <a:rPr lang="zh-CN" altLang="en-US" dirty="0"/>
              <a:t>研发部</a:t>
            </a:r>
            <a:r>
              <a:rPr lang="en-US" altLang="zh-CN" dirty="0"/>
              <a:t>2018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91C388F1-C796-49EB-A6E1-A8E64C278CC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924220" y="9085501"/>
            <a:ext cx="2881312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C70BA-B7C7-4E55-8B22-F3497E6A58D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5" r:id="rId5"/>
    <p:sldLayoutId id="2147483656" r:id="rId6"/>
  </p:sldLayoutIdLst>
  <p:hf hdr="0" dt="0"/>
  <p:txStyles>
    <p:titleStyle>
      <a:lvl1pPr algn="ctr" defTabSz="1279525" rtl="0" eaLnBrk="1" latinLnBrk="0" hangingPunct="1">
        <a:spcBef>
          <a:spcPct val="0"/>
        </a:spcBef>
        <a:buNone/>
        <a:defRPr sz="6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80060" indent="-480060" algn="l" defTabSz="1279525" rtl="0" eaLnBrk="1" latinLnBrk="0" hangingPunct="1">
        <a:spcBef>
          <a:spcPct val="20000"/>
        </a:spcBef>
        <a:buFont typeface="Arial" pitchFamily="34" charset="0"/>
        <a:buChar char="•"/>
        <a:defRPr sz="4400" kern="1200">
          <a:solidFill>
            <a:schemeClr val="tx1"/>
          </a:solidFill>
          <a:latin typeface="+mn-lt"/>
          <a:ea typeface="+mn-ea"/>
          <a:cs typeface="+mn-cs"/>
        </a:defRPr>
      </a:lvl1pPr>
      <a:lvl2pPr marL="1040130" indent="-400050" algn="l" defTabSz="1279525" rtl="0" eaLnBrk="1" latinLnBrk="0" hangingPunct="1">
        <a:spcBef>
          <a:spcPct val="20000"/>
        </a:spcBef>
        <a:buFont typeface="Arial" pitchFamily="34" charset="0"/>
        <a:buChar char="–"/>
        <a:defRPr sz="3900" kern="1200">
          <a:solidFill>
            <a:schemeClr val="tx1"/>
          </a:solidFill>
          <a:latin typeface="+mn-lt"/>
          <a:ea typeface="+mn-ea"/>
          <a:cs typeface="+mn-cs"/>
        </a:defRPr>
      </a:lvl2pPr>
      <a:lvl3pPr marL="1600200" indent="-320040" algn="l" defTabSz="1279525" rtl="0" eaLnBrk="1" latinLnBrk="0" hangingPunct="1">
        <a:spcBef>
          <a:spcPct val="20000"/>
        </a:spcBef>
        <a:buFont typeface="Arial" pitchFamily="34" charset="0"/>
        <a:buChar char="•"/>
        <a:defRPr sz="3400" kern="1200">
          <a:solidFill>
            <a:schemeClr val="tx1"/>
          </a:solidFill>
          <a:latin typeface="+mn-lt"/>
          <a:ea typeface="+mn-ea"/>
          <a:cs typeface="+mn-cs"/>
        </a:defRPr>
      </a:lvl3pPr>
      <a:lvl4pPr marL="2239645" indent="-320040" algn="l" defTabSz="1279525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79725" indent="-320040" algn="l" defTabSz="1279525" rtl="0" eaLnBrk="1" latinLnBrk="0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19805" indent="-320040" algn="l" defTabSz="1279525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159885" indent="-320040" algn="l" defTabSz="1279525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4799965" indent="-320040" algn="l" defTabSz="1279525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439410" indent="-320040" algn="l" defTabSz="1279525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79525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algn="l" defTabSz="1279525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280160" algn="l" defTabSz="1279525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919605" algn="l" defTabSz="1279525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559685" algn="l" defTabSz="1279525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199765" algn="l" defTabSz="1279525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839845" algn="l" defTabSz="1279525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479925" algn="l" defTabSz="1279525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5119370" algn="l" defTabSz="1279525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 descr="pacing.psd"/>
          <p:cNvPicPr>
            <a:picLocks noGrp="1" noChangeAspect="1"/>
          </p:cNvPicPr>
          <p:nvPr>
            <p:ph type="pic" sz="quarter" idx="4294967295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8"/>
          <a:stretch>
            <a:fillRect/>
          </a:stretch>
        </p:blipFill>
        <p:spPr>
          <a:xfrm>
            <a:off x="0" y="785"/>
            <a:ext cx="12801600" cy="96012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8697" y="0"/>
            <a:ext cx="1770738" cy="177073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-944666" y="6125234"/>
            <a:ext cx="181803" cy="486888"/>
          </a:xfrm>
          <a:prstGeom prst="rect">
            <a:avLst/>
          </a:prstGeom>
          <a:noFill/>
        </p:spPr>
        <p:txBody>
          <a:bodyPr wrap="none" lIns="90179" tIns="45090" rIns="90179" bIns="45090" rtlCol="0">
            <a:spAutoFit/>
          </a:bodyPr>
          <a:lstStyle/>
          <a:p>
            <a:endParaRPr lang="en-US" dirty="0"/>
          </a:p>
        </p:txBody>
      </p:sp>
      <p:sp>
        <p:nvSpPr>
          <p:cNvPr id="2" name="矩形 1"/>
          <p:cNvSpPr/>
          <p:nvPr/>
        </p:nvSpPr>
        <p:spPr>
          <a:xfrm>
            <a:off x="5106837" y="3342643"/>
            <a:ext cx="6176627" cy="3755581"/>
          </a:xfrm>
          <a:prstGeom prst="rect">
            <a:avLst/>
          </a:prstGeom>
          <a:solidFill>
            <a:srgbClr val="0076B7">
              <a:alpha val="54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0179" tIns="45090" rIns="90179" bIns="45090" rtlCol="0" anchor="ctr"/>
          <a:lstStyle/>
          <a:p>
            <a:pPr algn="ctr"/>
            <a:endParaRPr lang="zh-CN" altLang="en-US"/>
          </a:p>
        </p:txBody>
      </p:sp>
      <p:sp>
        <p:nvSpPr>
          <p:cNvPr id="9" name="TextBox 7"/>
          <p:cNvSpPr txBox="1"/>
          <p:nvPr/>
        </p:nvSpPr>
        <p:spPr>
          <a:xfrm>
            <a:off x="5106837" y="3699101"/>
            <a:ext cx="6176627" cy="1495350"/>
          </a:xfrm>
          <a:prstGeom prst="rect">
            <a:avLst/>
          </a:prstGeom>
          <a:noFill/>
        </p:spPr>
        <p:txBody>
          <a:bodyPr wrap="square" lIns="248526" tIns="230773" rIns="71008" bIns="46155" rtlCol="0">
            <a:spAutoFit/>
          </a:bodyPr>
          <a:lstStyle/>
          <a:p>
            <a:pPr algn="ctr">
              <a:spcBef>
                <a:spcPts val="1185"/>
              </a:spcBef>
            </a:pPr>
            <a:r>
              <a:rPr lang="en-US" altLang="zh-CN" sz="3700" b="1" spc="148" dirty="0" smtClean="0">
                <a:solidFill>
                  <a:schemeClr val="bg1"/>
                </a:solidFill>
                <a:latin typeface="Times New Roman" panose="02020603050405020304" pitchFamily="18" charset="0"/>
                <a:ea typeface="华文黑体" charset="0"/>
                <a:cs typeface="Times New Roman" panose="02020603050405020304" pitchFamily="18" charset="0"/>
              </a:rPr>
              <a:t>Views on NRU WID scope</a:t>
            </a:r>
            <a:endParaRPr lang="en-US" altLang="zh-CN" sz="1600" spc="148" dirty="0">
              <a:solidFill>
                <a:schemeClr val="bg1"/>
              </a:solidFill>
              <a:latin typeface="Times New Roman" panose="02020603050405020304" pitchFamily="18" charset="0"/>
              <a:ea typeface="方正兰亭纤黑_GBK" panose="02000000000000000000" pitchFamily="2" charset="-122"/>
              <a:cs typeface="Times New Roman" panose="02020603050405020304" pitchFamily="18" charset="0"/>
            </a:endParaRPr>
          </a:p>
          <a:p>
            <a:pPr algn="ctr">
              <a:spcBef>
                <a:spcPts val="1185"/>
              </a:spcBef>
            </a:pPr>
            <a:r>
              <a:rPr lang="en-US" sz="3200" spc="148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  <a:cs typeface="ClanOT-WideBook"/>
              </a:rPr>
              <a:t>vivo</a:t>
            </a:r>
            <a:endParaRPr lang="en-US" sz="3200" spc="148" dirty="0" smtClean="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  <a:cs typeface="ClanOT-WideBook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869435" y="314325"/>
            <a:ext cx="9932165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 hangingPunct="0"/>
            <a:r>
              <a:rPr lang="en-US" altLang="zh-CN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3GPP TSG RAN Meeting #82	</a:t>
            </a:r>
            <a:r>
              <a:rPr lang="en-US" altLang="zh-CN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                                                       RP-182465</a:t>
            </a:r>
            <a:endParaRPr lang="zh-CN" altLang="zh-CN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fontAlgn="base" hangingPunct="0"/>
            <a:r>
              <a:rPr lang="en-US" altLang="zh-CN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Sorrento</a:t>
            </a:r>
            <a:r>
              <a:rPr lang="en-US" altLang="zh-CN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, Italy, December 10-13, 2018  </a:t>
            </a:r>
            <a:endParaRPr lang="en-US" altLang="zh-CN" b="1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fontAlgn="base" hangingPunct="0"/>
            <a:r>
              <a:rPr lang="en-US" altLang="zh-CN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Agenda Item: 9.1.1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脚占位符 1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altLang="zh-CN"/>
              <a:t>5G</a:t>
            </a:r>
            <a:r>
              <a:rPr lang="zh-CN" altLang="en-US"/>
              <a:t>研发部</a:t>
            </a:r>
            <a:r>
              <a:rPr lang="en-US" altLang="zh-CN"/>
              <a:t>2018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1DC70BA-B7C7-4E55-8B22-F3497E6A58DB}" type="slidenum">
              <a:rPr lang="zh-CN" altLang="en-US" smtClean="0"/>
              <a:t>2</a:t>
            </a:fld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79561" y="60009"/>
            <a:ext cx="50472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rgbClr val="E37B4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Highlights</a:t>
            </a:r>
            <a:endParaRPr lang="zh-CN" altLang="en-US" sz="3600" b="1" dirty="0">
              <a:solidFill>
                <a:srgbClr val="E37B4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83617" y="1647736"/>
            <a:ext cx="1242203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097280" lvl="1" indent="-457200">
              <a:buFont typeface="Arial" pitchFamily="34" charset="0"/>
              <a:buChar char="•"/>
            </a:pPr>
            <a:r>
              <a:rPr lang="en-US" altLang="zh-CN" sz="3200" dirty="0">
                <a:cs typeface="Arial" pitchFamily="34" charset="0"/>
              </a:rPr>
              <a:t>F</a:t>
            </a:r>
            <a:r>
              <a:rPr lang="en-US" altLang="zh-CN" sz="3200" dirty="0" smtClean="0">
                <a:cs typeface="Arial" pitchFamily="34" charset="0"/>
              </a:rPr>
              <a:t>requency </a:t>
            </a:r>
            <a:r>
              <a:rPr lang="en-US" altLang="zh-CN" sz="3200" dirty="0">
                <a:cs typeface="Arial" pitchFamily="34" charset="0"/>
              </a:rPr>
              <a:t>band and deployments</a:t>
            </a:r>
          </a:p>
          <a:p>
            <a:pPr marL="1097280" lvl="1" indent="-457200">
              <a:buFont typeface="Arial" pitchFamily="34" charset="0"/>
              <a:buChar char="•"/>
            </a:pPr>
            <a:r>
              <a:rPr lang="en-US" altLang="zh-CN" sz="3200" dirty="0">
                <a:cs typeface="Arial" pitchFamily="34" charset="0"/>
              </a:rPr>
              <a:t>Numerology options</a:t>
            </a:r>
          </a:p>
          <a:p>
            <a:pPr marL="1097280" lvl="1" indent="-457200">
              <a:buFont typeface="Arial" pitchFamily="34" charset="0"/>
              <a:buChar char="•"/>
            </a:pPr>
            <a:r>
              <a:rPr lang="en-US" altLang="zh-CN" sz="3200" dirty="0">
                <a:cs typeface="Arial" pitchFamily="34" charset="0"/>
              </a:rPr>
              <a:t>Wider bandwidth operation</a:t>
            </a:r>
          </a:p>
          <a:p>
            <a:pPr marL="1097280" lvl="1" indent="-457200">
              <a:buFont typeface="Arial" pitchFamily="34" charset="0"/>
              <a:buChar char="•"/>
            </a:pPr>
            <a:r>
              <a:rPr lang="en-US" altLang="zh-CN" sz="3200" dirty="0">
                <a:cs typeface="Arial" pitchFamily="34" charset="0"/>
              </a:rPr>
              <a:t>Channel access schemes</a:t>
            </a:r>
          </a:p>
          <a:p>
            <a:pPr marL="1097280" lvl="1" indent="-457200">
              <a:buFont typeface="Arial" pitchFamily="34" charset="0"/>
              <a:buChar char="•"/>
            </a:pPr>
            <a:r>
              <a:rPr lang="en-US" altLang="zh-CN" sz="3200" dirty="0">
                <a:cs typeface="Arial" pitchFamily="34" charset="0"/>
              </a:rPr>
              <a:t>DL channel/signals</a:t>
            </a:r>
          </a:p>
          <a:p>
            <a:pPr marL="1097280" lvl="1" indent="-457200">
              <a:buFont typeface="Arial" pitchFamily="34" charset="0"/>
              <a:buChar char="•"/>
            </a:pPr>
            <a:r>
              <a:rPr lang="en-US" altLang="zh-CN" sz="3200" dirty="0">
                <a:cs typeface="Arial" pitchFamily="34" charset="0"/>
              </a:rPr>
              <a:t>UL channel/signals</a:t>
            </a:r>
          </a:p>
          <a:p>
            <a:pPr marL="1097280" lvl="1" indent="-457200">
              <a:buFont typeface="Arial" pitchFamily="34" charset="0"/>
              <a:buChar char="•"/>
            </a:pPr>
            <a:r>
              <a:rPr lang="en-US" altLang="zh-CN" sz="3200" dirty="0">
                <a:cs typeface="Arial" pitchFamily="34" charset="0"/>
              </a:rPr>
              <a:t>Initial access and mobility</a:t>
            </a:r>
          </a:p>
          <a:p>
            <a:pPr marL="1097280" lvl="1" indent="-457200">
              <a:buFont typeface="Arial" pitchFamily="34" charset="0"/>
              <a:buChar char="•"/>
            </a:pPr>
            <a:r>
              <a:rPr lang="en-US" altLang="zh-CN" sz="3200" dirty="0">
                <a:cs typeface="Arial" pitchFamily="34" charset="0"/>
              </a:rPr>
              <a:t>Higher layer aspects</a:t>
            </a:r>
            <a:endParaRPr lang="zh-CN" altLang="en-US" sz="3200" dirty="0">
              <a:cs typeface="Arial" pitchFamily="34" charset="0"/>
            </a:endParaRPr>
          </a:p>
          <a:p>
            <a:pPr marL="1097280" lvl="1" indent="-457200">
              <a:buFont typeface="Arial" pitchFamily="34" charset="0"/>
              <a:buChar char="•"/>
            </a:pPr>
            <a:endParaRPr lang="en-US" altLang="en-US" sz="3200" dirty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295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脚占位符 1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altLang="zh-CN"/>
              <a:t>5G</a:t>
            </a:r>
            <a:r>
              <a:rPr lang="zh-CN" altLang="en-US"/>
              <a:t>研发部</a:t>
            </a:r>
            <a:r>
              <a:rPr lang="en-US" altLang="zh-CN"/>
              <a:t>2018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1DC70BA-B7C7-4E55-8B22-F3497E6A58DB}" type="slidenum">
              <a:rPr lang="zh-CN" altLang="en-US" smtClean="0"/>
              <a:t>3</a:t>
            </a:fld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347472" y="1170432"/>
            <a:ext cx="11740896" cy="79714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en-US" altLang="zh-CN" sz="3200" u="sng" dirty="0">
                <a:cs typeface="Arial" pitchFamily="34" charset="0"/>
              </a:rPr>
              <a:t>Frequency bands</a:t>
            </a:r>
          </a:p>
          <a:p>
            <a:pPr marL="1097280" lvl="1" indent="-457200">
              <a:buFont typeface="Arial" pitchFamily="34" charset="0"/>
              <a:buChar char="•"/>
            </a:pPr>
            <a:r>
              <a:rPr lang="en-US" altLang="zh-CN" sz="3200" dirty="0">
                <a:cs typeface="Arial" pitchFamily="34" charset="0"/>
              </a:rPr>
              <a:t>Target a band agnostic design applicable to unlicensed spectrum in </a:t>
            </a:r>
            <a:r>
              <a:rPr lang="en-GB" altLang="zh-CN" sz="3200" dirty="0">
                <a:cs typeface="Arial" pitchFamily="34" charset="0"/>
              </a:rPr>
              <a:t>1 GHz ~7.125 GHz </a:t>
            </a:r>
            <a:endParaRPr lang="en-US" altLang="zh-CN" sz="3200" dirty="0">
              <a:cs typeface="Arial" pitchFamily="34" charset="0"/>
            </a:endParaRPr>
          </a:p>
          <a:p>
            <a:pPr marL="457200" indent="-457200">
              <a:buFont typeface="Arial" pitchFamily="34" charset="0"/>
              <a:buChar char="•"/>
            </a:pPr>
            <a:r>
              <a:rPr lang="en-US" altLang="zh-CN" sz="3200" u="sng" dirty="0">
                <a:cs typeface="Arial" pitchFamily="34" charset="0"/>
              </a:rPr>
              <a:t>Deployment scenarios</a:t>
            </a:r>
          </a:p>
          <a:p>
            <a:pPr marL="1097280" lvl="1" indent="-457200">
              <a:buFont typeface="Arial" pitchFamily="34" charset="0"/>
              <a:buChar char="•"/>
            </a:pPr>
            <a:r>
              <a:rPr lang="en-US" altLang="zh-CN" sz="3200" dirty="0">
                <a:cs typeface="Arial" pitchFamily="34" charset="0"/>
              </a:rPr>
              <a:t>Licensed assisted NRU operation</a:t>
            </a:r>
          </a:p>
          <a:p>
            <a:pPr marL="1737360" lvl="2" indent="-457200">
              <a:buFont typeface="Arial" pitchFamily="34" charset="0"/>
              <a:buChar char="•"/>
            </a:pPr>
            <a:r>
              <a:rPr lang="en-US" altLang="zh-CN" sz="3200" dirty="0">
                <a:cs typeface="Arial" pitchFamily="34" charset="0"/>
              </a:rPr>
              <a:t>CA between NR licensed </a:t>
            </a:r>
            <a:r>
              <a:rPr lang="en-US" altLang="zh-CN" sz="3200" dirty="0" err="1">
                <a:cs typeface="Arial" pitchFamily="34" charset="0"/>
              </a:rPr>
              <a:t>Pcell</a:t>
            </a:r>
            <a:r>
              <a:rPr lang="en-US" altLang="zh-CN" sz="3200" dirty="0">
                <a:cs typeface="Arial" pitchFamily="34" charset="0"/>
              </a:rPr>
              <a:t> and NRU </a:t>
            </a:r>
            <a:r>
              <a:rPr lang="en-US" altLang="zh-CN" sz="3200" dirty="0" err="1">
                <a:cs typeface="Arial" pitchFamily="34" charset="0"/>
              </a:rPr>
              <a:t>Scell</a:t>
            </a:r>
            <a:endParaRPr lang="en-US" altLang="zh-CN" sz="3200" dirty="0">
              <a:cs typeface="Arial" pitchFamily="34" charset="0"/>
            </a:endParaRPr>
          </a:p>
          <a:p>
            <a:pPr marL="1737360" lvl="2" indent="-457200">
              <a:buFont typeface="Arial" pitchFamily="34" charset="0"/>
              <a:buChar char="•"/>
            </a:pPr>
            <a:r>
              <a:rPr lang="en-US" altLang="zh-CN" sz="3200" dirty="0">
                <a:cs typeface="Arial" pitchFamily="34" charset="0"/>
              </a:rPr>
              <a:t>DC between NR licensed </a:t>
            </a:r>
            <a:r>
              <a:rPr lang="en-US" altLang="zh-CN" sz="3200" dirty="0" err="1">
                <a:cs typeface="Arial" pitchFamily="34" charset="0"/>
              </a:rPr>
              <a:t>Pcell</a:t>
            </a:r>
            <a:r>
              <a:rPr lang="en-US" altLang="zh-CN" sz="3200" dirty="0">
                <a:cs typeface="Arial" pitchFamily="34" charset="0"/>
              </a:rPr>
              <a:t> and NRU </a:t>
            </a:r>
            <a:r>
              <a:rPr lang="en-US" altLang="zh-CN" sz="3200" dirty="0" err="1">
                <a:cs typeface="Arial" pitchFamily="34" charset="0"/>
              </a:rPr>
              <a:t>PScell</a:t>
            </a:r>
            <a:endParaRPr lang="en-US" altLang="zh-CN" sz="3200" dirty="0">
              <a:cs typeface="Arial" pitchFamily="34" charset="0"/>
            </a:endParaRPr>
          </a:p>
          <a:p>
            <a:pPr marL="1737360" lvl="2" indent="-457200">
              <a:buFont typeface="Arial" pitchFamily="34" charset="0"/>
              <a:buChar char="•"/>
            </a:pPr>
            <a:r>
              <a:rPr lang="en-US" altLang="zh-CN" sz="3200" dirty="0">
                <a:cs typeface="Arial" pitchFamily="34" charset="0"/>
              </a:rPr>
              <a:t>DC between LTE licensed </a:t>
            </a:r>
            <a:r>
              <a:rPr lang="en-US" altLang="zh-CN" sz="3200" dirty="0" err="1">
                <a:cs typeface="Arial" pitchFamily="34" charset="0"/>
              </a:rPr>
              <a:t>Pcell</a:t>
            </a:r>
            <a:r>
              <a:rPr lang="en-US" altLang="zh-CN" sz="3200" dirty="0">
                <a:cs typeface="Arial" pitchFamily="34" charset="0"/>
              </a:rPr>
              <a:t> and NRU </a:t>
            </a:r>
            <a:r>
              <a:rPr lang="en-US" altLang="zh-CN" sz="3200" dirty="0" err="1">
                <a:cs typeface="Arial" pitchFamily="34" charset="0"/>
              </a:rPr>
              <a:t>Pscell</a:t>
            </a:r>
            <a:endParaRPr lang="en-US" altLang="zh-CN" sz="3200" dirty="0">
              <a:cs typeface="Arial" pitchFamily="34" charset="0"/>
            </a:endParaRPr>
          </a:p>
          <a:p>
            <a:pPr marL="1097280" lvl="1" indent="-457200">
              <a:buFont typeface="Arial" pitchFamily="34" charset="0"/>
              <a:buChar char="•"/>
            </a:pPr>
            <a:r>
              <a:rPr lang="en-US" altLang="zh-CN" sz="3200" dirty="0">
                <a:cs typeface="Arial" pitchFamily="34" charset="0"/>
              </a:rPr>
              <a:t>Standalone NRU </a:t>
            </a:r>
            <a:r>
              <a:rPr lang="en-US" altLang="zh-CN" sz="3200" dirty="0" smtClean="0">
                <a:cs typeface="Arial" pitchFamily="34" charset="0"/>
              </a:rPr>
              <a:t>operation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altLang="zh-CN" sz="3200" u="sng" dirty="0" smtClean="0">
                <a:cs typeface="Arial" pitchFamily="34" charset="0"/>
              </a:rPr>
              <a:t>Numerology options</a:t>
            </a:r>
          </a:p>
          <a:p>
            <a:pPr marL="1097280" lvl="1" indent="-457200">
              <a:buFont typeface="Arial" pitchFamily="34" charset="0"/>
              <a:buChar char="•"/>
            </a:pPr>
            <a:r>
              <a:rPr lang="en-US" altLang="zh-CN" sz="3200" dirty="0" smtClean="0">
                <a:cs typeface="Arial" pitchFamily="34" charset="0"/>
              </a:rPr>
              <a:t>Single </a:t>
            </a:r>
            <a:r>
              <a:rPr lang="en-US" altLang="zh-CN" sz="3200" dirty="0">
                <a:cs typeface="Arial" pitchFamily="34" charset="0"/>
              </a:rPr>
              <a:t>numerology operation for all DL/UL signal/channels for a given </a:t>
            </a:r>
            <a:r>
              <a:rPr lang="en-GB" altLang="zh-CN" sz="3200" dirty="0">
                <a:cs typeface="Arial" pitchFamily="34" charset="0"/>
              </a:rPr>
              <a:t>carrier and for at least intra-band CA on serving cells on unlicensed bands</a:t>
            </a:r>
            <a:endParaRPr lang="en-US" altLang="zh-CN" sz="3200" dirty="0">
              <a:cs typeface="Arial" pitchFamily="34" charset="0"/>
            </a:endParaRPr>
          </a:p>
          <a:p>
            <a:pPr marL="1737360" lvl="2" indent="-457200">
              <a:buFont typeface="Arial" pitchFamily="34" charset="0"/>
              <a:buChar char="•"/>
            </a:pPr>
            <a:r>
              <a:rPr lang="en-US" altLang="zh-CN" sz="3200" dirty="0">
                <a:cs typeface="Arial" pitchFamily="34" charset="0"/>
              </a:rPr>
              <a:t>15KHz and 30KHz are supported </a:t>
            </a:r>
          </a:p>
          <a:p>
            <a:pPr marL="1737360" lvl="2" indent="-457200">
              <a:buFont typeface="Arial" pitchFamily="34" charset="0"/>
              <a:buChar char="•"/>
            </a:pPr>
            <a:r>
              <a:rPr lang="en-US" altLang="zh-CN" sz="3200" dirty="0">
                <a:cs typeface="Arial" pitchFamily="34" charset="0"/>
              </a:rPr>
              <a:t>Single SSB numerology per band is assumed by UE</a:t>
            </a:r>
          </a:p>
          <a:p>
            <a:pPr marL="1097280" lvl="1" indent="-457200">
              <a:buFont typeface="Arial" pitchFamily="34" charset="0"/>
              <a:buChar char="•"/>
            </a:pPr>
            <a:endParaRPr lang="en-US" altLang="zh-CN" sz="3200" dirty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0632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脚占位符 1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altLang="zh-CN"/>
              <a:t>5G</a:t>
            </a:r>
            <a:r>
              <a:rPr lang="zh-CN" altLang="en-US"/>
              <a:t>研发部</a:t>
            </a:r>
            <a:r>
              <a:rPr lang="en-US" altLang="zh-CN"/>
              <a:t>2018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1DC70BA-B7C7-4E55-8B22-F3497E6A58DB}" type="slidenum">
              <a:rPr lang="zh-CN" altLang="en-US" smtClean="0"/>
              <a:t>4</a:t>
            </a:fld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347472" y="1170432"/>
            <a:ext cx="11740896" cy="69865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en-US" altLang="zh-CN" sz="3200" u="sng" dirty="0" smtClean="0">
                <a:cs typeface="Arial" pitchFamily="34" charset="0"/>
              </a:rPr>
              <a:t>Channel access</a:t>
            </a:r>
            <a:endParaRPr lang="en-US" altLang="zh-CN" sz="3200" u="sng" dirty="0">
              <a:cs typeface="Arial" pitchFamily="34" charset="0"/>
            </a:endParaRPr>
          </a:p>
          <a:p>
            <a:pPr marL="1097280" lvl="1" indent="-457200">
              <a:buFont typeface="Arial" pitchFamily="34" charset="0"/>
              <a:buChar char="•"/>
            </a:pPr>
            <a:r>
              <a:rPr lang="en-US" altLang="zh-CN" sz="3200" dirty="0">
                <a:cs typeface="Arial" pitchFamily="34" charset="0"/>
              </a:rPr>
              <a:t>Support LBE based operation </a:t>
            </a:r>
          </a:p>
          <a:p>
            <a:pPr marL="1097280" lvl="1" indent="-457200">
              <a:buFont typeface="Arial" pitchFamily="34" charset="0"/>
              <a:buChar char="•"/>
            </a:pPr>
            <a:r>
              <a:rPr lang="en-US" altLang="zh-CN" sz="3200" dirty="0">
                <a:cs typeface="Arial" pitchFamily="34" charset="0"/>
              </a:rPr>
              <a:t>Support FBE based operation</a:t>
            </a:r>
          </a:p>
          <a:p>
            <a:pPr marL="1097280" lvl="1" indent="-457200">
              <a:buFont typeface="Arial" pitchFamily="34" charset="0"/>
              <a:buChar char="•"/>
            </a:pPr>
            <a:r>
              <a:rPr lang="en-US" altLang="zh-CN" sz="3200" dirty="0">
                <a:cs typeface="Arial" pitchFamily="34" charset="0"/>
              </a:rPr>
              <a:t>Specify channel access priority classes</a:t>
            </a:r>
            <a:endParaRPr lang="zh-CN" altLang="en-US" sz="3200" dirty="0">
              <a:cs typeface="Arial" pitchFamily="34" charset="0"/>
            </a:endParaRPr>
          </a:p>
          <a:p>
            <a:pPr marL="457200" indent="-457200">
              <a:buFont typeface="Arial" pitchFamily="34" charset="0"/>
              <a:buChar char="•"/>
            </a:pPr>
            <a:r>
              <a:rPr lang="en-US" altLang="zh-CN" sz="3200" u="sng" dirty="0" smtClean="0">
                <a:cs typeface="Arial" pitchFamily="34" charset="0"/>
              </a:rPr>
              <a:t>DL Signals/Channels</a:t>
            </a:r>
            <a:endParaRPr lang="en-US" altLang="zh-CN" sz="3200" u="sng" dirty="0">
              <a:cs typeface="Arial" pitchFamily="34" charset="0"/>
            </a:endParaRPr>
          </a:p>
          <a:p>
            <a:pPr marL="1097280" lvl="1" indent="-457200">
              <a:buFont typeface="Arial" pitchFamily="34" charset="0"/>
              <a:buChar char="•"/>
            </a:pPr>
            <a:r>
              <a:rPr lang="en-US" altLang="zh-CN" sz="3200" dirty="0">
                <a:cs typeface="Arial" pitchFamily="34" charset="0"/>
              </a:rPr>
              <a:t>Support </a:t>
            </a:r>
            <a:r>
              <a:rPr lang="en-GB" altLang="zh-CN" sz="3200" dirty="0">
                <a:cs typeface="Arial" pitchFamily="34" charset="0"/>
              </a:rPr>
              <a:t>NR-U DRS containing at least SS/PBCH block burst set transmission and possibly associated CSI-RS, RMSI-CORESET(s)+PDSCH(s), OSI and paging</a:t>
            </a:r>
          </a:p>
          <a:p>
            <a:pPr marL="1097280" lvl="1" indent="-457200">
              <a:buFont typeface="Arial" pitchFamily="34" charset="0"/>
              <a:buChar char="•"/>
            </a:pPr>
            <a:r>
              <a:rPr lang="en-GB" altLang="zh-CN" sz="3200" dirty="0">
                <a:cs typeface="Arial" pitchFamily="34" charset="0"/>
              </a:rPr>
              <a:t>Support dynamic change of the time domain instances in which the UE is expected to receive PDCCH</a:t>
            </a:r>
          </a:p>
          <a:p>
            <a:pPr marL="1097280" lvl="1" indent="-457200">
              <a:buFont typeface="Arial" pitchFamily="34" charset="0"/>
              <a:buChar char="•"/>
            </a:pPr>
            <a:r>
              <a:rPr lang="en-GB" altLang="zh-CN" sz="3200" dirty="0">
                <a:cs typeface="Arial" pitchFamily="34" charset="0"/>
              </a:rPr>
              <a:t>Support PDSCH design to not require the </a:t>
            </a:r>
            <a:r>
              <a:rPr lang="en-GB" altLang="zh-CN" sz="3200" dirty="0" err="1">
                <a:cs typeface="Arial" pitchFamily="34" charset="0"/>
              </a:rPr>
              <a:t>gNB</a:t>
            </a:r>
            <a:r>
              <a:rPr lang="en-GB" altLang="zh-CN" sz="3200" dirty="0">
                <a:cs typeface="Arial" pitchFamily="34" charset="0"/>
              </a:rPr>
              <a:t> to change a pre-determined TBS for a PDSCH transmission depending on the LBT outcome</a:t>
            </a:r>
            <a:endParaRPr lang="zh-CN" altLang="en-US" sz="3200" dirty="0">
              <a:cs typeface="Arial" pitchFamily="34" charset="0"/>
            </a:endParaRPr>
          </a:p>
          <a:p>
            <a:pPr marL="1097280" lvl="1" indent="-457200">
              <a:buFont typeface="Arial" pitchFamily="34" charset="0"/>
              <a:buChar char="•"/>
            </a:pPr>
            <a:endParaRPr lang="en-US" altLang="zh-CN" sz="3200" dirty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7737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脚占位符 1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altLang="zh-CN"/>
              <a:t>5G</a:t>
            </a:r>
            <a:r>
              <a:rPr lang="zh-CN" altLang="en-US"/>
              <a:t>研发部</a:t>
            </a:r>
            <a:r>
              <a:rPr lang="en-US" altLang="zh-CN"/>
              <a:t>2018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1DC70BA-B7C7-4E55-8B22-F3497E6A58DB}" type="slidenum">
              <a:rPr lang="zh-CN" altLang="en-US" smtClean="0"/>
              <a:t>5</a:t>
            </a:fld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347472" y="1170432"/>
            <a:ext cx="12275224" cy="6494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en-US" altLang="zh-CN" sz="3200" u="sng" dirty="0" smtClean="0">
                <a:cs typeface="Arial" pitchFamily="34" charset="0"/>
              </a:rPr>
              <a:t>UL Signals/Channels</a:t>
            </a:r>
            <a:endParaRPr lang="en-US" altLang="zh-CN" sz="3200" u="sng" dirty="0">
              <a:cs typeface="Arial" pitchFamily="34" charset="0"/>
            </a:endParaRPr>
          </a:p>
          <a:p>
            <a:pPr marL="1097280" lvl="1" indent="-457200">
              <a:buFont typeface="Arial" pitchFamily="34" charset="0"/>
              <a:buChar char="•"/>
            </a:pPr>
            <a:r>
              <a:rPr lang="en-US" altLang="zh-CN" sz="3200" dirty="0">
                <a:cs typeface="Arial" pitchFamily="34" charset="0"/>
              </a:rPr>
              <a:t>Support </a:t>
            </a:r>
            <a:r>
              <a:rPr lang="en-GB" altLang="zh-CN" sz="3200" dirty="0">
                <a:cs typeface="Arial" pitchFamily="34" charset="0"/>
              </a:rPr>
              <a:t>PRB-based block-interlace for PUSCH/PUCCH/SRS/PRACH allocation</a:t>
            </a:r>
          </a:p>
          <a:p>
            <a:pPr marL="1097280" lvl="1" indent="-457200">
              <a:buFont typeface="Arial" pitchFamily="34" charset="0"/>
              <a:buChar char="•"/>
            </a:pPr>
            <a:r>
              <a:rPr lang="en-GB" altLang="zh-CN" sz="3200" dirty="0">
                <a:cs typeface="Arial" pitchFamily="34" charset="0"/>
              </a:rPr>
              <a:t>Support Rel-15 resource allocation  for PUSCH/PUCCH/SRS/PRACH </a:t>
            </a:r>
          </a:p>
          <a:p>
            <a:pPr marL="1097280" lvl="1" indent="-457200">
              <a:buFont typeface="Arial" pitchFamily="34" charset="0"/>
              <a:buChar char="•"/>
            </a:pPr>
            <a:r>
              <a:rPr lang="en-GB" altLang="zh-CN" sz="3200" dirty="0">
                <a:cs typeface="Arial" pitchFamily="34" charset="0"/>
              </a:rPr>
              <a:t>Support PUSCH design to not require the UE to change a granted TBS for a PUSCH transmission depending on the LBT outcome</a:t>
            </a:r>
          </a:p>
          <a:p>
            <a:pPr marL="1097280" lvl="1" indent="-457200">
              <a:buFont typeface="Arial" pitchFamily="34" charset="0"/>
              <a:buChar char="•"/>
            </a:pPr>
            <a:r>
              <a:rPr lang="en-GB" altLang="zh-CN" sz="3200" dirty="0">
                <a:cs typeface="Arial" pitchFamily="34" charset="0"/>
              </a:rPr>
              <a:t>Support CP-OFDM</a:t>
            </a:r>
          </a:p>
          <a:p>
            <a:pPr marL="1097280" lvl="1" indent="-457200">
              <a:buFont typeface="Arial" pitchFamily="34" charset="0"/>
              <a:buChar char="•"/>
            </a:pPr>
            <a:r>
              <a:rPr lang="en-GB" altLang="zh-CN" sz="3200" dirty="0">
                <a:cs typeface="Arial" pitchFamily="34" charset="0"/>
              </a:rPr>
              <a:t>Support PUSCH transmission with configured grant using Rel-15 NR type-1 and type-2 configured grant as the baseline with necessary modifications</a:t>
            </a:r>
          </a:p>
          <a:p>
            <a:pPr marL="1097280" lvl="1" indent="-457200">
              <a:buFont typeface="Arial" pitchFamily="34" charset="0"/>
              <a:buChar char="•"/>
            </a:pPr>
            <a:r>
              <a:rPr lang="en-GB" altLang="zh-CN" sz="3200" dirty="0">
                <a:cs typeface="Arial" pitchFamily="34" charset="0"/>
              </a:rPr>
              <a:t>Support enhanced UCI transmission including HARQ-ACK, SR due to potential LBT failure</a:t>
            </a:r>
            <a:endParaRPr lang="zh-CN" altLang="en-US" sz="3200" dirty="0">
              <a:cs typeface="Arial" pitchFamily="34" charset="0"/>
            </a:endParaRPr>
          </a:p>
          <a:p>
            <a:pPr marL="1097280" lvl="1" indent="-457200">
              <a:buFont typeface="Arial" pitchFamily="34" charset="0"/>
              <a:buChar char="•"/>
            </a:pPr>
            <a:endParaRPr lang="en-US" altLang="zh-CN" sz="3200" dirty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4391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脚占位符 1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altLang="zh-CN"/>
              <a:t>5G</a:t>
            </a:r>
            <a:r>
              <a:rPr lang="zh-CN" altLang="en-US"/>
              <a:t>研发部</a:t>
            </a:r>
            <a:r>
              <a:rPr lang="en-US" altLang="zh-CN"/>
              <a:t>2018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1DC70BA-B7C7-4E55-8B22-F3497E6A58DB}" type="slidenum">
              <a:rPr lang="zh-CN" altLang="en-US" smtClean="0"/>
              <a:t>6</a:t>
            </a:fld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347472" y="1170432"/>
            <a:ext cx="12275224" cy="8463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en-US" altLang="zh-CN" sz="3200" u="sng" dirty="0">
                <a:cs typeface="Arial" pitchFamily="34" charset="0"/>
              </a:rPr>
              <a:t>Initial access and </a:t>
            </a:r>
            <a:r>
              <a:rPr lang="en-US" altLang="zh-CN" sz="3200" u="sng" dirty="0">
                <a:cs typeface="Arial" pitchFamily="34" charset="0"/>
              </a:rPr>
              <a:t>mobility</a:t>
            </a:r>
          </a:p>
          <a:p>
            <a:pPr marL="1097280" lvl="1" indent="-457200">
              <a:buFont typeface="Arial" pitchFamily="34" charset="0"/>
              <a:buChar char="•"/>
            </a:pPr>
            <a:r>
              <a:rPr lang="en-US" altLang="zh-CN" sz="3200" dirty="0">
                <a:cs typeface="Arial" pitchFamily="34" charset="0"/>
              </a:rPr>
              <a:t>Modifications to </a:t>
            </a:r>
            <a:r>
              <a:rPr lang="en-GB" altLang="zh-CN" sz="3200" dirty="0">
                <a:cs typeface="Arial" pitchFamily="34" charset="0"/>
              </a:rPr>
              <a:t>SS/PBCH blocks, SI, paging transmissions due to potential LBT failure. </a:t>
            </a:r>
            <a:endParaRPr lang="en-US" altLang="zh-CN" sz="3200" dirty="0">
              <a:cs typeface="Arial" pitchFamily="34" charset="0"/>
            </a:endParaRPr>
          </a:p>
          <a:p>
            <a:pPr marL="1097280" lvl="1" indent="-457200">
              <a:buFont typeface="Arial" pitchFamily="34" charset="0"/>
              <a:buChar char="•"/>
            </a:pPr>
            <a:r>
              <a:rPr lang="en-US" altLang="zh-CN" sz="3200" dirty="0">
                <a:cs typeface="Arial" pitchFamily="34" charset="0"/>
              </a:rPr>
              <a:t>Support enhanced 4-step RACH and 2-step RACH</a:t>
            </a:r>
          </a:p>
          <a:p>
            <a:pPr marL="1097280" lvl="1" indent="-457200">
              <a:buFont typeface="Arial" pitchFamily="34" charset="0"/>
              <a:buChar char="•"/>
            </a:pPr>
            <a:r>
              <a:rPr lang="en-GB" altLang="zh-CN" sz="3200" dirty="0">
                <a:cs typeface="Arial" pitchFamily="34" charset="0"/>
              </a:rPr>
              <a:t>Modifications to RLM/RRM procedures due to reduced transmission opportunities for DL signals and channels due to LBT failure</a:t>
            </a:r>
          </a:p>
          <a:p>
            <a:pPr marL="1097280" lvl="1" indent="-457200">
              <a:buFont typeface="Arial" pitchFamily="34" charset="0"/>
              <a:buChar char="•"/>
            </a:pPr>
            <a:r>
              <a:rPr lang="en-GB" altLang="zh-CN" sz="3200" dirty="0">
                <a:cs typeface="Arial" pitchFamily="34" charset="0"/>
              </a:rPr>
              <a:t>Enhanced RRM measurements including RSSI measurement/reporting</a:t>
            </a:r>
          </a:p>
          <a:p>
            <a:pPr marL="1097280" lvl="1" indent="-457200">
              <a:buFont typeface="Arial" pitchFamily="34" charset="0"/>
              <a:buChar char="•"/>
            </a:pPr>
            <a:r>
              <a:rPr lang="en-GB" altLang="zh-CN" sz="3200" dirty="0">
                <a:cs typeface="Arial" pitchFamily="34" charset="0"/>
              </a:rPr>
              <a:t>Modifications to synchronization raster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altLang="zh-CN" sz="3200" u="sng" dirty="0">
                <a:cs typeface="Arial" pitchFamily="34" charset="0"/>
              </a:rPr>
              <a:t>Higher layer aspects</a:t>
            </a:r>
          </a:p>
          <a:p>
            <a:pPr marL="1097280" lvl="1" indent="-457200">
              <a:buFont typeface="Arial" pitchFamily="34" charset="0"/>
              <a:buChar char="•"/>
            </a:pPr>
            <a:r>
              <a:rPr lang="en-US" altLang="zh-CN" sz="3200" dirty="0">
                <a:cs typeface="Arial" pitchFamily="34" charset="0"/>
              </a:rPr>
              <a:t>Support </a:t>
            </a:r>
            <a:r>
              <a:rPr lang="en-GB" altLang="zh-CN" sz="3200" dirty="0">
                <a:cs typeface="Arial" pitchFamily="34" charset="0"/>
              </a:rPr>
              <a:t>Inactive and Idle mode procedures</a:t>
            </a:r>
            <a:endParaRPr lang="en-US" altLang="zh-CN" sz="3200" dirty="0">
              <a:cs typeface="Arial" pitchFamily="34" charset="0"/>
            </a:endParaRPr>
          </a:p>
          <a:p>
            <a:pPr marL="1097280" lvl="1" indent="-457200">
              <a:buFont typeface="Arial" pitchFamily="34" charset="0"/>
              <a:buChar char="•"/>
            </a:pPr>
            <a:r>
              <a:rPr lang="en-US" altLang="zh-CN" sz="3200" dirty="0">
                <a:cs typeface="Arial" pitchFamily="34" charset="0"/>
              </a:rPr>
              <a:t>Support camp on non-best cell if the PLMN of the strongest cell is not the R/E-PLMN</a:t>
            </a:r>
          </a:p>
          <a:p>
            <a:pPr marL="1097280" lvl="1" indent="-457200">
              <a:buFont typeface="Arial" pitchFamily="34" charset="0"/>
              <a:buChar char="•"/>
            </a:pPr>
            <a:r>
              <a:rPr lang="en-US" altLang="zh-CN" sz="3200" dirty="0">
                <a:cs typeface="Arial" pitchFamily="34" charset="0"/>
              </a:rPr>
              <a:t>Support mobility among standalone NR unlicensed and licensed cells</a:t>
            </a:r>
          </a:p>
          <a:p>
            <a:pPr marL="1097280" lvl="1" indent="-457200">
              <a:buFont typeface="Arial" pitchFamily="34" charset="0"/>
              <a:buChar char="•"/>
            </a:pPr>
            <a:endParaRPr lang="en-US" altLang="zh-CN" sz="3200" dirty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0839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88980" y="1688276"/>
            <a:ext cx="12030586" cy="7478646"/>
          </a:xfrm>
          <a:prstGeom prst="rect">
            <a:avLst/>
          </a:prstGeom>
          <a:solidFill>
            <a:srgbClr val="0076B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90179" tIns="45090" rIns="90179" bIns="45090"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5098413" y="4798336"/>
            <a:ext cx="2611721" cy="639040"/>
          </a:xfrm>
          <a:prstGeom prst="rect">
            <a:avLst/>
          </a:prstGeom>
          <a:noFill/>
        </p:spPr>
        <p:txBody>
          <a:bodyPr wrap="square" lIns="90179" tIns="45090" rIns="90179" bIns="45090" rtlCol="0">
            <a:spAutoFit/>
          </a:bodyPr>
          <a:lstStyle/>
          <a:p>
            <a:pPr algn="ctr"/>
            <a:r>
              <a:rPr lang="en-US" altLang="zh-CN" sz="3600" kern="2000" dirty="0">
                <a:solidFill>
                  <a:schemeClr val="bg1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  <a:cs typeface="黑体"/>
              </a:rPr>
              <a:t>Thanks</a:t>
            </a:r>
            <a:endParaRPr lang="en-US" sz="3600" kern="2000" dirty="0">
              <a:solidFill>
                <a:schemeClr val="bg1"/>
              </a:solidFill>
              <a:latin typeface="方正兰亭粗黑_GBK" panose="02000000000000000000" pitchFamily="2" charset="-122"/>
              <a:ea typeface="方正兰亭粗黑_GBK" panose="02000000000000000000" pitchFamily="2" charset="-122"/>
              <a:cs typeface="黑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5G培训统一模板" id="{840D738D-886E-44E6-8118-495ADA306A61}" vid="{BE16871E-D84A-4807-A00E-58F69D430C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5G培训统一模板</Template>
  <TotalTime>2855</TotalTime>
  <Words>389</Words>
  <Application>Microsoft Office PowerPoint</Application>
  <PresentationFormat>A3 纸张(297x420 毫米)</PresentationFormat>
  <Paragraphs>62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shenxd</dc:creator>
  <cp:lastModifiedBy>Xueming Pan</cp:lastModifiedBy>
  <cp:revision>291</cp:revision>
  <cp:lastPrinted>2015-03-17T03:26:00Z</cp:lastPrinted>
  <dcterms:created xsi:type="dcterms:W3CDTF">2018-04-20T05:13:52Z</dcterms:created>
  <dcterms:modified xsi:type="dcterms:W3CDTF">2018-12-03T10:03:13Z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2052-10.1.0.5745</vt:lpwstr>
  </property>
</Properties>
</file>