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
  </p:notesMasterIdLst>
  <p:handoutMasterIdLst>
    <p:handoutMasterId r:id="rId5"/>
  </p:handoutMasterIdLst>
  <p:sldIdLst>
    <p:sldId id="573" r:id="rId2"/>
    <p:sldId id="574" r:id="rId3"/>
  </p:sldIdLst>
  <p:sldSz cx="12192000" cy="6858000"/>
  <p:notesSz cx="6858000" cy="9144000"/>
  <p:custDataLst>
    <p:tags r:id="rId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5840" autoAdjust="0"/>
  </p:normalViewPr>
  <p:slideViewPr>
    <p:cSldViewPr snapToGrid="0">
      <p:cViewPr varScale="1">
        <p:scale>
          <a:sx n="80" d="100"/>
          <a:sy n="80" d="100"/>
        </p:scale>
        <p:origin x="691" y="67"/>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gs" Target="tags/tag1.xml"/><Relationship Id="rId11" Type="http://schemas.openxmlformats.org/officeDocument/2006/relationships/tableStyles" Target="tableStyles.xml"/><Relationship Id="rId5" Type="http://schemas.openxmlformats.org/officeDocument/2006/relationships/handoutMaster" Target="handoutMasters/handoutMaster1.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US" dirty="0"/>
              <a:t>WF on 2-step RACH</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Agenda Item: 9.3.5</a:t>
            </a:r>
          </a:p>
          <a:p>
            <a:r>
              <a:rPr lang="en-US" dirty="0"/>
              <a:t>Source: Qualcomm Inc. </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RP-182126</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Golden Coast, Australia</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4E4D8-BB8C-4291-B854-76B4C26FE71C}"/>
              </a:ext>
            </a:extLst>
          </p:cNvPr>
          <p:cNvSpPr>
            <a:spLocks noGrp="1"/>
          </p:cNvSpPr>
          <p:nvPr>
            <p:ph type="title"/>
          </p:nvPr>
        </p:nvSpPr>
        <p:spPr/>
        <p:txBody>
          <a:bodyPr/>
          <a:lstStyle/>
          <a:p>
            <a:r>
              <a:rPr lang="en-US" dirty="0"/>
              <a:t>WF on 2-step RACH</a:t>
            </a:r>
          </a:p>
        </p:txBody>
      </p:sp>
      <p:sp>
        <p:nvSpPr>
          <p:cNvPr id="3" name="Content Placeholder 2">
            <a:extLst>
              <a:ext uri="{FF2B5EF4-FFF2-40B4-BE49-F238E27FC236}">
                <a16:creationId xmlns:a16="http://schemas.microsoft.com/office/drawing/2014/main" id="{C3CE8721-94C5-4CD7-A37D-35F1FD724D1D}"/>
              </a:ext>
            </a:extLst>
          </p:cNvPr>
          <p:cNvSpPr>
            <a:spLocks noGrp="1"/>
          </p:cNvSpPr>
          <p:nvPr>
            <p:ph sz="quarter" idx="12"/>
          </p:nvPr>
        </p:nvSpPr>
        <p:spPr/>
        <p:txBody>
          <a:bodyPr/>
          <a:lstStyle/>
          <a:p>
            <a:pPr lvl="0"/>
            <a:r>
              <a:rPr lang="en-US" sz="2400" dirty="0"/>
              <a:t>A common 2-step RACH design for various use cases is desirable </a:t>
            </a:r>
          </a:p>
          <a:p>
            <a:pPr lvl="0"/>
            <a:r>
              <a:rPr lang="en-US" sz="2400" dirty="0"/>
              <a:t>PHY layer aspects of 2-step RACH design are not addressed in any of the on-going SIs (no SIDs updates) </a:t>
            </a:r>
          </a:p>
          <a:p>
            <a:pPr lvl="1"/>
            <a:r>
              <a:rPr lang="en-US" sz="2400" dirty="0"/>
              <a:t>2-step RACH can be included in a later Rel-16 WI, per normal approval process.</a:t>
            </a:r>
          </a:p>
          <a:p>
            <a:pPr lvl="0"/>
            <a:r>
              <a:rPr lang="en-US" sz="2400" dirty="0"/>
              <a:t>Higher layer aspects of 2-step RACH can be studied within NR-U SI with the understanding that higher priority should be given to the feasibility of NR-U operation in the architectures described in the NR-U SID [RP-181339] and aspects that may require input from SA WGs</a:t>
            </a:r>
          </a:p>
          <a:p>
            <a:endParaRPr lang="en-US" dirty="0"/>
          </a:p>
        </p:txBody>
      </p:sp>
    </p:spTree>
    <p:extLst>
      <p:ext uri="{BB962C8B-B14F-4D97-AF65-F5344CB8AC3E}">
        <p14:creationId xmlns:p14="http://schemas.microsoft.com/office/powerpoint/2010/main" val="888501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21</TotalTime>
  <Words>118</Words>
  <Application>Microsoft Office PowerPoint</Application>
  <PresentationFormat>Widescreen</PresentationFormat>
  <Paragraphs>11</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Century Gothic</vt:lpstr>
      <vt:lpstr>Microsoft Sans Serif</vt:lpstr>
      <vt:lpstr>Qualcomm</vt:lpstr>
      <vt:lpstr>WF on 2-step RACH</vt:lpstr>
      <vt:lpstr>WF on 2-step RACH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2-step RACH</dc:title>
  <dc:creator>QC-JM</dc:creator>
  <cp:lastModifiedBy>Bertenyi, Balazs (Nokia - HU/Budapest)</cp:lastModifiedBy>
  <cp:revision>4</cp:revision>
  <dcterms:created xsi:type="dcterms:W3CDTF">2018-09-12T05:19:18Z</dcterms:created>
  <dcterms:modified xsi:type="dcterms:W3CDTF">2018-09-12T06:11:54Z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