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1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82706" y="3065175"/>
            <a:ext cx="9311426" cy="1307676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Views on DL MIMO </a:t>
            </a:r>
            <a:r>
              <a:rPr lang="en-US" altLang="zh-CN" smtClean="0"/>
              <a:t>efficiency enhancements </a:t>
            </a:r>
            <a:r>
              <a:rPr lang="en-US" altLang="zh-CN" dirty="0" smtClean="0"/>
              <a:t>for LTE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2226" y="253353"/>
            <a:ext cx="11736947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0670" marR="1270" indent="-280670">
              <a:lnSpc>
                <a:spcPct val="115000"/>
              </a:lnSpc>
              <a:spcAft>
                <a:spcPts val="0"/>
              </a:spcAft>
              <a:tabLst>
                <a:tab pos="5257800" algn="r"/>
              </a:tabLst>
            </a:pPr>
            <a:r>
              <a:rPr lang="en-US" altLang="zh-CN" sz="2400" b="1" dirty="0">
                <a:latin typeface="+mj-lt"/>
                <a:cs typeface="Times New Roman" panose="02020603050405020304" pitchFamily="18" charset="0"/>
              </a:rPr>
              <a:t>3GPP TSG RAN Meeting #81         </a:t>
            </a:r>
            <a:r>
              <a:rPr lang="en-US" altLang="zh-CN" sz="2400" b="1" dirty="0" smtClean="0">
                <a:latin typeface="+mj-lt"/>
                <a:cs typeface="Times New Roman" panose="02020603050405020304" pitchFamily="18" charset="0"/>
              </a:rPr>
              <a:t>                                                                           </a:t>
            </a:r>
            <a:r>
              <a:rPr lang="en-US" altLang="zh-CN" sz="2400" b="1" dirty="0" smtClean="0">
                <a:latin typeface="+mj-lt"/>
                <a:cs typeface="Times New Roman" panose="02020603050405020304" pitchFamily="18" charset="0"/>
              </a:rPr>
              <a:t>RP-181732</a:t>
            </a:r>
            <a:endParaRPr lang="zh-CN" altLang="zh-CN" sz="2400" dirty="0">
              <a:latin typeface="+mj-lt"/>
              <a:cs typeface="Times New Roman" panose="02020603050405020304" pitchFamily="18" charset="0"/>
            </a:endParaRPr>
          </a:p>
          <a:p>
            <a:pPr marL="280670" marR="1270" indent="-280670">
              <a:lnSpc>
                <a:spcPct val="115000"/>
              </a:lnSpc>
              <a:spcAft>
                <a:spcPts val="0"/>
              </a:spcAft>
              <a:tabLst>
                <a:tab pos="5257800" algn="r"/>
              </a:tabLst>
            </a:pPr>
            <a:r>
              <a:rPr lang="en-US" altLang="zh-CN" sz="2400" b="1" dirty="0">
                <a:latin typeface="+mj-lt"/>
                <a:cs typeface="Times New Roman" panose="02020603050405020304" pitchFamily="18" charset="0"/>
              </a:rPr>
              <a:t>Gold Coast, Australia, Sept 10 - 13, 2018</a:t>
            </a:r>
            <a:endParaRPr lang="zh-CN" altLang="zh-CN" sz="24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226" y="1099270"/>
            <a:ext cx="6096000" cy="9417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0670" marR="1270" indent="-280670">
              <a:lnSpc>
                <a:spcPct val="115000"/>
              </a:lnSpc>
              <a:spcAft>
                <a:spcPts val="0"/>
              </a:spcAft>
              <a:tabLst>
                <a:tab pos="5257800" algn="r"/>
              </a:tabLst>
            </a:pPr>
            <a:r>
              <a:rPr lang="en-US" altLang="zh-CN" sz="2400" b="1" dirty="0">
                <a:latin typeface="+mj-lt"/>
                <a:cs typeface="Times New Roman" panose="02020603050405020304" pitchFamily="18" charset="0"/>
              </a:rPr>
              <a:t>Agenda item</a:t>
            </a:r>
            <a:r>
              <a:rPr lang="en-US" altLang="zh-CN" sz="2400" b="1">
                <a:latin typeface="+mj-lt"/>
                <a:cs typeface="Times New Roman" panose="02020603050405020304" pitchFamily="18" charset="0"/>
              </a:rPr>
              <a:t>:    </a:t>
            </a:r>
            <a:r>
              <a:rPr lang="en-US" altLang="zh-CN" sz="2400" b="1" smtClean="0">
                <a:latin typeface="+mj-lt"/>
                <a:cs typeface="Times New Roman" panose="02020603050405020304" pitchFamily="18" charset="0"/>
              </a:rPr>
              <a:t>10.7.4</a:t>
            </a:r>
            <a:endParaRPr lang="zh-CN" altLang="zh-CN" sz="2400" dirty="0">
              <a:latin typeface="+mj-lt"/>
              <a:cs typeface="Times New Roman" panose="02020603050405020304" pitchFamily="18" charset="0"/>
            </a:endParaRPr>
          </a:p>
          <a:p>
            <a:pPr marL="1141095" indent="-1141095">
              <a:lnSpc>
                <a:spcPct val="115000"/>
              </a:lnSpc>
              <a:spcAft>
                <a:spcPts val="0"/>
              </a:spcAft>
            </a:pPr>
            <a:r>
              <a:rPr lang="en-US" altLang="zh-CN" sz="2400" b="1" dirty="0">
                <a:latin typeface="+mj-lt"/>
                <a:cs typeface="Times New Roman" panose="02020603050405020304" pitchFamily="18" charset="0"/>
              </a:rPr>
              <a:t>Document </a:t>
            </a:r>
            <a:r>
              <a:rPr lang="en-US" altLang="zh-CN" sz="2400" b="1" dirty="0" smtClean="0">
                <a:latin typeface="+mj-lt"/>
                <a:cs typeface="Times New Roman" panose="02020603050405020304" pitchFamily="18" charset="0"/>
              </a:rPr>
              <a:t>for:  Discussion</a:t>
            </a:r>
            <a:endParaRPr lang="zh-CN" altLang="zh-CN" sz="24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4778" y="4623518"/>
            <a:ext cx="927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ZTE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384450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924" y="43151"/>
            <a:ext cx="10515600" cy="1325563"/>
          </a:xfrm>
        </p:spPr>
        <p:txBody>
          <a:bodyPr/>
          <a:lstStyle/>
          <a:p>
            <a:r>
              <a:rPr lang="en-US" altLang="zh-CN" smtClean="0"/>
              <a:t>Current RAN1 </a:t>
            </a:r>
            <a:r>
              <a:rPr lang="en-US" altLang="zh-CN" dirty="0" smtClean="0"/>
              <a:t>scope and TU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24" y="1484626"/>
            <a:ext cx="11139152" cy="4800263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Enhance SRS capacity and coverage [RAN1</a:t>
            </a:r>
            <a:r>
              <a:rPr lang="en-US" altLang="zh-CN" sz="2400" dirty="0" smtClean="0"/>
              <a:t>] [1][2]</a:t>
            </a:r>
          </a:p>
          <a:p>
            <a:pPr lvl="1"/>
            <a:r>
              <a:rPr lang="en-US" altLang="zh-CN" sz="2000" dirty="0"/>
              <a:t>Introduce more than one symbol for SRS for one UE or for multiple UEs on a UL normal </a:t>
            </a:r>
            <a:r>
              <a:rPr lang="en-US" altLang="zh-CN" sz="2000" dirty="0" err="1" smtClean="0"/>
              <a:t>subframe</a:t>
            </a:r>
            <a:endParaRPr lang="en-US" altLang="zh-CN" sz="2000" dirty="0" smtClean="0"/>
          </a:p>
          <a:p>
            <a:pPr lvl="2"/>
            <a:r>
              <a:rPr lang="en-US" altLang="zh-CN" dirty="0"/>
              <a:t>Baseline: the minimum SRS resource allocation granularity for a cell is one slot, when more than one symbol in a normal </a:t>
            </a:r>
            <a:r>
              <a:rPr lang="en-US" altLang="zh-CN" dirty="0" err="1"/>
              <a:t>subframe</a:t>
            </a:r>
            <a:r>
              <a:rPr lang="en-US" altLang="zh-CN" dirty="0"/>
              <a:t> is allocated for SRS for the </a:t>
            </a:r>
            <a:r>
              <a:rPr lang="en-US" altLang="zh-CN" dirty="0" smtClean="0"/>
              <a:t>cell</a:t>
            </a:r>
          </a:p>
          <a:p>
            <a:pPr lvl="2"/>
            <a:r>
              <a:rPr lang="en-US" altLang="zh-CN" dirty="0"/>
              <a:t>Enhancements on PUCCH and PUSCH are not in </a:t>
            </a:r>
            <a:r>
              <a:rPr lang="en-US" altLang="zh-CN" dirty="0" smtClean="0"/>
              <a:t>scope</a:t>
            </a:r>
          </a:p>
          <a:p>
            <a:pPr lvl="1"/>
            <a:r>
              <a:rPr lang="en-US" altLang="zh-CN" sz="2000" dirty="0"/>
              <a:t>Introduce virtual cell ID for SRS</a:t>
            </a:r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61526"/>
              </p:ext>
            </p:extLst>
          </p:nvPr>
        </p:nvGraphicFramePr>
        <p:xfrm>
          <a:off x="335924" y="3846120"/>
          <a:ext cx="1088158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158"/>
                <a:gridCol w="1088158"/>
                <a:gridCol w="1088158"/>
                <a:gridCol w="1088158"/>
                <a:gridCol w="1088158"/>
                <a:gridCol w="1088158"/>
                <a:gridCol w="1088158"/>
                <a:gridCol w="1088158"/>
                <a:gridCol w="1088158"/>
                <a:gridCol w="1088158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altLang="zh-CN" dirty="0" smtClean="0"/>
                        <a:t>2018H2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altLang="zh-CN" dirty="0" smtClean="0"/>
                        <a:t>2019H1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altLang="zh-CN" dirty="0" smtClean="0"/>
                        <a:t>2019H2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Meeting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94bis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96bis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98bis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99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35924" y="5165868"/>
            <a:ext cx="9452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Observation: TUs of 9 meetings are occupied by a small scope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6354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924" y="43152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Issue #1: Unclear description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24" y="1471747"/>
            <a:ext cx="11139152" cy="48002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baseline defined in RAN1 scope for multi-symbol SRS does not exist in LTE</a:t>
            </a:r>
          </a:p>
          <a:p>
            <a:pPr lvl="1"/>
            <a:r>
              <a:rPr lang="en-US" altLang="zh-CN" sz="2000" dirty="0" smtClean="0"/>
              <a:t>LTE: only the last symbol of a normal UL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can be used for SRS for cell</a:t>
            </a:r>
          </a:p>
          <a:p>
            <a:pPr lvl="1"/>
            <a:r>
              <a:rPr lang="en-US" altLang="zh-CN" sz="2000" dirty="0" smtClean="0"/>
              <a:t>Current baseline: a whole slot in a normal UL </a:t>
            </a:r>
            <a:r>
              <a:rPr lang="en-US" altLang="zh-CN" sz="2000" dirty="0" err="1" smtClean="0"/>
              <a:t>subframe</a:t>
            </a:r>
            <a:r>
              <a:rPr lang="en-US" altLang="zh-CN" sz="2000" dirty="0" smtClean="0"/>
              <a:t> can be used for SRS for cell</a:t>
            </a:r>
          </a:p>
          <a:p>
            <a:r>
              <a:rPr lang="en-US" altLang="zh-CN" sz="2400" dirty="0"/>
              <a:t>Companies in RAN1 are confused by the baseline description</a:t>
            </a:r>
          </a:p>
          <a:p>
            <a:r>
              <a:rPr lang="en-US" altLang="zh-CN" sz="2400" dirty="0"/>
              <a:t>It’s </a:t>
            </a:r>
            <a:r>
              <a:rPr lang="en-US" altLang="zh-CN" sz="2400" dirty="0" smtClean="0"/>
              <a:t>desirable </a:t>
            </a:r>
            <a:r>
              <a:rPr lang="en-US" altLang="zh-CN" sz="2400" dirty="0"/>
              <a:t>to use an </a:t>
            </a:r>
            <a:r>
              <a:rPr lang="en-US" altLang="zh-CN" sz="2400" dirty="0" smtClean="0"/>
              <a:t>existed </a:t>
            </a:r>
            <a:r>
              <a:rPr lang="en-US" altLang="zh-CN" sz="2400" dirty="0"/>
              <a:t>scheme as </a:t>
            </a:r>
            <a:r>
              <a:rPr lang="en-US" altLang="zh-CN" sz="2400" dirty="0" smtClean="0"/>
              <a:t>baseline </a:t>
            </a:r>
            <a:endParaRPr lang="en-US" altLang="zh-CN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335924" y="5306104"/>
            <a:ext cx="10688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Proposal 1: Revise the baseline in the scope for multi-symbol SRS as “Use current LTE SRS configuration in a normal UL </a:t>
            </a:r>
            <a:r>
              <a:rPr lang="en-US" altLang="zh-CN" sz="2400" b="1" dirty="0" err="1" smtClean="0"/>
              <a:t>subframe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as baseline”.</a:t>
            </a:r>
            <a:endParaRPr lang="zh-CN" altLang="en-US" sz="2400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8229" y="3589458"/>
            <a:ext cx="2960799" cy="13384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936" y="3589458"/>
            <a:ext cx="5826170" cy="134424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37649" y="5008690"/>
            <a:ext cx="51540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LTE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00671" y="4990275"/>
            <a:ext cx="1859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Baseline ??</a:t>
            </a:r>
          </a:p>
        </p:txBody>
      </p:sp>
    </p:spTree>
    <p:extLst>
      <p:ext uri="{BB962C8B-B14F-4D97-AF65-F5344CB8AC3E}">
        <p14:creationId xmlns:p14="http://schemas.microsoft.com/office/powerpoint/2010/main" val="209874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924" y="25758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Issue #2: Regarding CSI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24" y="1136893"/>
            <a:ext cx="11525519" cy="48002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LTE Rel-13 and Rel-14 have enhanced the CSI feedback by introducing 2D-beam codebook and 2-beam combination, which haven’t been deployed yet</a:t>
            </a:r>
          </a:p>
          <a:p>
            <a:pPr lvl="1"/>
            <a:r>
              <a:rPr lang="en-US" altLang="zh-CN" sz="2000" dirty="0" smtClean="0"/>
              <a:t>Need for further enhancement is not urgent</a:t>
            </a:r>
          </a:p>
          <a:p>
            <a:r>
              <a:rPr lang="en-US" altLang="zh-CN" sz="2400" dirty="0" smtClean="0"/>
              <a:t>Introducing more than 2 beam combination will consume much higher overhead and UE processing complexity</a:t>
            </a:r>
          </a:p>
          <a:p>
            <a:pPr lvl="1"/>
            <a:r>
              <a:rPr lang="en-US" altLang="zh-CN" sz="2000" dirty="0" smtClean="0"/>
              <a:t>The CSI overhead can be as large as more than 400 bits to support more than 2 beam combination</a:t>
            </a:r>
          </a:p>
          <a:p>
            <a:pPr lvl="2"/>
            <a:r>
              <a:rPr lang="en-US" altLang="zh-CN" dirty="0" smtClean="0"/>
              <a:t>Different ranks </a:t>
            </a:r>
            <a:r>
              <a:rPr lang="en-US" altLang="zh-CN" dirty="0"/>
              <a:t>can have </a:t>
            </a:r>
            <a:r>
              <a:rPr lang="en-US" altLang="zh-CN" dirty="0" smtClean="0"/>
              <a:t>about 200 bit overhead difference, which causes significant issue for BS UL resource allocation</a:t>
            </a:r>
          </a:p>
          <a:p>
            <a:pPr lvl="2"/>
            <a:r>
              <a:rPr lang="en-US" altLang="zh-CN" dirty="0" smtClean="0"/>
              <a:t>In NR Rel-15, </a:t>
            </a:r>
            <a:r>
              <a:rPr lang="en-US" altLang="zh-CN" u="sng" dirty="0" smtClean="0"/>
              <a:t>flexible PUSCH RA</a:t>
            </a:r>
            <a:r>
              <a:rPr lang="en-US" altLang="zh-CN" dirty="0" smtClean="0"/>
              <a:t>, </a:t>
            </a:r>
            <a:r>
              <a:rPr lang="en-US" altLang="zh-CN" u="sng" dirty="0" smtClean="0"/>
              <a:t>CSI coding mechanism</a:t>
            </a:r>
            <a:r>
              <a:rPr lang="en-US" altLang="zh-CN" dirty="0" smtClean="0"/>
              <a:t>, </a:t>
            </a:r>
            <a:r>
              <a:rPr lang="en-US" altLang="zh-CN" u="sng" dirty="0" smtClean="0"/>
              <a:t>flexible </a:t>
            </a:r>
            <a:r>
              <a:rPr lang="en-US" altLang="zh-CN" u="sng" dirty="0"/>
              <a:t>CSI </a:t>
            </a:r>
            <a:r>
              <a:rPr lang="en-US" altLang="zh-CN" u="sng" dirty="0" smtClean="0"/>
              <a:t>report band </a:t>
            </a:r>
            <a:r>
              <a:rPr lang="en-US" altLang="zh-CN" u="sng" dirty="0"/>
              <a:t>configuration </a:t>
            </a:r>
            <a:r>
              <a:rPr lang="en-US" altLang="zh-CN" dirty="0"/>
              <a:t>and </a:t>
            </a:r>
            <a:r>
              <a:rPr lang="en-US" altLang="zh-CN" u="sng" dirty="0" smtClean="0"/>
              <a:t>dynamic partial CSI </a:t>
            </a:r>
            <a:r>
              <a:rPr lang="en-US" altLang="zh-CN" u="sng" dirty="0"/>
              <a:t>omission </a:t>
            </a:r>
            <a:r>
              <a:rPr lang="en-US" altLang="zh-CN" dirty="0"/>
              <a:t>can help to solve the overhead </a:t>
            </a:r>
            <a:r>
              <a:rPr lang="en-US" altLang="zh-CN" dirty="0" smtClean="0"/>
              <a:t>issue. </a:t>
            </a:r>
            <a:r>
              <a:rPr lang="en-US" altLang="zh-CN" b="1" dirty="0" smtClean="0"/>
              <a:t>These are not supported in LTE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sz="2000" dirty="0" smtClean="0"/>
              <a:t>Tremendous discussion time consumption is expected to solve the above overhead issue in LTE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5924" y="5976783"/>
            <a:ext cx="10688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Proposal 2: Do not include CSI enhancement in Rel-16 LTE MIMO WI.</a:t>
            </a:r>
            <a:endParaRPr lang="zh-CN" altLang="en-US" sz="24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435932"/>
              </p:ext>
            </p:extLst>
          </p:nvPr>
        </p:nvGraphicFramePr>
        <p:xfrm>
          <a:off x="1529724" y="4954413"/>
          <a:ext cx="8127999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/>
                <a:gridCol w="2709333"/>
                <a:gridCol w="2709333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Rank 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Rank 2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Estimated overhead for 4-beam combination in [3]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&gt;200 bits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b="1" dirty="0" smtClean="0"/>
                        <a:t>&gt;400 bits</a:t>
                      </a:r>
                      <a:endParaRPr lang="zh-CN" altLang="en-US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451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924" y="68909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Issue #3: TU allocation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24" y="1484626"/>
            <a:ext cx="11139152" cy="48002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Based on the above observation and proposals, the current TU allocation is more than required by the current scope.</a:t>
            </a:r>
          </a:p>
          <a:p>
            <a:pPr lvl="1"/>
            <a:r>
              <a:rPr lang="en-US" altLang="zh-CN" sz="2000" dirty="0" smtClean="0"/>
              <a:t>The allocated time in RAN1 #94 is even not fully utilized   </a:t>
            </a:r>
          </a:p>
          <a:p>
            <a:r>
              <a:rPr lang="en-US" altLang="zh-CN" sz="2400" dirty="0" smtClean="0"/>
              <a:t>Our estimation of a more proper TU allocation is given as follows.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5924" y="4842464"/>
            <a:ext cx="111391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Proposal 3: Reduce the TU per meeting from 1 to 0 for LTE Rel-16 MIMO from RAN1 #97 to RAN1 #99.</a:t>
            </a:r>
            <a:endParaRPr lang="zh-CN" altLang="en-US" sz="24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560934"/>
              </p:ext>
            </p:extLst>
          </p:nvPr>
        </p:nvGraphicFramePr>
        <p:xfrm>
          <a:off x="335924" y="3227930"/>
          <a:ext cx="1088158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158"/>
                <a:gridCol w="1088158"/>
                <a:gridCol w="1088158"/>
                <a:gridCol w="1088158"/>
                <a:gridCol w="1088158"/>
                <a:gridCol w="1088158"/>
                <a:gridCol w="1088158"/>
                <a:gridCol w="1088158"/>
                <a:gridCol w="1088158"/>
                <a:gridCol w="1088158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altLang="zh-CN" dirty="0" smtClean="0"/>
                        <a:t>2018H2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altLang="zh-CN" dirty="0" smtClean="0"/>
                        <a:t>2019H1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altLang="zh-CN" dirty="0" smtClean="0"/>
                        <a:t>2019H2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Meeting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94bis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96bis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98bis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99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TU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1 -&gt;</a:t>
                      </a: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1-&gt;</a:t>
                      </a: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zh-CN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1-&gt;</a:t>
                      </a: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zh-CN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FF0000"/>
                          </a:solidFill>
                        </a:rPr>
                        <a:t>1-&gt;</a:t>
                      </a:r>
                      <a:r>
                        <a:rPr lang="en-US" altLang="zh-CN" baseline="0" dirty="0" smtClean="0">
                          <a:solidFill>
                            <a:srgbClr val="FF0000"/>
                          </a:solidFill>
                        </a:rPr>
                        <a:t> 0</a:t>
                      </a:r>
                      <a:endParaRPr lang="zh-CN" altLang="en-US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3534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924" y="5603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24" y="1484626"/>
            <a:ext cx="11139152" cy="480026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We have the following proposals for LTE Rel-16 MIMO</a:t>
            </a:r>
          </a:p>
          <a:p>
            <a:pPr lvl="1"/>
            <a:r>
              <a:rPr lang="en-US" altLang="zh-CN" sz="2000" dirty="0"/>
              <a:t>Revise the baseline in </a:t>
            </a:r>
            <a:r>
              <a:rPr lang="en-US" altLang="zh-CN" sz="2000" dirty="0" smtClean="0"/>
              <a:t>the scope for multi-symbol SRS as “</a:t>
            </a:r>
            <a:r>
              <a:rPr lang="en-US" altLang="zh-CN" sz="2000" smtClean="0"/>
              <a:t>Use current </a:t>
            </a:r>
            <a:r>
              <a:rPr lang="en-US" altLang="zh-CN" sz="2000" dirty="0" smtClean="0"/>
              <a:t>LTE SRS configuration in </a:t>
            </a:r>
            <a:r>
              <a:rPr lang="en-US" altLang="zh-CN" sz="2000" dirty="0"/>
              <a:t>a normal UL </a:t>
            </a:r>
            <a:r>
              <a:rPr lang="en-US" altLang="zh-CN" sz="2000" dirty="0" err="1"/>
              <a:t>subframe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as </a:t>
            </a:r>
            <a:r>
              <a:rPr lang="en-US" altLang="zh-CN" sz="2000" dirty="0"/>
              <a:t>baseline</a:t>
            </a:r>
            <a:r>
              <a:rPr lang="en-US" altLang="zh-CN" sz="2000" dirty="0" smtClean="0"/>
              <a:t>”</a:t>
            </a:r>
          </a:p>
          <a:p>
            <a:pPr lvl="1"/>
            <a:r>
              <a:rPr lang="en-US" altLang="zh-CN" sz="2000" dirty="0"/>
              <a:t>Do not include CSI enhancement in Rel-16 LTE MIMO </a:t>
            </a:r>
            <a:r>
              <a:rPr lang="en-US" altLang="zh-CN" sz="2000" dirty="0" smtClean="0"/>
              <a:t>WI</a:t>
            </a:r>
          </a:p>
          <a:p>
            <a:pPr lvl="1"/>
            <a:r>
              <a:rPr lang="en-US" altLang="zh-CN" sz="2000" dirty="0"/>
              <a:t>Reduce the TU per meeting from 1 to 0 for LTE Rel-16 MIMO from RAN1 #97 to RAN1 #99</a:t>
            </a:r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8702413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924" y="68910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24" y="1484626"/>
            <a:ext cx="11139152" cy="48002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 smtClean="0"/>
              <a:t>[1</a:t>
            </a:r>
            <a:r>
              <a:rPr lang="en-US" altLang="zh-CN" sz="2400" dirty="0"/>
              <a:t>] </a:t>
            </a:r>
            <a:r>
              <a:rPr lang="en-US" altLang="zh-CN" sz="2400" dirty="0" smtClean="0"/>
              <a:t>RP-181491, </a:t>
            </a:r>
            <a:r>
              <a:rPr lang="en-GB" altLang="zh-CN" sz="2400" dirty="0" smtClean="0"/>
              <a:t>Draft </a:t>
            </a:r>
            <a:r>
              <a:rPr lang="en-GB" altLang="zh-CN" sz="2400" dirty="0"/>
              <a:t>Report of 3GPP TSG RAN meeting #80</a:t>
            </a:r>
            <a:endParaRPr lang="en-US" altLang="zh-CN" sz="2400" dirty="0" smtClean="0"/>
          </a:p>
          <a:p>
            <a:pPr marL="0" indent="0">
              <a:buNone/>
            </a:pPr>
            <a:r>
              <a:rPr lang="en-US" altLang="zh-CN" sz="2400" dirty="0" smtClean="0"/>
              <a:t>[2] </a:t>
            </a:r>
            <a:r>
              <a:rPr lang="en-GB" altLang="zh-CN" sz="2400" dirty="0"/>
              <a:t>RP-181485, DL MIMO efficiency enhancements for </a:t>
            </a:r>
            <a:r>
              <a:rPr lang="en-GB" altLang="zh-CN" sz="2400" dirty="0" smtClean="0"/>
              <a:t>LTE</a:t>
            </a:r>
          </a:p>
          <a:p>
            <a:pPr marL="0" indent="0">
              <a:buNone/>
            </a:pPr>
            <a:r>
              <a:rPr lang="en-GB" altLang="zh-CN" sz="2400" dirty="0" smtClean="0"/>
              <a:t>[3] </a:t>
            </a:r>
            <a:r>
              <a:rPr lang="en-GB" altLang="zh-CN" sz="2400" dirty="0"/>
              <a:t>RP-18148</a:t>
            </a:r>
            <a:r>
              <a:rPr lang="en-US" altLang="zh-CN" sz="2400" dirty="0"/>
              <a:t>1</a:t>
            </a:r>
            <a:r>
              <a:rPr lang="en-GB" altLang="zh-CN" sz="2400" dirty="0"/>
              <a:t>, DL MIMO efficiency enhancements for LTE</a:t>
            </a: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1476174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642</Words>
  <Application>Microsoft Office PowerPoint</Application>
  <PresentationFormat>宽屏</PresentationFormat>
  <Paragraphs>96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Times New Roman</vt:lpstr>
      <vt:lpstr>Office 主题</vt:lpstr>
      <vt:lpstr>Views on DL MIMO efficiency enhancements for LTE</vt:lpstr>
      <vt:lpstr>Current RAN1 scope and TU allocation</vt:lpstr>
      <vt:lpstr>Issue #1: Unclear description</vt:lpstr>
      <vt:lpstr>Issue #2: Regarding CSI enhancement</vt:lpstr>
      <vt:lpstr>Issue #3: TU allocation</vt:lpstr>
      <vt:lpstr>Conclusion</vt:lpstr>
      <vt:lpstr>References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吴昊10190484</dc:creator>
  <cp:lastModifiedBy>杜忠达10001957</cp:lastModifiedBy>
  <cp:revision>101</cp:revision>
  <dcterms:created xsi:type="dcterms:W3CDTF">2015-05-05T08:02:14Z</dcterms:created>
  <dcterms:modified xsi:type="dcterms:W3CDTF">2018-09-03T08:29:56Z</dcterms:modified>
</cp:coreProperties>
</file>