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6" r:id="rId1"/>
    <p:sldMasterId id="2147483699" r:id="rId2"/>
    <p:sldMasterId id="2147483706" r:id="rId3"/>
  </p:sldMasterIdLst>
  <p:notesMasterIdLst>
    <p:notesMasterId r:id="rId16"/>
  </p:notesMasterIdLst>
  <p:handoutMasterIdLst>
    <p:handoutMasterId r:id="rId17"/>
  </p:handoutMasterIdLst>
  <p:sldIdLst>
    <p:sldId id="262" r:id="rId4"/>
    <p:sldId id="359" r:id="rId5"/>
    <p:sldId id="339" r:id="rId6"/>
    <p:sldId id="341" r:id="rId7"/>
    <p:sldId id="347" r:id="rId8"/>
    <p:sldId id="343" r:id="rId9"/>
    <p:sldId id="351" r:id="rId10"/>
    <p:sldId id="358" r:id="rId11"/>
    <p:sldId id="356" r:id="rId12"/>
    <p:sldId id="357" r:id="rId13"/>
    <p:sldId id="355" r:id="rId14"/>
    <p:sldId id="261" r:id="rId15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70B1"/>
    <a:srgbClr val="00AEEF"/>
    <a:srgbClr val="008FD4"/>
    <a:srgbClr val="00ABBD"/>
    <a:srgbClr val="0089CF"/>
    <a:srgbClr val="005BAA"/>
    <a:srgbClr val="5ACBF5"/>
    <a:srgbClr val="8CC63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5" autoAdjust="0"/>
    <p:restoredTop sz="98910" autoAdjust="0"/>
  </p:normalViewPr>
  <p:slideViewPr>
    <p:cSldViewPr snapToGrid="0" snapToObjects="1">
      <p:cViewPr varScale="1">
        <p:scale>
          <a:sx n="95" d="100"/>
          <a:sy n="95" d="100"/>
        </p:scale>
        <p:origin x="-595" y="-8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2FAECFD-CC53-4182-9FDD-29AABDA331A7}" type="datetimeFigureOut">
              <a:rPr lang="zh-CN" altLang="en-US"/>
              <a:pPr>
                <a:defRPr/>
              </a:pPr>
              <a:t>2018/9/3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8C7C476-630F-4E97-AD79-548321178E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88798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D7B1F9-E82C-4289-810D-22272FC3DBEB}" type="datetimeFigureOut">
              <a:rPr lang="en-US" smtClean="0"/>
              <a:pPr/>
              <a:t>9/3/2018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1B44DB-93D9-4413-9809-D5C2D0D02A6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36661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085662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155571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88043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523057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361865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3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7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8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4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itchFamily="34" charset="0"/>
                <a:ea typeface="Heiti SC Light"/>
                <a:cs typeface="Arial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itchFamily="34" charset="0"/>
              <a:ea typeface="Heiti SC Light"/>
              <a:cs typeface="Arial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All rights reserved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4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itchFamily="34" charset="0"/>
                <a:ea typeface="Heiti SC Light"/>
                <a:cs typeface="Arial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itchFamily="34" charset="0"/>
              <a:ea typeface="Heiti SC Light"/>
              <a:cs typeface="Arial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All rights reserved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7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FAA26D3D-D897-4be2-8F04-BA451C77F1D7}"/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7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10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1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7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8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2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itchFamily="34" charset="0"/>
                <a:ea typeface="Heiti SC Light"/>
                <a:cs typeface="Arial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itchFamily="34" charset="0"/>
              <a:ea typeface="Heiti SC Light"/>
              <a:cs typeface="Arial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All rights reserved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1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itchFamily="34" charset="0"/>
                <a:ea typeface="Heiti SC Light"/>
                <a:cs typeface="Arial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itchFamily="34" charset="0"/>
              <a:ea typeface="Heiti SC Light"/>
              <a:cs typeface="Arial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All rights reserved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4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5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FAA26D3D-D897-4be2-8F04-BA451C77F1D7}"/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5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jpe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 kern="1200">
          <a:solidFill>
            <a:schemeClr val="tx1"/>
          </a:solidFill>
          <a:latin typeface="+mn-lt"/>
          <a:ea typeface="微软雅黑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+mn-lt"/>
          <a:ea typeface="微软雅黑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微软雅黑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微软雅黑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 kern="1200">
          <a:solidFill>
            <a:schemeClr val="tx1"/>
          </a:solidFill>
          <a:latin typeface="+mn-lt"/>
          <a:ea typeface="微软雅黑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 kern="1200">
          <a:solidFill>
            <a:schemeClr val="tx1"/>
          </a:solidFill>
          <a:latin typeface="+mn-lt"/>
          <a:ea typeface="微软雅黑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+mn-lt"/>
          <a:ea typeface="微软雅黑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微软雅黑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微软雅黑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 kern="1200">
          <a:solidFill>
            <a:schemeClr val="tx1"/>
          </a:solidFill>
          <a:latin typeface="+mn-lt"/>
          <a:ea typeface="微软雅黑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buFont typeface="Arial" pitchFamily="34" charset="0"/>
              <a:buNone/>
            </a:pPr>
            <a:r>
              <a:rPr lang="en-US" altLang="en-US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Title:</a:t>
            </a:r>
          </a:p>
          <a:p>
            <a:pPr defTabSz="935038">
              <a:buFont typeface="Arial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buFont typeface="Arial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038">
              <a:buFont typeface="Arial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038">
              <a:buFont typeface="Arial" pitchFamily="34" charset="0"/>
              <a:buNone/>
            </a:pPr>
            <a:endParaRPr lang="en-US" altLang="en-US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 typeface="Arial" pitchFamily="34" charset="0"/>
              <a:buNone/>
            </a:pPr>
            <a:r>
              <a:rPr lang="en-US" altLang="en-US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</a:p>
          <a:p>
            <a:pPr defTabSz="935038">
              <a:buFont typeface="Arial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buFont typeface="Arial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038">
              <a:buFont typeface="Arial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en-US" sz="700" i="1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4" name="组 9"/>
            <p:cNvGrpSpPr>
              <a:grpSpLocks/>
            </p:cNvGrpSpPr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en-US" sz="700" i="1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Font typeface="Arial" pitchFamily="34" charset="0"/>
              <a:buNone/>
            </a:pPr>
            <a:r>
              <a:rPr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Font typeface="Arial" pitchFamily="34" charset="0"/>
              <a:buNone/>
            </a:pPr>
            <a:fld id="{63A232AC-B835-42C1-99DB-2C459B2C1403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buFont typeface="Arial" pitchFamily="34" charset="0"/>
                <a:buNone/>
              </a:pPr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sp>
        <p:nvSpPr>
          <p:cNvPr id="4113" name="TextBox 17"/>
          <p:cNvSpPr txBox="1">
            <a:spLocks noChangeArrowheads="1"/>
          </p:cNvSpPr>
          <p:nvPr/>
        </p:nvSpPr>
        <p:spPr bwMode="auto">
          <a:xfrm>
            <a:off x="8210408" y="110548"/>
            <a:ext cx="777737" cy="230765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  <p:txBody>
          <a:bodyPr lIns="0" tIns="0" rIns="0" bIns="0"/>
          <a:lstStyle/>
          <a:p>
            <a:pPr>
              <a:buFont typeface="Arial" pitchFamily="34" charset="0"/>
              <a:buNone/>
            </a:pPr>
            <a:r>
              <a:rPr lang="zh-CN" altLang="en-US" sz="10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Heiti SC Light"/>
              </a:rPr>
              <a:t>内部公开</a:t>
            </a:r>
            <a:r>
              <a:rPr lang="en-US" sz="1000" dirty="0">
                <a:solidFill>
                  <a:srgbClr val="404040"/>
                </a:solidFill>
                <a:latin typeface="微软雅黑" pitchFamily="34" charset="-122"/>
                <a:ea typeface="Heiti SC Light"/>
                <a:cs typeface="Heiti SC Light"/>
              </a:rPr>
              <a:t>▲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50825" y="1682217"/>
            <a:ext cx="4478338" cy="1175285"/>
          </a:xfr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r>
              <a:rPr lang="en-US" altLang="zh-CN" sz="1300" dirty="0">
                <a:ea typeface="微软雅黑" pitchFamily="34" charset="-122"/>
              </a:rPr>
              <a:t>3GPP TSG RAN #81</a:t>
            </a:r>
          </a:p>
          <a:p>
            <a:pPr>
              <a:spcBef>
                <a:spcPct val="0"/>
              </a:spcBef>
            </a:pPr>
            <a:r>
              <a:rPr lang="en-US" altLang="zh-CN" sz="1300" dirty="0">
                <a:ea typeface="微软雅黑" pitchFamily="34" charset="-122"/>
              </a:rPr>
              <a:t>Gold Coast, Australia, September 10-13, 2018</a:t>
            </a:r>
          </a:p>
          <a:p>
            <a:pPr eaLnBrk="1" hangingPunct="1">
              <a:spcBef>
                <a:spcPts val="600"/>
              </a:spcBef>
            </a:pPr>
            <a:r>
              <a:rPr lang="en-US" altLang="zh-CN" sz="1300" dirty="0">
                <a:ea typeface="微软雅黑" pitchFamily="34" charset="-122"/>
              </a:rPr>
              <a:t>Agenda Item: 9.1</a:t>
            </a:r>
          </a:p>
        </p:txBody>
      </p:sp>
      <p:sp>
        <p:nvSpPr>
          <p:cNvPr id="7" name="Title 7"/>
          <p:cNvSpPr>
            <a:spLocks noGrp="1"/>
          </p:cNvSpPr>
          <p:nvPr>
            <p:ph type="ctrTitle"/>
          </p:nvPr>
        </p:nvSpPr>
        <p:spPr>
          <a:xfrm>
            <a:off x="250825" y="860425"/>
            <a:ext cx="7324725" cy="444500"/>
          </a:xfrm>
        </p:spPr>
        <p:txBody>
          <a:bodyPr/>
          <a:lstStyle/>
          <a:p>
            <a:pPr eaLnBrk="1" hangingPunct="1"/>
            <a:r>
              <a:rPr lang="en-US" dirty="0">
                <a:ea typeface="微软雅黑" pitchFamily="34" charset="-122"/>
              </a:rPr>
              <a:t>Motivation of Work Item for NR NOMA</a:t>
            </a: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285720" y="2857502"/>
            <a:ext cx="7172325" cy="71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ZTE, …</a:t>
            </a: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250825" y="438149"/>
            <a:ext cx="1214478" cy="422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RP-181718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336136" y="1019103"/>
            <a:ext cx="8513763" cy="3887944"/>
          </a:xfrm>
        </p:spPr>
        <p:txBody>
          <a:bodyPr>
            <a:noAutofit/>
          </a:bodyPr>
          <a:lstStyle/>
          <a:p>
            <a:pPr marL="230188" indent="-230188">
              <a:buFont typeface="Wingdings" pitchFamily="2" charset="2"/>
              <a:buChar char="§"/>
            </a:pPr>
            <a:r>
              <a:rPr lang="en-US" altLang="zh-CN" sz="1400" dirty="0">
                <a:solidFill>
                  <a:schemeClr val="tx1"/>
                </a:solidFill>
              </a:rPr>
              <a:t>The main building block for the 2-Step RACH will be the transmission scheme and channel being currently studied under NOMA SID in RAN1</a:t>
            </a:r>
          </a:p>
          <a:p>
            <a:pPr marL="684213" lvl="1" indent="-227013"/>
            <a:r>
              <a:rPr lang="en-US" altLang="zh-CN" sz="1200" dirty="0">
                <a:solidFill>
                  <a:schemeClr val="tx1"/>
                </a:solidFill>
              </a:rPr>
              <a:t>Specifically, enabling transmission of payload in Msg1 using NOMA based schemes</a:t>
            </a:r>
          </a:p>
          <a:p>
            <a:pPr marL="684213" lvl="1" indent="-227013"/>
            <a:r>
              <a:rPr lang="en-US" altLang="zh-CN" sz="1200" dirty="0">
                <a:solidFill>
                  <a:schemeClr val="tx1"/>
                </a:solidFill>
              </a:rPr>
              <a:t>For both synchronous and asynchronous operations </a:t>
            </a:r>
          </a:p>
          <a:p>
            <a:pPr marL="230188" indent="-230188">
              <a:buFont typeface="Wingdings" pitchFamily="2" charset="2"/>
              <a:buChar char="§"/>
            </a:pPr>
            <a:r>
              <a:rPr lang="en-US" altLang="zh-CN" sz="1400" dirty="0"/>
              <a:t>So, given the above dependence in the scope, it makes sense to specify the details of 2-Step RACH as part of NOMA WID to avoid duplication of work in different work items</a:t>
            </a:r>
          </a:p>
          <a:p>
            <a:pPr marL="230188" indent="-230188">
              <a:buFont typeface="Wingdings" pitchFamily="2" charset="2"/>
              <a:buChar char="§"/>
            </a:pPr>
            <a:r>
              <a:rPr lang="en-US" altLang="zh-CN" sz="1400" dirty="0"/>
              <a:t>Hence, we propose the following work split:</a:t>
            </a:r>
          </a:p>
          <a:p>
            <a:pPr marL="684213" lvl="1" indent="-227013"/>
            <a:r>
              <a:rPr lang="en-US" altLang="zh-CN" sz="1200" b="1" u="sng" dirty="0"/>
              <a:t>Study aspects of 2-Step RACH – until December (Rel-15):</a:t>
            </a:r>
          </a:p>
          <a:p>
            <a:pPr marL="1025525" lvl="2" indent="-222250"/>
            <a:r>
              <a:rPr lang="en-GB" altLang="zh-CN" sz="1100" dirty="0">
                <a:latin typeface="Arial" pitchFamily="34" charset="0"/>
                <a:cs typeface="Arial" pitchFamily="34" charset="0"/>
              </a:rPr>
              <a:t>RAN2 issues can be progressed as part of NR-U (Rel-15 SID)</a:t>
            </a:r>
          </a:p>
          <a:p>
            <a:pPr marL="1025525" lvl="2" indent="-222250"/>
            <a:r>
              <a:rPr lang="en-GB" altLang="zh-CN" sz="1100" dirty="0">
                <a:latin typeface="Arial" pitchFamily="34" charset="0"/>
                <a:cs typeface="Arial" pitchFamily="34" charset="0"/>
              </a:rPr>
              <a:t>RAN1 issues can be progressed as part of NOMA (Rel-15 SID)</a:t>
            </a:r>
          </a:p>
          <a:p>
            <a:pPr marL="684213" lvl="1" indent="-227013"/>
            <a:r>
              <a:rPr lang="en-US" altLang="zh-CN" sz="1200" b="1" u="sng" dirty="0"/>
              <a:t>Normative work (i.e. specification of 2-step RACH in Rel-16) – all under NOMA (WID)</a:t>
            </a:r>
          </a:p>
          <a:p>
            <a:pPr marL="1025525" lvl="2" indent="-222250"/>
            <a:r>
              <a:rPr lang="en-GB" altLang="en-US" sz="1100" dirty="0">
                <a:latin typeface="Arial" pitchFamily="34" charset="0"/>
                <a:cs typeface="Arial" pitchFamily="34" charset="0"/>
              </a:rPr>
              <a:t>RAN1 will specifiy the payload and L1 aspects of spreading etc depending on the NOMA scheme selected as part of the NOMA WID (Rel-16)</a:t>
            </a:r>
          </a:p>
          <a:p>
            <a:pPr marL="1025525" lvl="2" indent="-222250"/>
            <a:r>
              <a:rPr lang="en-GB" altLang="en-US" sz="1100" dirty="0">
                <a:latin typeface="Arial" pitchFamily="34" charset="0"/>
                <a:cs typeface="Arial" pitchFamily="34" charset="0"/>
              </a:rPr>
              <a:t> RAN2 will specify the higher layer aspects as part of the RAN2 objectives for NOMA WID (Rel-16)</a:t>
            </a:r>
          </a:p>
          <a:p>
            <a:pPr marL="1025525" lvl="2" indent="-222250"/>
            <a:r>
              <a:rPr lang="en-GB" altLang="en-US" sz="1100" dirty="0">
                <a:latin typeface="Arial" pitchFamily="34" charset="0"/>
                <a:cs typeface="Arial" pitchFamily="34" charset="0"/>
              </a:rPr>
              <a:t>The specified frame work for 2-step RACH under NOMA WID would also be reused for NR-U WID in Rel-16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How to proceed with 2-step RACH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83271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336136" y="1010653"/>
            <a:ext cx="8513763" cy="3970421"/>
          </a:xfrm>
        </p:spPr>
        <p:txBody>
          <a:bodyPr>
            <a:noAutofit/>
          </a:bodyPr>
          <a:lstStyle/>
          <a:p>
            <a:pPr indent="230188">
              <a:spcBef>
                <a:spcPts val="0"/>
              </a:spcBef>
              <a:buFont typeface="Wingdings" pitchFamily="2" charset="2"/>
              <a:buChar char="§"/>
            </a:pPr>
            <a:r>
              <a:rPr lang="en-US" altLang="zh-CN" b="1" dirty="0"/>
              <a:t>Symbol level spreading [RAN1]</a:t>
            </a:r>
          </a:p>
          <a:p>
            <a:pPr marL="569913" lvl="1" indent="-225425">
              <a:spcBef>
                <a:spcPts val="0"/>
              </a:spcBef>
              <a:buFont typeface="Arial" pitchFamily="34" charset="0"/>
              <a:buChar char="•"/>
            </a:pPr>
            <a:r>
              <a:rPr lang="en-US" altLang="zh-CN" sz="1600" dirty="0"/>
              <a:t>Spreading sequence harmonization to facilitate the scalable design and support diverse spectral efficiency per user, overloading capability, sequence pool size, PAPR requirement, performance robustness</a:t>
            </a:r>
          </a:p>
          <a:p>
            <a:pPr marL="569913" lvl="1" indent="-225425">
              <a:spcBef>
                <a:spcPts val="0"/>
              </a:spcBef>
              <a:buFont typeface="Wingdings" pitchFamily="2" charset="2"/>
              <a:buChar char="§"/>
            </a:pPr>
            <a:r>
              <a:rPr lang="en-US" altLang="zh-CN" sz="1600" dirty="0"/>
              <a:t>Bit-level scrambling/interleaving as a subset of the design with limited specification impact</a:t>
            </a:r>
          </a:p>
          <a:p>
            <a:pPr indent="230188">
              <a:spcBef>
                <a:spcPts val="0"/>
              </a:spcBef>
              <a:buFont typeface="Wingdings" pitchFamily="2" charset="2"/>
              <a:buChar char="§"/>
            </a:pPr>
            <a:r>
              <a:rPr lang="en-US" altLang="zh-CN" b="1" dirty="0"/>
              <a:t>2-step RACH [RAN1, RAN2]</a:t>
            </a:r>
          </a:p>
          <a:p>
            <a:pPr marL="569913" lvl="1" indent="-225425">
              <a:spcBef>
                <a:spcPts val="0"/>
              </a:spcBef>
              <a:buFont typeface="Arial" pitchFamily="34" charset="0"/>
              <a:buChar char="•"/>
            </a:pPr>
            <a:r>
              <a:rPr lang="en-US" altLang="zh-CN" sz="1600" dirty="0"/>
              <a:t>Preamble enhancements and channel structure</a:t>
            </a:r>
          </a:p>
          <a:p>
            <a:pPr marL="569913" lvl="1" indent="-225425">
              <a:spcBef>
                <a:spcPts val="0"/>
              </a:spcBef>
              <a:buFont typeface="Arial" pitchFamily="34" charset="0"/>
              <a:buChar char="•"/>
            </a:pPr>
            <a:r>
              <a:rPr lang="en-US" altLang="zh-CN" sz="1600" dirty="0"/>
              <a:t>2-step RACH procedure in both PHY and MAC layer</a:t>
            </a:r>
          </a:p>
          <a:p>
            <a:pPr indent="230188">
              <a:spcBef>
                <a:spcPts val="0"/>
              </a:spcBef>
              <a:buFont typeface="Wingdings" pitchFamily="2" charset="2"/>
              <a:buChar char="§"/>
            </a:pPr>
            <a:r>
              <a:rPr lang="en-US" altLang="zh-CN" b="1" dirty="0"/>
              <a:t>Data transmission [RAN1, RAN2]</a:t>
            </a:r>
          </a:p>
          <a:p>
            <a:pPr marL="569913" lvl="1" indent="-225425">
              <a:spcBef>
                <a:spcPts val="0"/>
              </a:spcBef>
              <a:buFont typeface="Arial" pitchFamily="34" charset="0"/>
              <a:buChar char="•"/>
            </a:pPr>
            <a:r>
              <a:rPr lang="en-US" altLang="zh-CN" sz="1600" dirty="0"/>
              <a:t>In both RRC-CONNECTED and RRC-INACTIVE state</a:t>
            </a:r>
          </a:p>
          <a:p>
            <a:pPr marL="569913" lvl="1" indent="-225425">
              <a:spcBef>
                <a:spcPts val="0"/>
              </a:spcBef>
              <a:buFont typeface="Arial" pitchFamily="34" charset="0"/>
              <a:buChar char="•"/>
            </a:pPr>
            <a:r>
              <a:rPr lang="en-US" altLang="zh-CN" sz="1600" dirty="0"/>
              <a:t>Both grant-based and grant-free transmission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Scope </a:t>
            </a:r>
            <a:r>
              <a:rPr lang="en-US" altLang="zh-CN" dirty="0"/>
              <a:t>of NOMA WID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130287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1196975" y="1493838"/>
            <a:ext cx="6143625" cy="1114425"/>
          </a:xfrm>
        </p:spPr>
        <p:txBody>
          <a:bodyPr/>
          <a:lstStyle/>
          <a:p>
            <a:r>
              <a:rPr dirty="0">
                <a:ea typeface="微软雅黑" pitchFamily="34" charset="-122"/>
              </a:rPr>
              <a:t>Thank you</a:t>
            </a:r>
            <a:endParaRPr sz="2400" dirty="0"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EC77FEBD-7691-40C0-A70A-41D09F23DFD6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315118" y="1038256"/>
            <a:ext cx="8513763" cy="3346880"/>
          </a:xfrm>
        </p:spPr>
        <p:txBody>
          <a:bodyPr/>
          <a:lstStyle/>
          <a:p>
            <a:pPr marL="346075" lvl="1" indent="-228600">
              <a:spcBef>
                <a:spcPts val="0"/>
              </a:spcBef>
              <a:buClr>
                <a:srgbClr val="0087E2"/>
              </a:buClr>
              <a:buSzPct val="80000"/>
              <a:buFont typeface="Wingdings" pitchFamily="2" charset="2"/>
              <a:buChar char="§"/>
            </a:pPr>
            <a:r>
              <a:rPr lang="en-US" altLang="zh-CN" sz="1800" b="1" dirty="0">
                <a:solidFill>
                  <a:schemeClr val="tx1"/>
                </a:solidFill>
              </a:rPr>
              <a:t>The study of NOMA techniques as part of NOMA SID showed that:</a:t>
            </a:r>
          </a:p>
          <a:p>
            <a:pPr marL="746125" lvl="2">
              <a:spcBef>
                <a:spcPts val="0"/>
              </a:spcBef>
              <a:buClr>
                <a:srgbClr val="0087E2"/>
              </a:buClr>
              <a:buSzPct val="80000"/>
              <a:buFont typeface="Wingdings" pitchFamily="2" charset="2"/>
              <a:buChar char="§"/>
            </a:pPr>
            <a:r>
              <a:rPr lang="en-GB" altLang="zh-CN" dirty="0">
                <a:latin typeface="Arial" pitchFamily="34" charset="0"/>
                <a:cs typeface="Arial" pitchFamily="34" charset="0"/>
              </a:rPr>
              <a:t>NOMA can significantly improve the system capacity in terms of system loading compared to baseline OFDM contention based multiple access, for </a:t>
            </a:r>
            <a:r>
              <a:rPr lang="en-GB" altLang="zh-CN" dirty="0" err="1">
                <a:latin typeface="Arial" pitchFamily="34" charset="0"/>
                <a:cs typeface="Arial" pitchFamily="34" charset="0"/>
              </a:rPr>
              <a:t>mMTC</a:t>
            </a:r>
            <a:r>
              <a:rPr lang="en-GB" altLang="zh-CN" dirty="0">
                <a:latin typeface="Arial" pitchFamily="34" charset="0"/>
                <a:cs typeface="Arial" pitchFamily="34" charset="0"/>
              </a:rPr>
              <a:t>, URLLC and </a:t>
            </a:r>
            <a:r>
              <a:rPr lang="en-GB" altLang="zh-CN" dirty="0" err="1">
                <a:latin typeface="Arial" pitchFamily="34" charset="0"/>
                <a:cs typeface="Arial" pitchFamily="34" charset="0"/>
              </a:rPr>
              <a:t>eMBB</a:t>
            </a:r>
            <a:r>
              <a:rPr lang="en-GB" altLang="zh-CN" dirty="0">
                <a:latin typeface="Arial" pitchFamily="34" charset="0"/>
                <a:cs typeface="Arial" pitchFamily="34" charset="0"/>
              </a:rPr>
              <a:t> small data scenarios</a:t>
            </a:r>
          </a:p>
          <a:p>
            <a:pPr marL="746125" lvl="2">
              <a:spcBef>
                <a:spcPts val="0"/>
              </a:spcBef>
              <a:buClr>
                <a:srgbClr val="0087E2"/>
              </a:buClr>
              <a:buSzPct val="80000"/>
              <a:buFont typeface="Wingdings" pitchFamily="2" charset="2"/>
              <a:buChar char="§"/>
            </a:pPr>
            <a:r>
              <a:rPr lang="en-GB" dirty="0"/>
              <a:t>Advanced receivers, e.g., MMSE-SIC require only moderate complexity increase compared to legacy MMSE-IRC receiver, while delivering significantly better performance in NOMA</a:t>
            </a:r>
          </a:p>
          <a:p>
            <a:pPr marL="746125" lvl="2">
              <a:spcBef>
                <a:spcPts val="0"/>
              </a:spcBef>
              <a:buClr>
                <a:srgbClr val="0087E2"/>
              </a:buClr>
              <a:buSzPct val="80000"/>
              <a:buFont typeface="Wingdings" pitchFamily="2" charset="2"/>
              <a:buChar char="§"/>
            </a:pPr>
            <a:r>
              <a:rPr lang="en-GB" dirty="0"/>
              <a:t>Enhanced preamble/DMRS can be used for UL transmission detection and to support more number of multiplexed users, in both </a:t>
            </a:r>
            <a:r>
              <a:rPr lang="en-GB" dirty="0" err="1"/>
              <a:t>RRC_connected</a:t>
            </a:r>
            <a:r>
              <a:rPr lang="en-GB" dirty="0"/>
              <a:t> and </a:t>
            </a:r>
            <a:r>
              <a:rPr lang="en-GB" dirty="0" err="1"/>
              <a:t>RRC_inactive</a:t>
            </a:r>
            <a:r>
              <a:rPr lang="en-GB" dirty="0"/>
              <a:t> states</a:t>
            </a:r>
          </a:p>
          <a:p>
            <a:pPr marL="346075" lvl="1" indent="-228600">
              <a:spcBef>
                <a:spcPts val="0"/>
              </a:spcBef>
              <a:buClr>
                <a:srgbClr val="0087E2"/>
              </a:buClr>
              <a:buSzPct val="80000"/>
              <a:buFont typeface="Wingdings" pitchFamily="2" charset="2"/>
              <a:buChar char="§"/>
            </a:pPr>
            <a:r>
              <a:rPr lang="en-GB" altLang="en-US" sz="1800" b="1" dirty="0">
                <a:solidFill>
                  <a:schemeClr val="tx1"/>
                </a:solidFill>
              </a:rPr>
              <a:t>In order to realize the observed performance benefit of NOMA for 5G commercial deployment, it is proposed to start the work item phase to specify necessary mechanisms</a:t>
            </a:r>
            <a:endParaRPr lang="en-US" altLang="zh-CN" sz="1800" b="1" dirty="0">
              <a:solidFill>
                <a:schemeClr val="tx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D9F4A6CA-225B-4A8C-96B0-A8905F203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Motivation</a:t>
            </a:r>
          </a:p>
        </p:txBody>
      </p:sp>
    </p:spTree>
    <p:extLst>
      <p:ext uri="{BB962C8B-B14F-4D97-AF65-F5344CB8AC3E}">
        <p14:creationId xmlns:p14="http://schemas.microsoft.com/office/powerpoint/2010/main" xmlns="" val="4772709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2"/>
          </p:nvPr>
        </p:nvSpPr>
        <p:spPr>
          <a:xfrm>
            <a:off x="268042" y="919880"/>
            <a:ext cx="8513763" cy="3956920"/>
          </a:xfrm>
        </p:spPr>
        <p:txBody>
          <a:bodyPr/>
          <a:lstStyle/>
          <a:p>
            <a:pPr marL="346075" lvl="1" indent="-228600">
              <a:spcBef>
                <a:spcPts val="0"/>
              </a:spcBef>
              <a:buClr>
                <a:srgbClr val="0087E2"/>
              </a:buClr>
              <a:buSzPct val="80000"/>
              <a:buFont typeface="Wingdings" pitchFamily="2" charset="2"/>
              <a:buChar char="§"/>
            </a:pPr>
            <a:r>
              <a:rPr lang="en-US" altLang="zh-CN" sz="1800" b="1" dirty="0">
                <a:solidFill>
                  <a:schemeClr val="tx1"/>
                </a:solidFill>
              </a:rPr>
              <a:t>Transmitter side signal processing schemes</a:t>
            </a:r>
          </a:p>
          <a:p>
            <a:pPr marL="685800" lvl="2">
              <a:spcBef>
                <a:spcPts val="0"/>
              </a:spcBef>
              <a:buClr>
                <a:srgbClr val="0087E2"/>
              </a:buClr>
              <a:buSzPct val="80000"/>
            </a:pPr>
            <a:r>
              <a:rPr lang="en-US" altLang="zh-CN" dirty="0">
                <a:latin typeface="Arial" pitchFamily="34" charset="0"/>
                <a:cs typeface="Arial" pitchFamily="34" charset="0"/>
              </a:rPr>
              <a:t>Modulation and symbol level processing</a:t>
            </a:r>
          </a:p>
          <a:p>
            <a:pPr marL="685800" lvl="2">
              <a:spcBef>
                <a:spcPts val="0"/>
              </a:spcBef>
              <a:buClr>
                <a:srgbClr val="0087E2"/>
              </a:buClr>
              <a:buSzPct val="80000"/>
            </a:pPr>
            <a:r>
              <a:rPr lang="en-US" altLang="zh-CN" dirty="0">
                <a:latin typeface="Arial" pitchFamily="34" charset="0"/>
                <a:cs typeface="Arial" pitchFamily="34" charset="0"/>
              </a:rPr>
              <a:t>Bit-level processing</a:t>
            </a:r>
            <a:endParaRPr lang="en-US" altLang="zh-CN" sz="1800" b="1" dirty="0"/>
          </a:p>
          <a:p>
            <a:pPr marL="346075" lvl="1" indent="-228600">
              <a:spcBef>
                <a:spcPts val="0"/>
              </a:spcBef>
              <a:buClr>
                <a:srgbClr val="0087E2"/>
              </a:buClr>
              <a:buSzPct val="80000"/>
              <a:buFont typeface="Wingdings" pitchFamily="2" charset="2"/>
              <a:buChar char="§"/>
            </a:pPr>
            <a:r>
              <a:rPr lang="en-US" altLang="zh-CN" sz="1800" b="1" dirty="0">
                <a:solidFill>
                  <a:schemeClr val="tx1"/>
                </a:solidFill>
              </a:rPr>
              <a:t>NOMA receivers </a:t>
            </a:r>
          </a:p>
          <a:p>
            <a:pPr marL="685800" lvl="2">
              <a:spcBef>
                <a:spcPts val="0"/>
              </a:spcBef>
              <a:buClr>
                <a:srgbClr val="0087E2"/>
              </a:buClr>
              <a:buSzPct val="80000"/>
            </a:pPr>
            <a:r>
              <a:rPr lang="en-US" altLang="zh-CN" dirty="0">
                <a:latin typeface="Arial" pitchFamily="34" charset="0"/>
                <a:cs typeface="Arial" pitchFamily="34" charset="0"/>
              </a:rPr>
              <a:t>Typical type of receivers</a:t>
            </a:r>
          </a:p>
          <a:p>
            <a:pPr marL="685800" lvl="2">
              <a:spcBef>
                <a:spcPts val="0"/>
              </a:spcBef>
              <a:buClr>
                <a:srgbClr val="0087E2"/>
              </a:buClr>
              <a:buSzPct val="80000"/>
            </a:pPr>
            <a:r>
              <a:rPr lang="en-US" altLang="zh-CN" dirty="0">
                <a:latin typeface="Arial" pitchFamily="34" charset="0"/>
                <a:cs typeface="Arial" pitchFamily="34" charset="0"/>
              </a:rPr>
              <a:t>Performance and complexity trade-off</a:t>
            </a:r>
          </a:p>
          <a:p>
            <a:pPr marL="346075" lvl="1" indent="-228600">
              <a:spcBef>
                <a:spcPts val="0"/>
              </a:spcBef>
              <a:buClr>
                <a:srgbClr val="0087E2"/>
              </a:buClr>
              <a:buSzPct val="80000"/>
              <a:buFont typeface="Wingdings" pitchFamily="2" charset="2"/>
              <a:buChar char="§"/>
            </a:pPr>
            <a:r>
              <a:rPr lang="en-US" altLang="zh-CN" sz="1800" b="1" dirty="0">
                <a:solidFill>
                  <a:schemeClr val="tx1"/>
                </a:solidFill>
              </a:rPr>
              <a:t>Related procedures</a:t>
            </a:r>
          </a:p>
          <a:p>
            <a:pPr marL="685800" lvl="2">
              <a:spcBef>
                <a:spcPts val="0"/>
              </a:spcBef>
              <a:buClr>
                <a:srgbClr val="0087E2"/>
              </a:buClr>
              <a:buSzPct val="80000"/>
            </a:pPr>
            <a:r>
              <a:rPr lang="en-US" altLang="zh-CN" dirty="0">
                <a:latin typeface="Arial" pitchFamily="34" charset="0"/>
                <a:cs typeface="Arial" pitchFamily="34" charset="0"/>
              </a:rPr>
              <a:t>UL transmission detection</a:t>
            </a:r>
          </a:p>
          <a:p>
            <a:pPr marL="685800" lvl="2">
              <a:spcBef>
                <a:spcPts val="0"/>
              </a:spcBef>
              <a:buClr>
                <a:srgbClr val="0087E2"/>
              </a:buClr>
              <a:buSzPct val="80000"/>
            </a:pPr>
            <a:r>
              <a:rPr lang="en-US" altLang="zh-CN" dirty="0">
                <a:latin typeface="Arial" pitchFamily="34" charset="0"/>
                <a:cs typeface="Arial" pitchFamily="34" charset="0"/>
              </a:rPr>
              <a:t>Misc. , e.g., HARQ, link adaptation, …</a:t>
            </a:r>
          </a:p>
          <a:p>
            <a:pPr marL="346075" lvl="1" indent="-228600">
              <a:spcBef>
                <a:spcPts val="0"/>
              </a:spcBef>
              <a:buClr>
                <a:srgbClr val="0087E2"/>
              </a:buClr>
              <a:buSzPct val="80000"/>
              <a:buFont typeface="Wingdings" pitchFamily="2" charset="2"/>
              <a:buChar char="§"/>
            </a:pPr>
            <a:r>
              <a:rPr lang="en-US" altLang="zh-CN" sz="1800" b="1" dirty="0">
                <a:solidFill>
                  <a:schemeClr val="tx1"/>
                </a:solidFill>
              </a:rPr>
              <a:t>Performance evaluation</a:t>
            </a:r>
          </a:p>
          <a:p>
            <a:pPr marL="685800" lvl="2">
              <a:spcBef>
                <a:spcPts val="0"/>
              </a:spcBef>
              <a:buClr>
                <a:srgbClr val="0087E2"/>
              </a:buClr>
              <a:buSzPct val="80000"/>
            </a:pPr>
            <a:r>
              <a:rPr lang="en-US" altLang="zh-CN" dirty="0">
                <a:latin typeface="Arial" pitchFamily="34" charset="0"/>
                <a:cs typeface="Arial" pitchFamily="34" charset="0"/>
              </a:rPr>
              <a:t>Link level, and PHY abstraction</a:t>
            </a:r>
          </a:p>
          <a:p>
            <a:pPr marL="685800" lvl="2">
              <a:spcBef>
                <a:spcPts val="0"/>
              </a:spcBef>
              <a:buClr>
                <a:srgbClr val="0087E2"/>
              </a:buClr>
              <a:buSzPct val="80000"/>
            </a:pPr>
            <a:r>
              <a:rPr lang="en-US" altLang="zh-CN" dirty="0">
                <a:latin typeface="Arial" pitchFamily="34" charset="0"/>
                <a:cs typeface="Arial" pitchFamily="34" charset="0"/>
              </a:rPr>
              <a:t>System level</a:t>
            </a:r>
          </a:p>
          <a:p>
            <a:pPr marL="685800" lvl="2">
              <a:spcBef>
                <a:spcPts val="0"/>
              </a:spcBef>
              <a:buClr>
                <a:srgbClr val="0087E2"/>
              </a:buClr>
              <a:buSzPct val="80000"/>
            </a:pPr>
            <a:endParaRPr lang="en-US" altLang="zh-CN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6137" y="411132"/>
            <a:ext cx="8513762" cy="420142"/>
          </a:xfrm>
        </p:spPr>
        <p:txBody>
          <a:bodyPr/>
          <a:lstStyle/>
          <a:p>
            <a:r>
              <a:rPr lang="en-US" altLang="zh-CN" dirty="0"/>
              <a:t>Scope of NOMA Techniques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942661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510889"/>
          </a:xfrm>
        </p:spPr>
        <p:txBody>
          <a:bodyPr/>
          <a:lstStyle/>
          <a:p>
            <a:r>
              <a:rPr lang="en-US" altLang="zh-CN" dirty="0">
                <a:ea typeface="微软雅黑" pitchFamily="34" charset="-122"/>
              </a:rPr>
              <a:t>Transmitter Side Signal Processing for NOMA</a:t>
            </a:r>
            <a:endParaRPr lang="zh-CN" altLang="en-US" dirty="0"/>
          </a:p>
        </p:txBody>
      </p:sp>
      <p:sp>
        <p:nvSpPr>
          <p:cNvPr id="81" name="内容占位符 1"/>
          <p:cNvSpPr>
            <a:spLocks noGrp="1"/>
          </p:cNvSpPr>
          <p:nvPr>
            <p:ph idx="12"/>
          </p:nvPr>
        </p:nvSpPr>
        <p:spPr>
          <a:xfrm>
            <a:off x="336137" y="2345488"/>
            <a:ext cx="8590693" cy="2378912"/>
          </a:xfrm>
        </p:spPr>
        <p:txBody>
          <a:bodyPr/>
          <a:lstStyle/>
          <a:p>
            <a:pPr indent="173038">
              <a:spcBef>
                <a:spcPts val="0"/>
              </a:spcBef>
              <a:buFont typeface="Wingdings" pitchFamily="2" charset="2"/>
              <a:buChar char="§"/>
            </a:pPr>
            <a:r>
              <a:rPr lang="en-US" altLang="zh-CN" sz="1600" b="1" dirty="0">
                <a:solidFill>
                  <a:schemeClr val="tx1"/>
                </a:solidFill>
              </a:rPr>
              <a:t>Bit level scrambler/</a:t>
            </a:r>
            <a:r>
              <a:rPr lang="en-US" altLang="zh-CN" sz="1600" b="1" dirty="0" err="1">
                <a:solidFill>
                  <a:schemeClr val="tx1"/>
                </a:solidFill>
              </a:rPr>
              <a:t>interleaver</a:t>
            </a:r>
            <a:r>
              <a:rPr lang="en-US" altLang="zh-CN" sz="1600" b="1" dirty="0">
                <a:solidFill>
                  <a:schemeClr val="tx1"/>
                </a:solidFill>
              </a:rPr>
              <a:t> as MA signature to differentiate users</a:t>
            </a:r>
          </a:p>
          <a:p>
            <a:pPr marL="568325" lvl="1" indent="-222250">
              <a:spcBef>
                <a:spcPts val="0"/>
              </a:spcBef>
              <a:buFont typeface="Arial" pitchFamily="34" charset="0"/>
              <a:buChar char="•"/>
            </a:pPr>
            <a:r>
              <a:rPr lang="en-US" altLang="zh-CN" dirty="0">
                <a:solidFill>
                  <a:schemeClr val="tx1"/>
                </a:solidFill>
              </a:rPr>
              <a:t>Small specification impact</a:t>
            </a:r>
          </a:p>
          <a:p>
            <a:pPr lvl="0" indent="173038">
              <a:spcBef>
                <a:spcPts val="0"/>
              </a:spcBef>
              <a:buFont typeface="Wingdings" pitchFamily="2" charset="2"/>
              <a:buChar char="§"/>
            </a:pPr>
            <a:r>
              <a:rPr lang="en-US" altLang="zh-CN" sz="1600" b="1" dirty="0">
                <a:solidFill>
                  <a:srgbClr val="000000"/>
                </a:solidFill>
              </a:rPr>
              <a:t>Symbol level spreading as MA signature to differentiate users</a:t>
            </a:r>
          </a:p>
          <a:p>
            <a:pPr marL="568325" lvl="1" indent="-222250">
              <a:spcBef>
                <a:spcPts val="0"/>
              </a:spcBef>
              <a:buFont typeface="Arial" pitchFamily="34" charset="0"/>
              <a:buChar char="•"/>
            </a:pPr>
            <a:r>
              <a:rPr lang="en-US" altLang="zh-CN" dirty="0">
                <a:solidFill>
                  <a:schemeClr val="tx1"/>
                </a:solidFill>
              </a:rPr>
              <a:t>Moderate specification impact</a:t>
            </a:r>
          </a:p>
          <a:p>
            <a:pPr lvl="0" indent="173038">
              <a:spcBef>
                <a:spcPts val="0"/>
              </a:spcBef>
              <a:buFont typeface="Wingdings" pitchFamily="2" charset="2"/>
              <a:buChar char="§"/>
            </a:pPr>
            <a:r>
              <a:rPr lang="en-US" altLang="zh-CN" sz="1600" b="1" dirty="0">
                <a:solidFill>
                  <a:srgbClr val="000000"/>
                </a:solidFill>
              </a:rPr>
              <a:t>Multi-branch to improve per user spectral efficiency</a:t>
            </a:r>
          </a:p>
          <a:p>
            <a:pPr marL="568325" lvl="1" indent="-222250">
              <a:spcBef>
                <a:spcPts val="0"/>
              </a:spcBef>
              <a:buFont typeface="Arial" pitchFamily="34" charset="0"/>
              <a:buChar char="•"/>
            </a:pPr>
            <a:r>
              <a:rPr lang="en-US" altLang="zh-CN" dirty="0">
                <a:solidFill>
                  <a:schemeClr val="tx1"/>
                </a:solidFill>
              </a:rPr>
              <a:t>Can be commonly applied to many schemes</a:t>
            </a:r>
          </a:p>
          <a:p>
            <a:pPr marL="168275" lvl="0" indent="-168275">
              <a:spcBef>
                <a:spcPts val="0"/>
              </a:spcBef>
              <a:buFont typeface="Wingdings" pitchFamily="2" charset="2"/>
              <a:buChar char="§"/>
            </a:pPr>
            <a:r>
              <a:rPr lang="en-US" altLang="zh-CN" sz="1600" b="1" dirty="0">
                <a:solidFill>
                  <a:srgbClr val="000000"/>
                </a:solidFill>
              </a:rPr>
              <a:t>To use legacy channel coding, modulation and resource mapping </a:t>
            </a:r>
            <a:r>
              <a:rPr lang="en-US" altLang="zh-CN" sz="1600" b="1" dirty="0">
                <a:solidFill>
                  <a:srgbClr val="000000"/>
                </a:solidFill>
                <a:sym typeface="Wingdings" pitchFamily="2" charset="2"/>
              </a:rPr>
              <a:t>which are not used for user differentiation</a:t>
            </a:r>
            <a:endParaRPr lang="en-US" altLang="zh-CN" sz="1600" b="1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</a:pP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1214406" y="1369071"/>
            <a:ext cx="994066" cy="53191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anchor="ctr" anchorCtr="0">
            <a:no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200" dirty="0"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Channel encoder </a:t>
            </a:r>
            <a:endParaRPr lang="zh-CN" altLang="en-US" sz="1200" dirty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871506" y="1597150"/>
            <a:ext cx="342900" cy="0"/>
          </a:xfrm>
          <a:prstGeom prst="line">
            <a:avLst/>
          </a:prstGeom>
          <a:ln w="22225"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4032698" y="1354355"/>
            <a:ext cx="1013460" cy="54663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anchor="ctr" anchorCtr="0">
            <a:noAutofit/>
          </a:bodyPr>
          <a:lstStyle/>
          <a:p>
            <a:pPr marL="174625" indent="-114300">
              <a:lnSpc>
                <a:spcPct val="120000"/>
              </a:lnSpc>
              <a:spcBef>
                <a:spcPts val="600"/>
              </a:spcBef>
            </a:pPr>
            <a:r>
              <a:rPr lang="en-US" altLang="zh-CN" sz="1200" dirty="0"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Modulator</a:t>
            </a:r>
            <a:endParaRPr lang="zh-CN" altLang="en-US" sz="1200" dirty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3647992" y="1574289"/>
            <a:ext cx="362001" cy="0"/>
          </a:xfrm>
          <a:prstGeom prst="line">
            <a:avLst/>
          </a:prstGeom>
          <a:ln w="2222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5530256" y="1191670"/>
            <a:ext cx="1182508" cy="837655"/>
          </a:xfrm>
          <a:prstGeom prst="rect">
            <a:avLst/>
          </a:prstGeom>
          <a:solidFill>
            <a:schemeClr val="bg2">
              <a:lumMod val="5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anchor="ctr" anchorCtr="0">
            <a:no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</a:pPr>
            <a:r>
              <a:rPr lang="en-US" altLang="zh-CN" sz="1200" b="1" dirty="0">
                <a:solidFill>
                  <a:schemeClr val="bg1"/>
                </a:solidFill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Symbol Spreading</a:t>
            </a:r>
            <a:endParaRPr lang="zh-CN" altLang="en-US" sz="1200" b="1" dirty="0">
              <a:solidFill>
                <a:schemeClr val="bg1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5046158" y="1581108"/>
            <a:ext cx="504411" cy="1045"/>
          </a:xfrm>
          <a:prstGeom prst="line">
            <a:avLst/>
          </a:prstGeom>
          <a:ln w="2222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7109979" y="1330170"/>
            <a:ext cx="1013460" cy="554776"/>
          </a:xfrm>
          <a:prstGeom prst="rect">
            <a:avLst/>
          </a:prstGeom>
          <a:solidFill>
            <a:srgbClr val="7BC6FF"/>
          </a:solidFill>
          <a:ln w="9525" algn="ctr">
            <a:noFill/>
            <a:prstDash val="solid"/>
            <a:miter lim="800000"/>
            <a:headEnd/>
            <a:tailEnd/>
          </a:ln>
        </p:spPr>
        <p:txBody>
          <a:bodyPr anchor="ctr" anchorCtr="0">
            <a:no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200" dirty="0"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Resource mapping</a:t>
            </a:r>
            <a:endParaRPr lang="zh-CN" altLang="en-US" sz="1200" dirty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6712764" y="1598195"/>
            <a:ext cx="421790" cy="0"/>
          </a:xfrm>
          <a:prstGeom prst="line">
            <a:avLst/>
          </a:prstGeom>
          <a:ln w="2222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8123439" y="1582153"/>
            <a:ext cx="342900" cy="0"/>
          </a:xfrm>
          <a:prstGeom prst="line">
            <a:avLst/>
          </a:prstGeom>
          <a:ln w="22225"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ectangle 16"/>
          <p:cNvSpPr>
            <a:spLocks noChangeArrowheads="1"/>
          </p:cNvSpPr>
          <p:nvPr/>
        </p:nvSpPr>
        <p:spPr bwMode="auto">
          <a:xfrm>
            <a:off x="2600444" y="1207713"/>
            <a:ext cx="1047548" cy="837654"/>
          </a:xfrm>
          <a:prstGeom prst="rect">
            <a:avLst/>
          </a:prstGeom>
          <a:solidFill>
            <a:srgbClr val="002060"/>
          </a:solidFill>
          <a:ln w="9525" algn="ctr">
            <a:noFill/>
            <a:prstDash val="dash"/>
            <a:miter lim="800000"/>
            <a:headEnd/>
            <a:tailEnd/>
          </a:ln>
        </p:spPr>
        <p:txBody>
          <a:bodyPr anchor="ctr" anchorCtr="0">
            <a:no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200" b="1" dirty="0">
                <a:solidFill>
                  <a:schemeClr val="bg1"/>
                </a:solidFill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Bit Scrambler/ </a:t>
            </a:r>
            <a:r>
              <a:rPr lang="en-US" altLang="zh-CN" sz="1200" b="1" dirty="0" err="1">
                <a:solidFill>
                  <a:schemeClr val="bg1"/>
                </a:solidFill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Interleaver</a:t>
            </a:r>
            <a:endParaRPr lang="zh-CN" altLang="en-US" sz="1200" b="1" dirty="0">
              <a:solidFill>
                <a:schemeClr val="bg1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2208472" y="1598195"/>
            <a:ext cx="391972" cy="0"/>
          </a:xfrm>
          <a:prstGeom prst="line">
            <a:avLst/>
          </a:prstGeom>
          <a:ln w="2222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336137" y="1207712"/>
            <a:ext cx="9372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i="1" dirty="0" err="1"/>
              <a:t>i</a:t>
            </a:r>
            <a:r>
              <a:rPr lang="en-US" altLang="zh-CN" sz="1200" baseline="30000" dirty="0" err="1"/>
              <a:t>th</a:t>
            </a:r>
            <a:r>
              <a:rPr lang="en-US" altLang="zh-CN" sz="1200" dirty="0"/>
              <a:t> user data</a:t>
            </a:r>
            <a:endParaRPr lang="en-US" sz="1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2"/>
          </p:nvPr>
        </p:nvSpPr>
        <p:spPr>
          <a:xfrm>
            <a:off x="268042" y="919880"/>
            <a:ext cx="8513763" cy="3859938"/>
          </a:xfrm>
        </p:spPr>
        <p:txBody>
          <a:bodyPr/>
          <a:lstStyle/>
          <a:p>
            <a:pPr marL="346075" lvl="1" indent="-228600">
              <a:spcBef>
                <a:spcPts val="600"/>
              </a:spcBef>
              <a:buClr>
                <a:srgbClr val="0087E2"/>
              </a:buClr>
              <a:buSzPct val="80000"/>
              <a:buFont typeface="Wingdings" pitchFamily="2" charset="2"/>
              <a:buChar char="§"/>
            </a:pPr>
            <a:r>
              <a:rPr lang="en-US" altLang="zh-CN" sz="1600" b="1" dirty="0"/>
              <a:t>Sub-type 1: Welch-bound equality (WBE) approaching sequences</a:t>
            </a:r>
          </a:p>
          <a:p>
            <a:pPr marL="512763" lvl="2" indent="-166688">
              <a:spcBef>
                <a:spcPts val="0"/>
              </a:spcBef>
              <a:buClr>
                <a:srgbClr val="0087E2"/>
              </a:buClr>
              <a:buSzPct val="80000"/>
            </a:pPr>
            <a:r>
              <a:rPr lang="en-US" altLang="zh-CN" sz="1400" dirty="0">
                <a:latin typeface="Arial" pitchFamily="34" charset="0"/>
                <a:cs typeface="Arial" pitchFamily="34" charset="0"/>
              </a:rPr>
              <a:t>Nested sequences whose elements correspond to QAM constellation (MUSA)</a:t>
            </a:r>
          </a:p>
          <a:p>
            <a:pPr marL="512763" lvl="2" indent="-166688">
              <a:spcBef>
                <a:spcPts val="0"/>
              </a:spcBef>
              <a:buClr>
                <a:srgbClr val="0087E2"/>
              </a:buClr>
              <a:buSzPct val="80000"/>
            </a:pPr>
            <a:r>
              <a:rPr lang="en-US" altLang="zh-CN" sz="1400" dirty="0" err="1">
                <a:latin typeface="Arial" pitchFamily="34" charset="0"/>
                <a:cs typeface="Arial" pitchFamily="34" charset="0"/>
              </a:rPr>
              <a:t>Grassmanian</a:t>
            </a:r>
            <a:r>
              <a:rPr lang="en-US" altLang="zh-CN" sz="1400" dirty="0">
                <a:latin typeface="Arial" pitchFamily="34" charset="0"/>
                <a:cs typeface="Arial" pitchFamily="34" charset="0"/>
              </a:rPr>
              <a:t> sequences (quantized)</a:t>
            </a:r>
          </a:p>
          <a:p>
            <a:pPr marL="512763" lvl="2" indent="-166688">
              <a:spcBef>
                <a:spcPts val="0"/>
              </a:spcBef>
              <a:buClr>
                <a:srgbClr val="0087E2"/>
              </a:buClr>
              <a:buSzPct val="80000"/>
            </a:pPr>
            <a:r>
              <a:rPr lang="en-US" altLang="zh-CN" sz="1400" dirty="0">
                <a:latin typeface="Arial" pitchFamily="34" charset="0"/>
                <a:cs typeface="Arial" pitchFamily="34" charset="0"/>
              </a:rPr>
              <a:t>Equiangular tight frames (ETF) or harmonic ETF sequences</a:t>
            </a:r>
          </a:p>
          <a:p>
            <a:pPr marL="512763" lvl="2" indent="-166688">
              <a:spcBef>
                <a:spcPts val="0"/>
              </a:spcBef>
              <a:buClr>
                <a:srgbClr val="0087E2"/>
              </a:buClr>
              <a:buSzPct val="80000"/>
            </a:pPr>
            <a:r>
              <a:rPr lang="en-US" altLang="zh-CN" sz="1400" dirty="0">
                <a:latin typeface="Arial" pitchFamily="34" charset="0"/>
                <a:cs typeface="Arial" pitchFamily="34" charset="0"/>
              </a:rPr>
              <a:t>Generalized WBE with unequal power constraint</a:t>
            </a:r>
          </a:p>
          <a:p>
            <a:pPr marL="512763" lvl="2" indent="-166688">
              <a:spcBef>
                <a:spcPts val="0"/>
              </a:spcBef>
              <a:buClr>
                <a:srgbClr val="0087E2"/>
              </a:buClr>
              <a:buSzPct val="80000"/>
            </a:pPr>
            <a:r>
              <a:rPr lang="en-US" altLang="zh-CN" sz="1400" dirty="0">
                <a:latin typeface="Arial" pitchFamily="34" charset="0"/>
                <a:cs typeface="Arial" pitchFamily="34" charset="0"/>
              </a:rPr>
              <a:t>Chirp sequences whose continuous-time function has closed-form formula</a:t>
            </a:r>
          </a:p>
          <a:p>
            <a:pPr marL="346075" lvl="1" indent="-228600">
              <a:spcBef>
                <a:spcPts val="600"/>
              </a:spcBef>
              <a:buClr>
                <a:srgbClr val="0087E2"/>
              </a:buClr>
              <a:buSzPct val="80000"/>
              <a:buFont typeface="Wingdings" pitchFamily="2" charset="2"/>
              <a:buChar char="§"/>
            </a:pPr>
            <a:r>
              <a:rPr lang="en-US" altLang="zh-CN" sz="1600" b="1" dirty="0"/>
              <a:t>Sub-type 2: Computer generated sequences with desired cross-correlation</a:t>
            </a:r>
          </a:p>
          <a:p>
            <a:pPr marL="512763" lvl="2" indent="-166688">
              <a:spcBef>
                <a:spcPts val="0"/>
              </a:spcBef>
              <a:buClr>
                <a:srgbClr val="0087E2"/>
              </a:buClr>
              <a:buSzPct val="80000"/>
            </a:pPr>
            <a:r>
              <a:rPr lang="en-US" altLang="zh-CN" sz="1400" dirty="0">
                <a:latin typeface="Arial" pitchFamily="34" charset="0"/>
                <a:cs typeface="Arial" pitchFamily="34" charset="0"/>
              </a:rPr>
              <a:t>Also low peak-to-power-ratio (PAPR)</a:t>
            </a:r>
          </a:p>
          <a:p>
            <a:pPr marL="346075" lvl="1" indent="-228600">
              <a:spcBef>
                <a:spcPts val="600"/>
              </a:spcBef>
              <a:buClr>
                <a:srgbClr val="0087E2"/>
              </a:buClr>
              <a:buSzPct val="80000"/>
              <a:buFont typeface="Wingdings" pitchFamily="2" charset="2"/>
              <a:buChar char="§"/>
            </a:pPr>
            <a:r>
              <a:rPr lang="en-US" altLang="zh-CN" sz="1600" b="1" dirty="0"/>
              <a:t>Sub-type 3: Pseudo-random (PN) sequences, e.g., Gold code</a:t>
            </a:r>
          </a:p>
          <a:p>
            <a:pPr marL="346075" lvl="1" indent="-228600">
              <a:spcBef>
                <a:spcPts val="600"/>
              </a:spcBef>
              <a:buClr>
                <a:srgbClr val="0087E2"/>
              </a:buClr>
              <a:buSzPct val="80000"/>
              <a:buFont typeface="Wingdings" pitchFamily="2" charset="2"/>
              <a:buChar char="§"/>
            </a:pPr>
            <a:r>
              <a:rPr lang="en-US" altLang="zh-CN" sz="1600" b="1" dirty="0"/>
              <a:t>Sub-type 4: Sequences with uneven diversity orders/</a:t>
            </a:r>
            <a:r>
              <a:rPr lang="en-US" altLang="zh-CN" sz="1600" b="1" dirty="0" err="1"/>
              <a:t>sparsity</a:t>
            </a:r>
            <a:endParaRPr lang="en-US" altLang="zh-CN" sz="1600" b="1" dirty="0"/>
          </a:p>
          <a:p>
            <a:pPr marL="512763" lvl="2" indent="-166688">
              <a:spcBef>
                <a:spcPts val="0"/>
              </a:spcBef>
              <a:buClr>
                <a:srgbClr val="0087E2"/>
              </a:buClr>
              <a:buSzPct val="80000"/>
              <a:buNone/>
            </a:pPr>
            <a:endParaRPr lang="en-US" altLang="zh-CN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6137" y="411132"/>
            <a:ext cx="8513762" cy="420142"/>
          </a:xfrm>
        </p:spPr>
        <p:txBody>
          <a:bodyPr/>
          <a:lstStyle/>
          <a:p>
            <a:r>
              <a:rPr lang="en-US" altLang="zh-CN" dirty="0"/>
              <a:t>Sub-types of Spreading Sequences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942661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510889"/>
          </a:xfrm>
        </p:spPr>
        <p:txBody>
          <a:bodyPr/>
          <a:lstStyle/>
          <a:p>
            <a:r>
              <a:rPr lang="en-US" altLang="zh-CN" dirty="0">
                <a:ea typeface="微软雅黑" pitchFamily="34" charset="-122"/>
              </a:rPr>
              <a:t>Typical NOMA Receivers</a:t>
            </a:r>
            <a:endParaRPr lang="zh-CN" altLang="en-US" dirty="0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433137" y="922020"/>
          <a:ext cx="8416761" cy="169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0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380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5518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2511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9863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Receiver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Typical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Tx</a:t>
                      </a:r>
                      <a:r>
                        <a:rPr lang="en-US" sz="1600" baseline="0" dirty="0"/>
                        <a:t> scheme category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Performance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Complexity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Compatible</a:t>
                      </a:r>
                      <a:r>
                        <a:rPr lang="en-US" sz="1600" baseline="0" dirty="0"/>
                        <a:t> to legacy </a:t>
                      </a:r>
                      <a:r>
                        <a:rPr lang="en-US" sz="1600" baseline="0" dirty="0" err="1"/>
                        <a:t>gNB</a:t>
                      </a:r>
                      <a:r>
                        <a:rPr lang="en-US" sz="1600" baseline="0" dirty="0"/>
                        <a:t> receiver </a:t>
                      </a:r>
                      <a:r>
                        <a:rPr lang="en-US" sz="1600" baseline="0" dirty="0" err="1"/>
                        <a:t>impl</a:t>
                      </a:r>
                      <a:r>
                        <a:rPr lang="en-US" sz="1600" baseline="0" dirty="0"/>
                        <a:t>.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MMSE-SIC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Symbol level spreading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Moderate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Same architecture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ESE</a:t>
                      </a:r>
                      <a:r>
                        <a:rPr lang="en-US" sz="1600" baseline="0" dirty="0"/>
                        <a:t> + SISO </a:t>
                      </a:r>
                      <a:r>
                        <a:rPr lang="en-US" sz="1600" baseline="0" dirty="0" err="1"/>
                        <a:t>dec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Bit level processing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Moderate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Medium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Different</a:t>
                      </a:r>
                      <a:r>
                        <a:rPr lang="en-US" sz="1600" baseline="0" dirty="0"/>
                        <a:t> arch.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EPA + SISO </a:t>
                      </a:r>
                      <a:r>
                        <a:rPr lang="en-US" sz="1600" dirty="0" err="1"/>
                        <a:t>dec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Symbol level</a:t>
                      </a:r>
                      <a:r>
                        <a:rPr lang="en-US" sz="1600" baseline="0" dirty="0"/>
                        <a:t> spreading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High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High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Different arch.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8" name="内容占位符 1"/>
          <p:cNvSpPr>
            <a:spLocks noGrp="1"/>
          </p:cNvSpPr>
          <p:nvPr>
            <p:ph idx="12"/>
          </p:nvPr>
        </p:nvSpPr>
        <p:spPr>
          <a:xfrm>
            <a:off x="433137" y="2903620"/>
            <a:ext cx="8493693" cy="1820779"/>
          </a:xfrm>
        </p:spPr>
        <p:txBody>
          <a:bodyPr/>
          <a:lstStyle/>
          <a:p>
            <a:pPr marL="168275" lvl="0" indent="-168275">
              <a:spcBef>
                <a:spcPts val="0"/>
              </a:spcBef>
              <a:buFont typeface="Wingdings" pitchFamily="2" charset="2"/>
              <a:buChar char="§"/>
            </a:pPr>
            <a:r>
              <a:rPr lang="en-US" altLang="zh-CN" sz="1600" b="1" dirty="0">
                <a:solidFill>
                  <a:srgbClr val="000000"/>
                </a:solidFill>
              </a:rPr>
              <a:t>Different sequences of symbol level spreading achieve the similar link performance, under the similar-complexity receivers</a:t>
            </a:r>
          </a:p>
          <a:p>
            <a:pPr marL="568325" lvl="1" indent="-222250">
              <a:spcBef>
                <a:spcPts val="0"/>
              </a:spcBef>
              <a:buFont typeface="Arial" pitchFamily="34" charset="0"/>
              <a:buChar char="•"/>
            </a:pPr>
            <a:r>
              <a:rPr lang="en-US" altLang="zh-CN" dirty="0">
                <a:solidFill>
                  <a:schemeClr val="tx1"/>
                </a:solidFill>
              </a:rPr>
              <a:t>Different sub-types of sequences may have different “sweet” point of operation and pool sizes</a:t>
            </a:r>
          </a:p>
          <a:p>
            <a:pPr marL="168275" lvl="0" indent="-168275">
              <a:spcBef>
                <a:spcPts val="0"/>
              </a:spcBef>
              <a:buFont typeface="Wingdings" pitchFamily="2" charset="2"/>
              <a:buChar char="§"/>
            </a:pPr>
            <a:r>
              <a:rPr lang="en-US" altLang="zh-CN" sz="1600" b="1" dirty="0">
                <a:solidFill>
                  <a:srgbClr val="000000"/>
                </a:solidFill>
              </a:rPr>
              <a:t>Spreading and bit level processing achieve the similar link performance, when MMSE-SIC and ESE+SISO receivers are used, respectively</a:t>
            </a:r>
          </a:p>
          <a:p>
            <a:pPr marL="568325" lvl="1" indent="-222250">
              <a:spcBef>
                <a:spcPts val="0"/>
              </a:spcBef>
              <a:buFont typeface="Arial" pitchFamily="34" charset="0"/>
              <a:buChar char="•"/>
            </a:pPr>
            <a:r>
              <a:rPr lang="en-US" altLang="zh-CN" dirty="0">
                <a:solidFill>
                  <a:schemeClr val="tx1"/>
                </a:solidFill>
              </a:rPr>
              <a:t>MMSE-SIC is more compatible to legacy MMSE-IRC receiver for </a:t>
            </a:r>
            <a:r>
              <a:rPr lang="en-US" altLang="zh-CN" dirty="0" err="1">
                <a:solidFill>
                  <a:schemeClr val="tx1"/>
                </a:solidFill>
              </a:rPr>
              <a:t>gNB</a:t>
            </a:r>
            <a:endParaRPr lang="en-US" altLang="zh-CN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</a:pPr>
            <a:endParaRPr lang="en-US" altLang="zh-CN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6137" y="411132"/>
            <a:ext cx="8513762" cy="499022"/>
          </a:xfrm>
        </p:spPr>
        <p:txBody>
          <a:bodyPr/>
          <a:lstStyle/>
          <a:p>
            <a:r>
              <a:rPr lang="en-US" altLang="zh-CN" dirty="0"/>
              <a:t>Candidate Channel Structures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75546" y="3244971"/>
            <a:ext cx="191578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algn="just">
              <a:lnSpc>
                <a:spcPts val="2200"/>
              </a:lnSpc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80000"/>
            </a:pP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Preamble + data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5546" y="3509360"/>
            <a:ext cx="17811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26023" y="3477276"/>
            <a:ext cx="18002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57479" y="3486801"/>
            <a:ext cx="10191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248524" y="3244971"/>
            <a:ext cx="278062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algn="just">
              <a:lnSpc>
                <a:spcPts val="2200"/>
              </a:lnSpc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80000"/>
            </a:pP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Preamble + data + DMRS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68716" y="3244971"/>
            <a:ext cx="1750343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algn="just">
              <a:lnSpc>
                <a:spcPts val="2200"/>
              </a:lnSpc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80000"/>
            </a:pPr>
            <a:r>
              <a:rPr lang="en-US" altLang="zh-CN" sz="1600" b="1" dirty="0">
                <a:latin typeface="Arial" pitchFamily="34" charset="0"/>
                <a:ea typeface="微软雅黑" pitchFamily="34" charset="-122"/>
                <a:cs typeface="Arial" pitchFamily="34" charset="0"/>
              </a:rPr>
              <a:t>DMRS + data</a:t>
            </a:r>
          </a:p>
        </p:txBody>
      </p:sp>
      <p:sp>
        <p:nvSpPr>
          <p:cNvPr id="14" name="内容占位符 1"/>
          <p:cNvSpPr>
            <a:spLocks noGrp="1"/>
          </p:cNvSpPr>
          <p:nvPr>
            <p:ph idx="12"/>
          </p:nvPr>
        </p:nvSpPr>
        <p:spPr>
          <a:xfrm>
            <a:off x="336137" y="1082841"/>
            <a:ext cx="8493693" cy="1917033"/>
          </a:xfrm>
        </p:spPr>
        <p:txBody>
          <a:bodyPr/>
          <a:lstStyle/>
          <a:p>
            <a:pPr marL="168275" lvl="0" indent="-168275">
              <a:spcBef>
                <a:spcPts val="0"/>
              </a:spcBef>
              <a:buFont typeface="Wingdings" pitchFamily="2" charset="2"/>
              <a:buChar char="§"/>
            </a:pPr>
            <a:r>
              <a:rPr lang="en-US" altLang="zh-CN" sz="1600" b="1" dirty="0">
                <a:solidFill>
                  <a:srgbClr val="000000"/>
                </a:solidFill>
              </a:rPr>
              <a:t>Preamble/DMRS and their enhanced version can be used for UL transmission detection </a:t>
            </a:r>
          </a:p>
          <a:p>
            <a:pPr marL="568325" lvl="1" indent="-222250">
              <a:spcBef>
                <a:spcPts val="0"/>
              </a:spcBef>
              <a:buFont typeface="Arial" pitchFamily="34" charset="0"/>
              <a:buChar char="•"/>
            </a:pPr>
            <a:r>
              <a:rPr lang="en-US" altLang="zh-CN" dirty="0">
                <a:solidFill>
                  <a:schemeClr val="tx1"/>
                </a:solidFill>
              </a:rPr>
              <a:t>Preamble/DMRS and payload of message can also be used for UE identification</a:t>
            </a:r>
          </a:p>
          <a:p>
            <a:pPr marL="168275" lvl="0" indent="-168275">
              <a:spcBef>
                <a:spcPts val="0"/>
              </a:spcBef>
              <a:buFont typeface="Wingdings" pitchFamily="2" charset="2"/>
              <a:buChar char="§"/>
            </a:pPr>
            <a:r>
              <a:rPr lang="en-US" altLang="zh-CN" sz="1600" b="1" dirty="0">
                <a:solidFill>
                  <a:srgbClr val="000000"/>
                </a:solidFill>
              </a:rPr>
              <a:t>(Preamble/DMRS + data) channel structure provide physical layer support for </a:t>
            </a:r>
            <a:r>
              <a:rPr lang="en-US" altLang="zh-CN" sz="1600" b="1" dirty="0" err="1">
                <a:solidFill>
                  <a:srgbClr val="000000"/>
                </a:solidFill>
              </a:rPr>
              <a:t>RRC_inactive</a:t>
            </a:r>
            <a:r>
              <a:rPr lang="en-US" altLang="zh-CN" sz="1600" b="1" dirty="0">
                <a:solidFill>
                  <a:srgbClr val="000000"/>
                </a:solidFill>
              </a:rPr>
              <a:t> and 2-step RACH</a:t>
            </a:r>
          </a:p>
          <a:p>
            <a:pPr marL="568325" lvl="1" indent="-222250">
              <a:spcBef>
                <a:spcPts val="0"/>
              </a:spcBef>
              <a:buFont typeface="Arial" pitchFamily="34" charset="0"/>
              <a:buChar char="•"/>
            </a:pPr>
            <a:r>
              <a:rPr lang="en-US" altLang="zh-CN" dirty="0">
                <a:solidFill>
                  <a:schemeClr val="tx1"/>
                </a:solidFill>
              </a:rPr>
              <a:t>Contention based</a:t>
            </a:r>
          </a:p>
          <a:p>
            <a:pPr marL="568325" lvl="1" indent="-222250">
              <a:spcBef>
                <a:spcPts val="0"/>
              </a:spcBef>
              <a:buFont typeface="Arial" pitchFamily="34" charset="0"/>
              <a:buChar char="•"/>
            </a:pPr>
            <a:r>
              <a:rPr lang="en-US" altLang="zh-CN" dirty="0">
                <a:solidFill>
                  <a:schemeClr val="tx1"/>
                </a:solidFill>
              </a:rPr>
              <a:t>Support asynchronous operation</a:t>
            </a:r>
          </a:p>
          <a:p>
            <a:pPr lvl="1">
              <a:spcBef>
                <a:spcPts val="0"/>
              </a:spcBef>
            </a:pPr>
            <a:endParaRPr lang="en-US" altLang="zh-CN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54556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Characteristics of NOMA Grant-free Scenarios</a:t>
            </a:r>
            <a:endParaRPr lang="zh-CN" altLang="en-US" dirty="0"/>
          </a:p>
        </p:txBody>
      </p:sp>
      <p:sp>
        <p:nvSpPr>
          <p:cNvPr id="60" name="Rectangle 16"/>
          <p:cNvSpPr>
            <a:spLocks noChangeArrowheads="1"/>
          </p:cNvSpPr>
          <p:nvPr/>
        </p:nvSpPr>
        <p:spPr bwMode="auto">
          <a:xfrm>
            <a:off x="577516" y="2067337"/>
            <a:ext cx="3437817" cy="1838916"/>
          </a:xfrm>
          <a:prstGeom prst="rect">
            <a:avLst/>
          </a:prstGeom>
          <a:solidFill>
            <a:srgbClr val="6699FF"/>
          </a:solidFill>
          <a:ln w="9525" algn="ctr">
            <a:noFill/>
            <a:miter lim="800000"/>
            <a:headEnd/>
            <a:tailEnd/>
          </a:ln>
        </p:spPr>
        <p:txBody>
          <a:bodyPr tIns="91440">
            <a:noAutofit/>
          </a:bodyPr>
          <a:lstStyle/>
          <a:p>
            <a:pPr marL="174625" indent="-114300">
              <a:lnSpc>
                <a:spcPct val="120000"/>
              </a:lnSpc>
            </a:pPr>
            <a:r>
              <a:rPr lang="en-US" altLang="zh-CN" sz="1600" b="1" dirty="0">
                <a:solidFill>
                  <a:schemeClr val="bg1"/>
                </a:solidFill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RRC-connected:</a:t>
            </a:r>
          </a:p>
          <a:p>
            <a:pPr marL="288925" indent="-176213">
              <a:lnSpc>
                <a:spcPct val="120000"/>
              </a:lnSpc>
              <a:buFont typeface="Arial" pitchFamily="34" charset="0"/>
              <a:buChar char="•"/>
            </a:pPr>
            <a:r>
              <a:rPr lang="en-US" altLang="zh-CN" sz="1400" dirty="0">
                <a:solidFill>
                  <a:schemeClr val="bg1"/>
                </a:solidFill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Tight synchronization in time &amp; freq</a:t>
            </a:r>
          </a:p>
          <a:p>
            <a:pPr marL="288925" indent="-176213">
              <a:lnSpc>
                <a:spcPct val="120000"/>
              </a:lnSpc>
              <a:buFont typeface="Arial" pitchFamily="34" charset="0"/>
              <a:buChar char="•"/>
            </a:pPr>
            <a:r>
              <a:rPr lang="en-US" altLang="zh-CN" sz="1400" dirty="0">
                <a:solidFill>
                  <a:schemeClr val="bg1"/>
                </a:solidFill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Tight power control, equal </a:t>
            </a:r>
            <a:r>
              <a:rPr lang="en-US" altLang="zh-CN" sz="1400" dirty="0" err="1">
                <a:solidFill>
                  <a:schemeClr val="bg1"/>
                </a:solidFill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avg</a:t>
            </a:r>
            <a:r>
              <a:rPr lang="en-US" altLang="zh-CN" sz="1400" dirty="0">
                <a:solidFill>
                  <a:schemeClr val="bg1"/>
                </a:solidFill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 SNR</a:t>
            </a:r>
          </a:p>
          <a:p>
            <a:pPr marL="288925" indent="-176213">
              <a:lnSpc>
                <a:spcPct val="120000"/>
              </a:lnSpc>
              <a:buFont typeface="Arial" pitchFamily="34" charset="0"/>
              <a:buChar char="•"/>
            </a:pPr>
            <a:r>
              <a:rPr lang="en-US" altLang="zh-CN" sz="1400" dirty="0">
                <a:solidFill>
                  <a:schemeClr val="bg1"/>
                </a:solidFill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No MA signature collision</a:t>
            </a:r>
          </a:p>
          <a:p>
            <a:pPr marL="288925" indent="-176213">
              <a:lnSpc>
                <a:spcPct val="120000"/>
              </a:lnSpc>
              <a:buFont typeface="Arial" pitchFamily="34" charset="0"/>
              <a:buChar char="•"/>
            </a:pPr>
            <a:r>
              <a:rPr lang="en-US" altLang="zh-CN" sz="1400" dirty="0">
                <a:solidFill>
                  <a:schemeClr val="bg1"/>
                </a:solidFill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Support of low or medium number of simultaneous users</a:t>
            </a:r>
            <a:endParaRPr lang="zh-CN" altLang="en-US" sz="1400" dirty="0">
              <a:solidFill>
                <a:schemeClr val="bg1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727369" y="1047439"/>
            <a:ext cx="12746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ctr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400" b="1" dirty="0">
                <a:latin typeface="Arial" pitchFamily="34" charset="0"/>
                <a:ea typeface="Nokia Pure Text"/>
                <a:cs typeface="Arial" pitchFamily="34" charset="0"/>
              </a:rPr>
              <a:t>Closer to grant-based</a:t>
            </a:r>
            <a:endParaRPr lang="en-US" sz="1400" b="1" dirty="0">
              <a:latin typeface="Arial" pitchFamily="34" charset="0"/>
              <a:ea typeface="Batang"/>
              <a:cs typeface="Arial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6532417" y="1075147"/>
            <a:ext cx="16971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ctr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400" b="1" dirty="0">
                <a:latin typeface="Arial" pitchFamily="34" charset="0"/>
                <a:ea typeface="Nokia Pure Text"/>
                <a:cs typeface="Arial" pitchFamily="34" charset="0"/>
              </a:rPr>
              <a:t>Further away from grant-based</a:t>
            </a:r>
            <a:endParaRPr lang="en-US" sz="1400" b="1" dirty="0">
              <a:latin typeface="Arial" pitchFamily="34" charset="0"/>
              <a:ea typeface="Batang"/>
              <a:cs typeface="Arial" pitchFamily="34" charset="0"/>
            </a:endParaRPr>
          </a:p>
        </p:txBody>
      </p:sp>
      <p:sp>
        <p:nvSpPr>
          <p:cNvPr id="63" name="Right Arrow 60"/>
          <p:cNvSpPr>
            <a:spLocks noChangeArrowheads="1"/>
          </p:cNvSpPr>
          <p:nvPr/>
        </p:nvSpPr>
        <p:spPr bwMode="auto">
          <a:xfrm rot="16200000">
            <a:off x="2144208" y="1783251"/>
            <a:ext cx="277064" cy="28142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6699FF"/>
          </a:solidFill>
          <a:ln w="9525" algn="ctr">
            <a:solidFill>
              <a:srgbClr val="3281A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4" name="Rectangle 16"/>
          <p:cNvSpPr>
            <a:spLocks noChangeArrowheads="1"/>
          </p:cNvSpPr>
          <p:nvPr/>
        </p:nvSpPr>
        <p:spPr bwMode="auto">
          <a:xfrm>
            <a:off x="4636168" y="2062493"/>
            <a:ext cx="3769895" cy="2124496"/>
          </a:xfrm>
          <a:prstGeom prst="rect">
            <a:avLst/>
          </a:prstGeom>
          <a:solidFill>
            <a:srgbClr val="6699FF"/>
          </a:solidFill>
          <a:ln w="9525" algn="ctr">
            <a:noFill/>
            <a:miter lim="800000"/>
            <a:headEnd/>
            <a:tailEnd/>
          </a:ln>
        </p:spPr>
        <p:txBody>
          <a:bodyPr tIns="91440">
            <a:noAutofit/>
          </a:bodyPr>
          <a:lstStyle/>
          <a:p>
            <a:pPr marL="174625" indent="-114300">
              <a:lnSpc>
                <a:spcPct val="120000"/>
              </a:lnSpc>
              <a:spcBef>
                <a:spcPts val="60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RRC-INACTIVE/2-step RACH:</a:t>
            </a:r>
          </a:p>
          <a:p>
            <a:pPr marL="288925" indent="-176213">
              <a:lnSpc>
                <a:spcPct val="120000"/>
              </a:lnSpc>
              <a:buFont typeface="Arial" pitchFamily="34" charset="0"/>
              <a:buChar char="•"/>
              <a:tabLst>
                <a:tab pos="288925" algn="l"/>
              </a:tabLst>
            </a:pPr>
            <a:r>
              <a:rPr lang="en-US" altLang="zh-CN" sz="1400" dirty="0">
                <a:solidFill>
                  <a:schemeClr val="bg1"/>
                </a:solidFill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Potentially asynchronous</a:t>
            </a:r>
          </a:p>
          <a:p>
            <a:pPr marL="288925" indent="-176213">
              <a:lnSpc>
                <a:spcPct val="120000"/>
              </a:lnSpc>
              <a:buFont typeface="Arial" pitchFamily="34" charset="0"/>
              <a:buChar char="•"/>
              <a:tabLst>
                <a:tab pos="288925" algn="l"/>
              </a:tabLst>
            </a:pPr>
            <a:r>
              <a:rPr lang="en-US" altLang="zh-CN" sz="1400" dirty="0">
                <a:solidFill>
                  <a:schemeClr val="bg1"/>
                </a:solidFill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Loose power control, un-equal avg. SNR</a:t>
            </a:r>
          </a:p>
          <a:p>
            <a:pPr marL="288925" indent="-176213">
              <a:lnSpc>
                <a:spcPct val="120000"/>
              </a:lnSpc>
              <a:buFont typeface="Arial" pitchFamily="34" charset="0"/>
              <a:buChar char="•"/>
              <a:tabLst>
                <a:tab pos="288925" algn="l"/>
              </a:tabLst>
            </a:pPr>
            <a:r>
              <a:rPr lang="en-US" altLang="zh-CN" sz="1400" dirty="0">
                <a:solidFill>
                  <a:schemeClr val="bg1"/>
                </a:solidFill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Potential MA signature collision</a:t>
            </a:r>
          </a:p>
          <a:p>
            <a:pPr marL="288925" indent="-176213">
              <a:lnSpc>
                <a:spcPct val="120000"/>
              </a:lnSpc>
              <a:buFont typeface="Arial" pitchFamily="34" charset="0"/>
              <a:buChar char="•"/>
              <a:tabLst>
                <a:tab pos="288925" algn="l"/>
              </a:tabLst>
            </a:pPr>
            <a:r>
              <a:rPr lang="en-US" altLang="zh-CN" sz="1400" dirty="0">
                <a:solidFill>
                  <a:schemeClr val="bg1"/>
                </a:solidFill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Support of a large number of simultaneous users</a:t>
            </a:r>
          </a:p>
        </p:txBody>
      </p:sp>
      <p:sp>
        <p:nvSpPr>
          <p:cNvPr id="65" name="Right Arrow 60"/>
          <p:cNvSpPr>
            <a:spLocks noChangeArrowheads="1"/>
          </p:cNvSpPr>
          <p:nvPr/>
        </p:nvSpPr>
        <p:spPr bwMode="auto">
          <a:xfrm rot="16200000">
            <a:off x="6176404" y="1783250"/>
            <a:ext cx="277064" cy="28142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6699FF"/>
          </a:solidFill>
          <a:ln w="9525" algn="ctr">
            <a:solidFill>
              <a:srgbClr val="3281A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1" name="Left-Right Arrow 70"/>
          <p:cNvSpPr/>
          <p:nvPr/>
        </p:nvSpPr>
        <p:spPr>
          <a:xfrm>
            <a:off x="1364679" y="1570659"/>
            <a:ext cx="5929740" cy="270448"/>
          </a:xfrm>
          <a:prstGeom prst="leftRightArrow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764596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336136" y="901307"/>
            <a:ext cx="8513763" cy="363803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altLang="zh-CN" sz="1600" b="1" dirty="0"/>
              <a:t>RAN1:</a:t>
            </a:r>
          </a:p>
          <a:p>
            <a:pPr indent="341313">
              <a:spcBef>
                <a:spcPts val="0"/>
              </a:spcBef>
            </a:pPr>
            <a:r>
              <a:rPr lang="en-US" altLang="zh-CN" sz="1400" dirty="0"/>
              <a:t>Companies proposed to enhance 4-step RACH [1][2][3][4][5][6][7]</a:t>
            </a:r>
          </a:p>
          <a:p>
            <a:pPr lvl="1" indent="-227013">
              <a:spcBef>
                <a:spcPts val="0"/>
              </a:spcBef>
            </a:pPr>
            <a:r>
              <a:rPr lang="en-US" altLang="zh-CN" sz="1200" dirty="0"/>
              <a:t>It seems 4-step RACH could be baseline for NR-U</a:t>
            </a:r>
          </a:p>
          <a:p>
            <a:pPr indent="341313">
              <a:spcBef>
                <a:spcPts val="0"/>
              </a:spcBef>
            </a:pPr>
            <a:r>
              <a:rPr lang="en-US" altLang="zh-CN" sz="1400" dirty="0">
                <a:solidFill>
                  <a:schemeClr val="tx1"/>
                </a:solidFill>
              </a:rPr>
              <a:t>The same companies also believe 2-step RACH is beneficial for NR-U, but without any agreement</a:t>
            </a:r>
          </a:p>
          <a:p>
            <a:pPr lvl="1" indent="-169863">
              <a:spcBef>
                <a:spcPts val="0"/>
              </a:spcBef>
            </a:pPr>
            <a:r>
              <a:rPr lang="en-US" altLang="zh-CN" sz="1200" dirty="0">
                <a:solidFill>
                  <a:schemeClr val="tx1"/>
                </a:solidFill>
              </a:rPr>
              <a:t>To reduce delay and improve reliability for initial access due to necessary LBT operation</a:t>
            </a:r>
          </a:p>
          <a:p>
            <a:pPr indent="341313">
              <a:spcBef>
                <a:spcPts val="0"/>
              </a:spcBef>
            </a:pPr>
            <a:r>
              <a:rPr lang="en-US" altLang="zh-CN" sz="1400" dirty="0">
                <a:solidFill>
                  <a:schemeClr val="tx1"/>
                </a:solidFill>
              </a:rPr>
              <a:t>Not many details of 2-step RACH were discussed</a:t>
            </a:r>
          </a:p>
          <a:p>
            <a:pPr lvl="1" indent="-169863">
              <a:spcBef>
                <a:spcPts val="0"/>
              </a:spcBef>
            </a:pPr>
            <a:r>
              <a:rPr lang="en-US" altLang="zh-CN" sz="1200" dirty="0">
                <a:solidFill>
                  <a:schemeClr val="tx1"/>
                </a:solidFill>
              </a:rPr>
              <a:t>Msg1 may contain preamble and data (e.g. the Msg3 contents) and this is all that was put on the table</a:t>
            </a:r>
          </a:p>
          <a:p>
            <a:pPr lvl="1" indent="-169863">
              <a:spcBef>
                <a:spcPts val="0"/>
              </a:spcBef>
            </a:pPr>
            <a:r>
              <a:rPr lang="en-US" altLang="zh-CN" sz="1200" dirty="0">
                <a:solidFill>
                  <a:schemeClr val="tx1"/>
                </a:solidFill>
              </a:rPr>
              <a:t>Details of how to resolve collisions and ensure good quality of detection/decoding at the receiver are essential </a:t>
            </a:r>
            <a:r>
              <a:rPr lang="en-US" altLang="zh-CN" sz="1200">
                <a:solidFill>
                  <a:schemeClr val="tx1"/>
                </a:solidFill>
              </a:rPr>
              <a:t>, but not </a:t>
            </a:r>
            <a:r>
              <a:rPr lang="en-US" altLang="zh-CN" sz="1200" dirty="0">
                <a:solidFill>
                  <a:schemeClr val="tx1"/>
                </a:solidFill>
              </a:rPr>
              <a:t>yet discussed under this agenda item</a:t>
            </a:r>
          </a:p>
          <a:p>
            <a:pPr lvl="2">
              <a:spcBef>
                <a:spcPts val="0"/>
              </a:spcBef>
            </a:pPr>
            <a:r>
              <a:rPr lang="en-US" altLang="zh-CN" sz="1200" dirty="0"/>
              <a:t>Note that these aspects are highly related to the NOMA SID</a:t>
            </a:r>
          </a:p>
          <a:p>
            <a:pPr>
              <a:spcBef>
                <a:spcPts val="0"/>
              </a:spcBef>
            </a:pPr>
            <a:r>
              <a:rPr lang="en-US" altLang="zh-CN" sz="1600" b="1" dirty="0"/>
              <a:t>RAN2 :</a:t>
            </a:r>
          </a:p>
          <a:p>
            <a:pPr indent="341313">
              <a:spcBef>
                <a:spcPts val="0"/>
              </a:spcBef>
            </a:pPr>
            <a:r>
              <a:rPr lang="en-US" altLang="zh-CN" sz="1400" dirty="0"/>
              <a:t>Is also working on 4-step RACH enhancement</a:t>
            </a:r>
          </a:p>
          <a:p>
            <a:pPr indent="341313">
              <a:spcBef>
                <a:spcPts val="0"/>
              </a:spcBef>
            </a:pPr>
            <a:r>
              <a:rPr lang="en-US" altLang="zh-CN" sz="1400" dirty="0"/>
              <a:t>The assumption is that a generic 2-step RACH (not NR-U specific) will be studied further</a:t>
            </a:r>
          </a:p>
          <a:p>
            <a:pPr lvl="1" indent="-169863">
              <a:spcBef>
                <a:spcPts val="0"/>
              </a:spcBef>
            </a:pPr>
            <a:r>
              <a:rPr lang="en-US" altLang="zh-CN" sz="1200" dirty="0"/>
              <a:t>One email discussion is arranged till next meeting</a:t>
            </a:r>
          </a:p>
          <a:p>
            <a:pPr lvl="1" indent="-169863">
              <a:spcBef>
                <a:spcPts val="0"/>
              </a:spcBef>
            </a:pPr>
            <a:r>
              <a:rPr lang="en-US" altLang="zh-CN" sz="1200" dirty="0"/>
              <a:t>And discussion on how to proceed with such generic 2-step RACH is invited for the RAN plenary meeting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Progress of 2-step RACH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84055" y="4630083"/>
            <a:ext cx="8165844" cy="36876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kumimoji="1" lang="en-US" altLang="zh-CN" sz="1000" dirty="0"/>
              <a:t>[1] </a:t>
            </a:r>
            <a:r>
              <a:rPr lang="en-US" altLang="zh-CN" sz="1000" dirty="0"/>
              <a:t>R1-1809480, Qualcomm	[</a:t>
            </a:r>
            <a:r>
              <a:rPr kumimoji="1" lang="en-US" altLang="zh-CN" sz="1000" dirty="0"/>
              <a:t>2] </a:t>
            </a:r>
            <a:r>
              <a:rPr lang="en-US" altLang="zh-CN" sz="1000" dirty="0"/>
              <a:t>R1-1808769, Samsung		</a:t>
            </a:r>
            <a:r>
              <a:rPr kumimoji="1" lang="en-US" altLang="zh-CN" sz="1000" dirty="0"/>
              <a:t>[3] </a:t>
            </a:r>
            <a:r>
              <a:rPr lang="en-US" altLang="zh-CN" sz="1000" dirty="0"/>
              <a:t>R1-1808336, Sony		[</a:t>
            </a:r>
            <a:r>
              <a:rPr kumimoji="1" lang="en-US" altLang="zh-CN" sz="1000" dirty="0"/>
              <a:t>4] </a:t>
            </a:r>
            <a:r>
              <a:rPr lang="en-US" altLang="zh-CN" sz="1000" dirty="0"/>
              <a:t>R1-1808508, LGE </a:t>
            </a:r>
          </a:p>
          <a:p>
            <a:r>
              <a:rPr kumimoji="1" lang="en-US" altLang="zh-CN" sz="1000" dirty="0"/>
              <a:t>[5] </a:t>
            </a:r>
            <a:r>
              <a:rPr lang="en-US" altLang="zh-CN" sz="1000" dirty="0"/>
              <a:t>R1-1808686, Intel		</a:t>
            </a:r>
            <a:r>
              <a:rPr kumimoji="1" lang="en-US" altLang="zh-CN" sz="1000" dirty="0"/>
              <a:t>[6] </a:t>
            </a:r>
            <a:r>
              <a:rPr lang="en-US" altLang="zh-CN" sz="1000" dirty="0"/>
              <a:t>R1-1808062, </a:t>
            </a:r>
            <a:r>
              <a:rPr lang="en-US" altLang="zh-CN" sz="1000" dirty="0" err="1"/>
              <a:t>Huawei</a:t>
            </a:r>
            <a:r>
              <a:rPr lang="en-US" altLang="zh-CN" sz="1000" dirty="0"/>
              <a:t>		</a:t>
            </a:r>
            <a:r>
              <a:rPr kumimoji="1" lang="en-US" altLang="zh-CN" sz="1000" dirty="0"/>
              <a:t>[7] </a:t>
            </a:r>
            <a:r>
              <a:rPr lang="en-US" altLang="zh-CN" sz="1000" dirty="0"/>
              <a:t>R1-1809205, Ericsson</a:t>
            </a:r>
            <a:endParaRPr kumimoji="1"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xmlns="" val="650185307"/>
      </p:ext>
    </p:extLst>
  </p:cSld>
  <p:clrMapOvr>
    <a:masterClrMapping/>
  </p:clrMapOvr>
</p:sld>
</file>

<file path=ppt/theme/theme1.xml><?xml version="1.0" encoding="utf-8"?>
<a:theme xmlns:a="http://schemas.openxmlformats.org/drawingml/2006/main" name="ZTE-Internal use only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1_ZTE-Internal use only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</a:theme>
</file>

<file path=ppt/theme/theme3.xml><?xml version="1.0" encoding="utf-8"?>
<a:theme xmlns:a="http://schemas.openxmlformats.org/drawingml/2006/main" name="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ZTE-Internal use only-16X9</Template>
  <TotalTime>3730</TotalTime>
  <Words>1062</Words>
  <Application>Microsoft Office PowerPoint</Application>
  <PresentationFormat>On-screen Show (16:9)</PresentationFormat>
  <Paragraphs>143</Paragraphs>
  <Slides>12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ZTE-Internal use only-16X9</vt:lpstr>
      <vt:lpstr>1_ZTE-Internal use only-16X9</vt:lpstr>
      <vt:lpstr>正文</vt:lpstr>
      <vt:lpstr>Motivation of Work Item for NR NOMA</vt:lpstr>
      <vt:lpstr>Motivation</vt:lpstr>
      <vt:lpstr>Scope of NOMA Techniques</vt:lpstr>
      <vt:lpstr>Transmitter Side Signal Processing for NOMA</vt:lpstr>
      <vt:lpstr>Sub-types of Spreading Sequences</vt:lpstr>
      <vt:lpstr>Typical NOMA Receivers</vt:lpstr>
      <vt:lpstr>Candidate Channel Structures</vt:lpstr>
      <vt:lpstr>Characteristics of NOMA Grant-free Scenarios</vt:lpstr>
      <vt:lpstr>Progress of 2-step RACH</vt:lpstr>
      <vt:lpstr>How to proceed with 2-step RACH</vt:lpstr>
      <vt:lpstr>Scope of NOMA WID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田力10182718</dc:creator>
  <cp:lastModifiedBy>ZTE</cp:lastModifiedBy>
  <cp:revision>573</cp:revision>
  <dcterms:created xsi:type="dcterms:W3CDTF">2015-07-28T09:06:00Z</dcterms:created>
  <dcterms:modified xsi:type="dcterms:W3CDTF">2018-09-03T10:24:24Z</dcterms:modified>
</cp:coreProperties>
</file>