
<file path=[Content_Types].xml><?xml version="1.0" encoding="utf-8"?>
<Types xmlns="http://schemas.openxmlformats.org/package/2006/content-types">
  <Override PartName="/ppt/slides/slide5.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handoutMasterIdLst>
    <p:handoutMasterId r:id="rId8"/>
  </p:handoutMasterIdLst>
  <p:sldIdLst>
    <p:sldId id="256" r:id="rId2"/>
    <p:sldId id="282" r:id="rId3"/>
    <p:sldId id="279" r:id="rId4"/>
    <p:sldId id="277" r:id="rId5"/>
    <p:sldId id="258" r:id="rId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6BABDE"/>
    <a:srgbClr val="BCBCBC"/>
    <a:srgbClr val="B4B4B4"/>
    <a:srgbClr val="B0B0B0"/>
    <a:srgbClr val="7F7F7F"/>
    <a:srgbClr val="EAEAEA"/>
    <a:srgbClr val="AEAEAE"/>
    <a:srgbClr val="B2B2B2"/>
    <a:srgbClr val="002774"/>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540" autoAdjust="0"/>
    <p:restoredTop sz="94660"/>
  </p:normalViewPr>
  <p:slideViewPr>
    <p:cSldViewPr>
      <p:cViewPr varScale="1">
        <p:scale>
          <a:sx n="108" d="100"/>
          <a:sy n="108" d="100"/>
        </p:scale>
        <p:origin x="-426" y="-78"/>
      </p:cViewPr>
      <p:guideLst>
        <p:guide orient="horz" pos="2160"/>
        <p:guide pos="3840"/>
      </p:guideLst>
    </p:cSldViewPr>
  </p:slideViewPr>
  <p:notesTextViewPr>
    <p:cViewPr>
      <p:scale>
        <a:sx n="100" d="100"/>
        <a:sy n="100" d="100"/>
      </p:scale>
      <p:origin x="0" y="0"/>
    </p:cViewPr>
  </p:notesTextViewPr>
  <p:notesViewPr>
    <p:cSldViewPr>
      <p:cViewPr varScale="1">
        <p:scale>
          <a:sx n="86" d="100"/>
          <a:sy n="86" d="100"/>
        </p:scale>
        <p:origin x="-3834" y="-7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9EC3920-DF14-4066-8F94-485B9EAE25A6}" type="datetimeFigureOut">
              <a:rPr lang="zh-CN" altLang="en-US" smtClean="0"/>
              <a:pPr/>
              <a:t>2018/9/3</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016274B-61EA-42D2-AF35-6C97C8EF9C78}" type="slidenum">
              <a:rPr lang="zh-CN" altLang="en-US" smtClean="0"/>
              <a:pPr/>
              <a:t>‹#›</a:t>
            </a:fld>
            <a:endParaRPr lang="zh-CN" altLang="en-US"/>
          </a:p>
        </p:txBody>
      </p:sp>
    </p:spTree>
    <p:extLst>
      <p:ext uri="{BB962C8B-B14F-4D97-AF65-F5344CB8AC3E}">
        <p14:creationId xmlns="" xmlns:p14="http://schemas.microsoft.com/office/powerpoint/2010/main" val="8308746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A94FD2E-C893-4D31-90F3-0ACF5CE94657}" type="datetimeFigureOut">
              <a:rPr lang="zh-CN" altLang="en-US" smtClean="0"/>
              <a:pPr/>
              <a:t>2018/9/3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0FD05DB-7C04-4339-B15E-4CF1F8B324DE}" type="slidenum">
              <a:rPr lang="zh-CN" altLang="en-US" smtClean="0"/>
              <a:pPr/>
              <a:t>‹#›</a:t>
            </a:fld>
            <a:endParaRPr lang="zh-CN" altLang="en-US"/>
          </a:p>
        </p:txBody>
      </p:sp>
    </p:spTree>
    <p:extLst>
      <p:ext uri="{BB962C8B-B14F-4D97-AF65-F5344CB8AC3E}">
        <p14:creationId xmlns="" xmlns:p14="http://schemas.microsoft.com/office/powerpoint/2010/main" val="2406027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9" name="Rectangle 2"/>
          <p:cNvSpPr>
            <a:spLocks noGrp="1" noChangeArrowheads="1"/>
          </p:cNvSpPr>
          <p:nvPr>
            <p:ph type="ctrTitle" sz="quarter"/>
          </p:nvPr>
        </p:nvSpPr>
        <p:spPr>
          <a:xfrm>
            <a:off x="911424" y="4191224"/>
            <a:ext cx="10363200" cy="893961"/>
          </a:xfrm>
        </p:spPr>
        <p:txBody>
          <a:bodyPr>
            <a:normAutofit/>
          </a:bodyPr>
          <a:lstStyle>
            <a:lvl1pPr algn="ctr">
              <a:defRPr sz="3600" b="1">
                <a:solidFill>
                  <a:srgbClr val="002060"/>
                </a:solidFill>
                <a:latin typeface="微软雅黑" pitchFamily="34" charset="-122"/>
                <a:ea typeface="微软雅黑" pitchFamily="34" charset="-122"/>
              </a:defRPr>
            </a:lvl1pPr>
          </a:lstStyle>
          <a:p>
            <a:r>
              <a:rPr lang="zh-CN" altLang="en-US" dirty="0"/>
              <a:t>单击此处编辑母版标题样式</a:t>
            </a:r>
          </a:p>
        </p:txBody>
      </p:sp>
      <p:sp>
        <p:nvSpPr>
          <p:cNvPr id="10" name="Rectangle 3"/>
          <p:cNvSpPr>
            <a:spLocks noGrp="1" noChangeArrowheads="1"/>
          </p:cNvSpPr>
          <p:nvPr>
            <p:ph type="subTitle" sz="quarter" idx="1"/>
          </p:nvPr>
        </p:nvSpPr>
        <p:spPr>
          <a:xfrm>
            <a:off x="1775520" y="5294040"/>
            <a:ext cx="8534400" cy="1015280"/>
          </a:xfrm>
        </p:spPr>
        <p:txBody>
          <a:bodyPr/>
          <a:lstStyle>
            <a:lvl1pPr marL="0" indent="0" algn="ctr">
              <a:buFont typeface="Wingdings" pitchFamily="2" charset="2"/>
              <a:buNone/>
              <a:defRPr sz="2400">
                <a:solidFill>
                  <a:srgbClr val="002060"/>
                </a:solidFill>
                <a:latin typeface="微软雅黑" pitchFamily="34" charset="-122"/>
                <a:ea typeface="微软雅黑" pitchFamily="34" charset="-122"/>
              </a:defRPr>
            </a:lvl1pPr>
          </a:lstStyle>
          <a:p>
            <a:r>
              <a:rPr lang="zh-CN" altLang="en-US" dirty="0"/>
              <a:t>单击此处编辑母版副标题样式</a:t>
            </a:r>
          </a:p>
        </p:txBody>
      </p:sp>
      <p:sp>
        <p:nvSpPr>
          <p:cNvPr id="12" name="TextBox 11"/>
          <p:cNvSpPr txBox="1"/>
          <p:nvPr userDrawn="1"/>
        </p:nvSpPr>
        <p:spPr>
          <a:xfrm>
            <a:off x="5303912" y="275788"/>
            <a:ext cx="6618784" cy="338554"/>
          </a:xfrm>
          <a:prstGeom prst="rect">
            <a:avLst/>
          </a:prstGeom>
          <a:noFill/>
        </p:spPr>
        <p:txBody>
          <a:bodyPr wrap="square" rtlCol="0">
            <a:spAutoFit/>
          </a:bodyPr>
          <a:lstStyle/>
          <a:p>
            <a:pPr algn="r"/>
            <a:r>
              <a:rPr lang="en-US" altLang="zh-CN" sz="1600" b="1" kern="1200" dirty="0">
                <a:solidFill>
                  <a:srgbClr val="D65700"/>
                </a:solidFill>
                <a:latin typeface="+mj-lt"/>
                <a:ea typeface="微软雅黑" pitchFamily="34" charset="-122"/>
                <a:cs typeface="+mn-cs"/>
              </a:rPr>
              <a:t>Let Our Customers Fully Enjoy the New Information Life</a:t>
            </a:r>
            <a:endParaRPr lang="zh-CN" altLang="en-US" sz="1600" b="1" dirty="0">
              <a:solidFill>
                <a:srgbClr val="D65700"/>
              </a:solidFill>
              <a:latin typeface="+mj-lt"/>
              <a:ea typeface="微软雅黑" pitchFamily="34" charset="-122"/>
            </a:endParaRPr>
          </a:p>
        </p:txBody>
      </p:sp>
      <p:sp>
        <p:nvSpPr>
          <p:cNvPr id="17" name="TextBox 16"/>
          <p:cNvSpPr txBox="1"/>
          <p:nvPr userDrawn="1"/>
        </p:nvSpPr>
        <p:spPr>
          <a:xfrm>
            <a:off x="815413" y="213796"/>
            <a:ext cx="2592288" cy="338554"/>
          </a:xfrm>
          <a:prstGeom prst="rect">
            <a:avLst/>
          </a:prstGeom>
          <a:noFill/>
        </p:spPr>
        <p:txBody>
          <a:bodyPr wrap="square" rtlCol="0">
            <a:spAutoFit/>
          </a:bodyPr>
          <a:lstStyle/>
          <a:p>
            <a:r>
              <a:rPr lang="en-US" altLang="zh-CN" sz="1600" b="1" dirty="0">
                <a:solidFill>
                  <a:srgbClr val="002774"/>
                </a:solidFill>
                <a:latin typeface="+mj-lt"/>
                <a:ea typeface="Microsoft YaHei UI" pitchFamily="34" charset="-122"/>
                <a:cs typeface="Arial" pitchFamily="34" charset="0"/>
              </a:rPr>
              <a:t>CHINA TELECOM</a:t>
            </a:r>
            <a:endParaRPr lang="zh-CN" altLang="en-US" sz="1600" b="1" dirty="0">
              <a:solidFill>
                <a:srgbClr val="002774"/>
              </a:solidFill>
              <a:latin typeface="+mj-lt"/>
              <a:ea typeface="Microsoft YaHei UI" pitchFamily="34" charset="-122"/>
              <a:cs typeface="Arial" pitchFamily="34" charset="0"/>
            </a:endParaRPr>
          </a:p>
        </p:txBody>
      </p:sp>
      <p:sp>
        <p:nvSpPr>
          <p:cNvPr id="18" name="TextBox 17"/>
          <p:cNvSpPr txBox="1"/>
          <p:nvPr userDrawn="1"/>
        </p:nvSpPr>
        <p:spPr>
          <a:xfrm>
            <a:off x="384877" y="551506"/>
            <a:ext cx="2105241" cy="215444"/>
          </a:xfrm>
          <a:prstGeom prst="rect">
            <a:avLst/>
          </a:prstGeom>
          <a:noFill/>
        </p:spPr>
        <p:txBody>
          <a:bodyPr wrap="square" rtlCol="0">
            <a:spAutoFit/>
          </a:bodyPr>
          <a:lstStyle/>
          <a:p>
            <a:pPr algn="ctr"/>
            <a:r>
              <a:rPr lang="en-US" altLang="zh-CN" sz="800" b="1" i="1" kern="1200" spc="300" dirty="0">
                <a:solidFill>
                  <a:srgbClr val="002774"/>
                </a:solidFill>
                <a:latin typeface="+mj-lt"/>
                <a:ea typeface="Arial Unicode MS" pitchFamily="34" charset="-122"/>
                <a:cs typeface="Arial" pitchFamily="34" charset="0"/>
              </a:rPr>
              <a:t>Connecting the World</a:t>
            </a:r>
            <a:endParaRPr lang="zh-CN" altLang="en-US" sz="800" b="1" i="1" kern="1200" spc="300" dirty="0">
              <a:solidFill>
                <a:srgbClr val="002774"/>
              </a:solidFill>
              <a:latin typeface="+mj-lt"/>
              <a:ea typeface="Arial Unicode MS" pitchFamily="34" charset="-122"/>
              <a:cs typeface="Arial" pitchFamily="34" charset="0"/>
            </a:endParaRPr>
          </a:p>
        </p:txBody>
      </p:sp>
      <p:cxnSp>
        <p:nvCxnSpPr>
          <p:cNvPr id="19" name="直接连接符 18"/>
          <p:cNvCxnSpPr/>
          <p:nvPr userDrawn="1"/>
        </p:nvCxnSpPr>
        <p:spPr>
          <a:xfrm>
            <a:off x="431371" y="550926"/>
            <a:ext cx="1920213" cy="0"/>
          </a:xfrm>
          <a:prstGeom prst="line">
            <a:avLst/>
          </a:prstGeom>
          <a:ln>
            <a:solidFill>
              <a:srgbClr val="002774"/>
            </a:solidFill>
          </a:ln>
        </p:spPr>
        <p:style>
          <a:lnRef idx="1">
            <a:schemeClr val="accent1"/>
          </a:lnRef>
          <a:fillRef idx="0">
            <a:schemeClr val="accent1"/>
          </a:fillRef>
          <a:effectRef idx="0">
            <a:schemeClr val="accent1"/>
          </a:effectRef>
          <a:fontRef idx="minor">
            <a:schemeClr val="tx1"/>
          </a:fontRef>
        </p:style>
      </p:cxnSp>
      <p:pic>
        <p:nvPicPr>
          <p:cNvPr id="20" name="Picture 1" descr="C:\Users\x230\AppData\Roaming\Tencent\Users\741791342\QQ\WinTemp\RichOle\T~2RM5ZT%4L@N@6AC({]Y}4.jpg"/>
          <p:cNvPicPr>
            <a:picLocks noChangeAspect="1" noChangeArrowheads="1"/>
          </p:cNvPicPr>
          <p:nvPr userDrawn="1"/>
        </p:nvPicPr>
        <p:blipFill>
          <a:blip r:embed="rId2" cstate="print">
            <a:clrChange>
              <a:clrFrom>
                <a:srgbClr val="F6FFFC"/>
              </a:clrFrom>
              <a:clrTo>
                <a:srgbClr val="F6FFFC">
                  <a:alpha val="0"/>
                </a:srgbClr>
              </a:clrTo>
            </a:clrChange>
          </a:blip>
          <a:srcRect/>
          <a:stretch>
            <a:fillRect/>
          </a:stretch>
        </p:blipFill>
        <p:spPr bwMode="auto">
          <a:xfrm>
            <a:off x="431371" y="198656"/>
            <a:ext cx="421816" cy="336772"/>
          </a:xfrm>
          <a:prstGeom prst="rect">
            <a:avLst/>
          </a:prstGeom>
          <a:noFill/>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8880309" y="4202121"/>
            <a:ext cx="3314204" cy="2583871"/>
          </a:xfrm>
          <a:prstGeom prst="rect">
            <a:avLst/>
          </a:prstGeom>
          <a:noFill/>
        </p:spPr>
      </p:pic>
      <p:sp>
        <p:nvSpPr>
          <p:cNvPr id="10" name="标题 1"/>
          <p:cNvSpPr>
            <a:spLocks noGrp="1"/>
          </p:cNvSpPr>
          <p:nvPr>
            <p:ph type="title"/>
          </p:nvPr>
        </p:nvSpPr>
        <p:spPr>
          <a:xfrm>
            <a:off x="143339" y="44624"/>
            <a:ext cx="11809312" cy="692150"/>
          </a:xfrm>
        </p:spPr>
        <p:txBody>
          <a:bodyPr/>
          <a:lstStyle>
            <a:lvl1pPr algn="l">
              <a:defRPr sz="3200">
                <a:solidFill>
                  <a:srgbClr val="002060"/>
                </a:solidFill>
                <a:latin typeface="微软雅黑" pitchFamily="34" charset="-122"/>
                <a:ea typeface="微软雅黑" pitchFamily="34" charset="-122"/>
              </a:defRPr>
            </a:lvl1pPr>
          </a:lstStyle>
          <a:p>
            <a:r>
              <a:rPr lang="zh-CN" altLang="en-US" dirty="0"/>
              <a:t>单击此处编辑母版标题样式</a:t>
            </a:r>
          </a:p>
        </p:txBody>
      </p:sp>
      <p:sp>
        <p:nvSpPr>
          <p:cNvPr id="11" name="内容占位符 2"/>
          <p:cNvSpPr>
            <a:spLocks noGrp="1"/>
          </p:cNvSpPr>
          <p:nvPr>
            <p:ph idx="1"/>
          </p:nvPr>
        </p:nvSpPr>
        <p:spPr>
          <a:xfrm>
            <a:off x="286428" y="1134058"/>
            <a:ext cx="11523133" cy="4896544"/>
          </a:xfrm>
        </p:spPr>
        <p:txBody>
          <a:bodyPr/>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3" name="矩形 12"/>
          <p:cNvSpPr/>
          <p:nvPr userDrawn="1"/>
        </p:nvSpPr>
        <p:spPr bwMode="auto">
          <a:xfrm>
            <a:off x="143339" y="764704"/>
            <a:ext cx="10081120" cy="72008"/>
          </a:xfrm>
          <a:prstGeom prst="rect">
            <a:avLst/>
          </a:prstGeom>
          <a:solidFill>
            <a:srgbClr val="6BABDE"/>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a:spcBef>
                <a:spcPts val="0"/>
              </a:spcBef>
              <a:spcAft>
                <a:spcPts val="300"/>
              </a:spcAft>
              <a:buClr>
                <a:srgbClr val="000066"/>
              </a:buClr>
              <a:buSzPct val="70000"/>
            </a:pPr>
            <a:endParaRPr lang="zh-CN" altLang="en-US" sz="1800" b="1" dirty="0">
              <a:solidFill>
                <a:schemeClr val="tx1"/>
              </a:solidFill>
              <a:latin typeface="微软雅黑" pitchFamily="34" charset="-122"/>
              <a:ea typeface="微软雅黑" pitchFamily="34" charset="-122"/>
              <a:sym typeface="微软雅黑" pitchFamily="34" charset="-122"/>
            </a:endParaRPr>
          </a:p>
        </p:txBody>
      </p:sp>
      <p:sp>
        <p:nvSpPr>
          <p:cNvPr id="14" name="矩形 13"/>
          <p:cNvSpPr/>
          <p:nvPr userDrawn="1"/>
        </p:nvSpPr>
        <p:spPr bwMode="auto">
          <a:xfrm>
            <a:off x="10205985" y="764704"/>
            <a:ext cx="1824203" cy="72008"/>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defTabSz="914400" rtl="0" eaLnBrk="1" fontAlgn="base" latinLnBrk="0" hangingPunct="1">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32" name="流程图: 手动输入 31"/>
          <p:cNvSpPr/>
          <p:nvPr userDrawn="1"/>
        </p:nvSpPr>
        <p:spPr bwMode="auto">
          <a:xfrm rot="16200000">
            <a:off x="10656440" y="-724727"/>
            <a:ext cx="458738" cy="2257762"/>
          </a:xfrm>
          <a:prstGeom prst="flowChartManualInput">
            <a:avLst/>
          </a:prstGeom>
          <a:solidFill>
            <a:srgbClr val="111B47"/>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33" name="TextBox 32"/>
          <p:cNvSpPr txBox="1"/>
          <p:nvPr userDrawn="1"/>
        </p:nvSpPr>
        <p:spPr>
          <a:xfrm>
            <a:off x="10752231" y="188640"/>
            <a:ext cx="1249936" cy="253916"/>
          </a:xfrm>
          <a:prstGeom prst="rect">
            <a:avLst/>
          </a:prstGeom>
          <a:noFill/>
        </p:spPr>
        <p:txBody>
          <a:bodyPr wrap="square" rtlCol="0">
            <a:spAutoFit/>
          </a:bodyPr>
          <a:lstStyle/>
          <a:p>
            <a:r>
              <a:rPr lang="en-US" altLang="zh-CN" sz="1050" b="1" dirty="0">
                <a:solidFill>
                  <a:schemeClr val="bg1"/>
                </a:solidFill>
              </a:rPr>
              <a:t> </a:t>
            </a:r>
            <a:r>
              <a:rPr lang="en-US" altLang="zh-CN" sz="1050" b="1" dirty="0">
                <a:solidFill>
                  <a:schemeClr val="bg1"/>
                </a:solidFill>
                <a:latin typeface="+mj-lt"/>
              </a:rPr>
              <a:t>CHINA  TELECOM</a:t>
            </a:r>
            <a:endParaRPr lang="zh-CN" altLang="en-US" sz="1050" b="1" dirty="0">
              <a:solidFill>
                <a:schemeClr val="bg1"/>
              </a:solidFill>
              <a:latin typeface="+mj-lt"/>
            </a:endParaRPr>
          </a:p>
        </p:txBody>
      </p:sp>
      <p:sp>
        <p:nvSpPr>
          <p:cNvPr id="34" name="TextBox 33"/>
          <p:cNvSpPr txBox="1"/>
          <p:nvPr userDrawn="1"/>
        </p:nvSpPr>
        <p:spPr>
          <a:xfrm>
            <a:off x="9772426" y="445211"/>
            <a:ext cx="2226719" cy="201698"/>
          </a:xfrm>
          <a:prstGeom prst="rect">
            <a:avLst/>
          </a:prstGeom>
          <a:noFill/>
        </p:spPr>
        <p:txBody>
          <a:bodyPr wrap="square" rtlCol="0">
            <a:spAutoFit/>
          </a:bodyPr>
          <a:lstStyle/>
          <a:p>
            <a:pPr algn="r"/>
            <a:r>
              <a:rPr lang="en-US" altLang="zh-CN" sz="700" b="1" i="1" spc="300" dirty="0">
                <a:solidFill>
                  <a:schemeClr val="bg1"/>
                </a:solidFill>
                <a:latin typeface="+mj-lt"/>
              </a:rPr>
              <a:t>Connecting</a:t>
            </a:r>
            <a:r>
              <a:rPr lang="en-US" altLang="zh-CN" sz="700" b="1" i="1" spc="300" baseline="0" dirty="0">
                <a:solidFill>
                  <a:schemeClr val="bg1"/>
                </a:solidFill>
                <a:latin typeface="+mj-lt"/>
              </a:rPr>
              <a:t> the World</a:t>
            </a:r>
            <a:endParaRPr lang="zh-CN" altLang="en-US" sz="700" b="1" i="1" spc="300" dirty="0">
              <a:solidFill>
                <a:schemeClr val="bg1"/>
              </a:solidFill>
              <a:latin typeface="+mj-lt"/>
            </a:endParaRPr>
          </a:p>
        </p:txBody>
      </p:sp>
      <p:pic>
        <p:nvPicPr>
          <p:cNvPr id="35" name="Picture 1" descr="C:\Users\x230\AppData\Roaming\Tencent\Users\741791342\QQ\WinTemp\RichOle\@07Q1Y3SR1WA__4~9OITESM.jpg"/>
          <p:cNvPicPr>
            <a:picLocks noChangeAspect="1" noChangeArrowheads="1"/>
          </p:cNvPicPr>
          <p:nvPr userDrawn="1"/>
        </p:nvPicPr>
        <p:blipFill>
          <a:blip r:embed="rId3" cstate="print">
            <a:clrChange>
              <a:clrFrom>
                <a:srgbClr val="0C2172"/>
              </a:clrFrom>
              <a:clrTo>
                <a:srgbClr val="0C2172">
                  <a:alpha val="0"/>
                </a:srgbClr>
              </a:clrTo>
            </a:clrChange>
          </a:blip>
          <a:srcRect/>
          <a:stretch>
            <a:fillRect/>
          </a:stretch>
        </p:blipFill>
        <p:spPr bwMode="auto">
          <a:xfrm>
            <a:off x="10419947" y="173142"/>
            <a:ext cx="304705" cy="242714"/>
          </a:xfrm>
          <a:prstGeom prst="rect">
            <a:avLst/>
          </a:prstGeom>
          <a:noFill/>
        </p:spPr>
      </p:pic>
      <p:cxnSp>
        <p:nvCxnSpPr>
          <p:cNvPr id="36" name="直接连接符 35"/>
          <p:cNvCxnSpPr/>
          <p:nvPr userDrawn="1"/>
        </p:nvCxnSpPr>
        <p:spPr>
          <a:xfrm>
            <a:off x="10174989" y="442556"/>
            <a:ext cx="1728192" cy="265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Rectangle 6"/>
          <p:cNvSpPr txBox="1">
            <a:spLocks noChangeArrowheads="1"/>
          </p:cNvSpPr>
          <p:nvPr userDrawn="1"/>
        </p:nvSpPr>
        <p:spPr>
          <a:xfrm>
            <a:off x="7632402" y="6480000"/>
            <a:ext cx="1631951" cy="288032"/>
          </a:xfrm>
          <a:prstGeom prst="rect">
            <a:avLst/>
          </a:prstGeom>
          <a:ln/>
        </p:spPr>
        <p:txBody>
          <a:bodyPr vert="horz" lIns="91440" tIns="45720" rIns="91440" bIns="45720" rtlCol="0" anchor="ctr"/>
          <a:lstStyle>
            <a:lvl1pPr algn="ctr">
              <a:defRPr lang="en-US" altLang="zh-CN" sz="1400" b="1" kern="1200" smtClean="0">
                <a:solidFill>
                  <a:srgbClr val="D65700"/>
                </a:solidFill>
                <a:latin typeface="微软雅黑" pitchFamily="34" charset="-122"/>
                <a:ea typeface="微软雅黑" pitchFamily="34" charset="-122"/>
                <a:cs typeface="+mn-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rPr>
              <a:t>&lt;</a:t>
            </a:r>
            <a:fld id="{F8121519-15E4-4D74-9277-D34AB4062FE8}" type="slidenum">
              <a:rPr kumimoji="0" lang="en-US" altLang="zh-CN" sz="1400" b="1" i="0" u="none" strike="noStrike" kern="1200" cap="none" spc="0" normalizeH="0" baseline="0" noProof="0" smtClean="0">
                <a:ln>
                  <a:noFill/>
                </a:ln>
                <a:solidFill>
                  <a:srgbClr val="D65700"/>
                </a:solidFill>
                <a:effectLst/>
                <a:uLnTx/>
                <a:uFillTx/>
                <a:latin typeface="微软雅黑" pitchFamily="34" charset="-122"/>
                <a:ea typeface="微软雅黑" pitchFamily="34" charset="-122"/>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r>
              <a:rPr kumimoji="0" lang="en-US" altLang="zh-CN"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rPr>
              <a:t>&gt;</a:t>
            </a:r>
            <a:endParaRPr kumimoji="0" lang="zh-CN" altLang="en-US"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矩形 6"/>
          <p:cNvSpPr/>
          <p:nvPr userDrawn="1"/>
        </p:nvSpPr>
        <p:spPr bwMode="auto">
          <a:xfrm>
            <a:off x="8880309" y="5301208"/>
            <a:ext cx="3311691" cy="72008"/>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defPPr>
              <a:defRPr lang="zh-CN"/>
            </a:defPPr>
            <a:lvl1pPr algn="l" rtl="0" fontAlgn="base">
              <a:spcBef>
                <a:spcPct val="0"/>
              </a:spcBef>
              <a:spcAft>
                <a:spcPct val="0"/>
              </a:spcAft>
              <a:defRPr sz="1600" b="1" kern="1200">
                <a:solidFill>
                  <a:schemeClr val="lt1"/>
                </a:solidFill>
                <a:latin typeface="+mn-lt"/>
                <a:ea typeface="+mn-ea"/>
                <a:cs typeface="+mn-cs"/>
              </a:defRPr>
            </a:lvl1pPr>
            <a:lvl2pPr marL="457200" algn="l" rtl="0" fontAlgn="base">
              <a:spcBef>
                <a:spcPct val="0"/>
              </a:spcBef>
              <a:spcAft>
                <a:spcPct val="0"/>
              </a:spcAft>
              <a:defRPr sz="1600" b="1" kern="1200">
                <a:solidFill>
                  <a:schemeClr val="lt1"/>
                </a:solidFill>
                <a:latin typeface="+mn-lt"/>
                <a:ea typeface="+mn-ea"/>
                <a:cs typeface="+mn-cs"/>
              </a:defRPr>
            </a:lvl2pPr>
            <a:lvl3pPr marL="914400" algn="l" rtl="0" fontAlgn="base">
              <a:spcBef>
                <a:spcPct val="0"/>
              </a:spcBef>
              <a:spcAft>
                <a:spcPct val="0"/>
              </a:spcAft>
              <a:defRPr sz="1600" b="1" kern="1200">
                <a:solidFill>
                  <a:schemeClr val="lt1"/>
                </a:solidFill>
                <a:latin typeface="+mn-lt"/>
                <a:ea typeface="+mn-ea"/>
                <a:cs typeface="+mn-cs"/>
              </a:defRPr>
            </a:lvl3pPr>
            <a:lvl4pPr marL="1371600" algn="l" rtl="0" fontAlgn="base">
              <a:spcBef>
                <a:spcPct val="0"/>
              </a:spcBef>
              <a:spcAft>
                <a:spcPct val="0"/>
              </a:spcAft>
              <a:defRPr sz="1600" b="1" kern="1200">
                <a:solidFill>
                  <a:schemeClr val="lt1"/>
                </a:solidFill>
                <a:latin typeface="+mn-lt"/>
                <a:ea typeface="+mn-ea"/>
                <a:cs typeface="+mn-cs"/>
              </a:defRPr>
            </a:lvl4pPr>
            <a:lvl5pPr marL="1828800" algn="l" rtl="0" fontAlgn="base">
              <a:spcBef>
                <a:spcPct val="0"/>
              </a:spcBef>
              <a:spcAft>
                <a:spcPct val="0"/>
              </a:spcAft>
              <a:defRPr sz="1600" b="1" kern="1200">
                <a:solidFill>
                  <a:schemeClr val="lt1"/>
                </a:solidFill>
                <a:latin typeface="+mn-lt"/>
                <a:ea typeface="+mn-ea"/>
                <a:cs typeface="+mn-cs"/>
              </a:defRPr>
            </a:lvl5pPr>
            <a:lvl6pPr marL="2286000" algn="l" defTabSz="914400" rtl="0" eaLnBrk="1" latinLnBrk="0" hangingPunct="1">
              <a:defRPr sz="1600" b="1" kern="1200">
                <a:solidFill>
                  <a:schemeClr val="lt1"/>
                </a:solidFill>
                <a:latin typeface="+mn-lt"/>
                <a:ea typeface="+mn-ea"/>
                <a:cs typeface="+mn-cs"/>
              </a:defRPr>
            </a:lvl6pPr>
            <a:lvl7pPr marL="2743200" algn="l" defTabSz="914400" rtl="0" eaLnBrk="1" latinLnBrk="0" hangingPunct="1">
              <a:defRPr sz="1600" b="1" kern="1200">
                <a:solidFill>
                  <a:schemeClr val="lt1"/>
                </a:solidFill>
                <a:latin typeface="+mn-lt"/>
                <a:ea typeface="+mn-ea"/>
                <a:cs typeface="+mn-cs"/>
              </a:defRPr>
            </a:lvl7pPr>
            <a:lvl8pPr marL="3200400" algn="l" defTabSz="914400" rtl="0" eaLnBrk="1" latinLnBrk="0" hangingPunct="1">
              <a:defRPr sz="1600" b="1" kern="1200">
                <a:solidFill>
                  <a:schemeClr val="lt1"/>
                </a:solidFill>
                <a:latin typeface="+mn-lt"/>
                <a:ea typeface="+mn-ea"/>
                <a:cs typeface="+mn-cs"/>
              </a:defRPr>
            </a:lvl8pPr>
            <a:lvl9pPr marL="3657600" algn="l" defTabSz="914400" rtl="0" eaLnBrk="1" latinLnBrk="0" hangingPunct="1">
              <a:defRPr sz="1600" b="1" kern="1200">
                <a:solidFill>
                  <a:schemeClr val="lt1"/>
                </a:solidFill>
                <a:latin typeface="+mn-lt"/>
                <a:ea typeface="+mn-ea"/>
                <a:cs typeface="+mn-cs"/>
              </a:defRPr>
            </a:lvl9pPr>
          </a:lstStyle>
          <a:p>
            <a:pPr marL="292100" indent="-292100" algn="ctr">
              <a:spcBef>
                <a:spcPts val="0"/>
              </a:spcBef>
              <a:spcAft>
                <a:spcPts val="300"/>
              </a:spcAft>
              <a:buClr>
                <a:srgbClr val="000066"/>
              </a:buClr>
              <a:buSzPct val="70000"/>
            </a:pPr>
            <a:endParaRPr lang="zh-CN" altLang="en-US" sz="1800" b="1" dirty="0">
              <a:solidFill>
                <a:schemeClr val="tx1"/>
              </a:solidFill>
              <a:latin typeface="微软雅黑" pitchFamily="34" charset="-122"/>
              <a:ea typeface="微软雅黑" pitchFamily="34" charset="-122"/>
              <a:sym typeface="微软雅黑" pitchFamily="34" charset="-122"/>
            </a:endParaRPr>
          </a:p>
        </p:txBody>
      </p:sp>
      <p:sp>
        <p:nvSpPr>
          <p:cNvPr id="10" name="矩形 9"/>
          <p:cNvSpPr/>
          <p:nvPr userDrawn="1"/>
        </p:nvSpPr>
        <p:spPr bwMode="auto">
          <a:xfrm>
            <a:off x="0" y="5301208"/>
            <a:ext cx="8976320" cy="72008"/>
          </a:xfrm>
          <a:prstGeom prst="rect">
            <a:avLst/>
          </a:prstGeom>
          <a:solidFill>
            <a:srgbClr val="6BABDE"/>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a:spcBef>
                <a:spcPts val="0"/>
              </a:spcBef>
              <a:spcAft>
                <a:spcPts val="300"/>
              </a:spcAft>
              <a:buClr>
                <a:srgbClr val="000066"/>
              </a:buClr>
              <a:buSzPct val="70000"/>
            </a:pPr>
            <a:endParaRPr lang="zh-CN" altLang="en-US" sz="1800" b="1" dirty="0">
              <a:solidFill>
                <a:schemeClr val="tx1"/>
              </a:solidFill>
              <a:latin typeface="微软雅黑" pitchFamily="34" charset="-122"/>
              <a:ea typeface="微软雅黑" pitchFamily="34" charset="-122"/>
              <a:sym typeface="微软雅黑" pitchFamily="34" charset="-122"/>
            </a:endParaRPr>
          </a:p>
        </p:txBody>
      </p:sp>
      <p:sp>
        <p:nvSpPr>
          <p:cNvPr id="14" name="TextBox 13"/>
          <p:cNvSpPr txBox="1"/>
          <p:nvPr userDrawn="1"/>
        </p:nvSpPr>
        <p:spPr>
          <a:xfrm>
            <a:off x="9914883" y="5740445"/>
            <a:ext cx="1684721" cy="338554"/>
          </a:xfrm>
          <a:prstGeom prst="rect">
            <a:avLst/>
          </a:prstGeom>
          <a:noFill/>
        </p:spPr>
        <p:txBody>
          <a:bodyPr wrap="square" rtlCol="0">
            <a:spAutoFit/>
          </a:bodyPr>
          <a:lstStyle/>
          <a:p>
            <a:pPr algn="r"/>
            <a:r>
              <a:rPr lang="en-US" altLang="zh-CN" sz="1600" b="1" dirty="0">
                <a:solidFill>
                  <a:srgbClr val="002774"/>
                </a:solidFill>
                <a:latin typeface="+mj-lt"/>
                <a:ea typeface="Microsoft YaHei UI" pitchFamily="34" charset="-122"/>
                <a:cs typeface="Arial" pitchFamily="34" charset="0"/>
              </a:rPr>
              <a:t>CHINA TELECOM</a:t>
            </a:r>
            <a:endParaRPr lang="zh-CN" altLang="en-US" sz="1600" b="1" dirty="0">
              <a:solidFill>
                <a:srgbClr val="002774"/>
              </a:solidFill>
              <a:latin typeface="+mj-lt"/>
              <a:ea typeface="Microsoft YaHei UI" pitchFamily="34" charset="-122"/>
              <a:cs typeface="Arial" pitchFamily="34" charset="0"/>
            </a:endParaRPr>
          </a:p>
        </p:txBody>
      </p:sp>
      <p:sp>
        <p:nvSpPr>
          <p:cNvPr id="20" name="TextBox 19"/>
          <p:cNvSpPr txBox="1"/>
          <p:nvPr userDrawn="1"/>
        </p:nvSpPr>
        <p:spPr>
          <a:xfrm>
            <a:off x="9215669" y="6093296"/>
            <a:ext cx="2688299" cy="230832"/>
          </a:xfrm>
          <a:prstGeom prst="rect">
            <a:avLst/>
          </a:prstGeom>
          <a:noFill/>
        </p:spPr>
        <p:txBody>
          <a:bodyPr wrap="square" rtlCol="0">
            <a:spAutoFit/>
          </a:bodyPr>
          <a:lstStyle/>
          <a:p>
            <a:pPr algn="ctr"/>
            <a:r>
              <a:rPr lang="en-US" altLang="zh-CN" sz="900" b="1" i="1" kern="1200" spc="300" dirty="0">
                <a:solidFill>
                  <a:srgbClr val="002774"/>
                </a:solidFill>
                <a:latin typeface="+mj-lt"/>
                <a:ea typeface="Arial Unicode MS" pitchFamily="34" charset="-122"/>
                <a:cs typeface="Arial" pitchFamily="34" charset="0"/>
              </a:rPr>
              <a:t>Connecting the World</a:t>
            </a:r>
            <a:endParaRPr lang="zh-CN" altLang="en-US" sz="900" b="1" i="1" kern="1200" spc="300" dirty="0">
              <a:solidFill>
                <a:srgbClr val="002774"/>
              </a:solidFill>
              <a:latin typeface="+mj-lt"/>
              <a:ea typeface="Arial Unicode MS" pitchFamily="34" charset="-122"/>
              <a:cs typeface="Arial" pitchFamily="34" charset="0"/>
            </a:endParaRPr>
          </a:p>
        </p:txBody>
      </p:sp>
      <p:cxnSp>
        <p:nvCxnSpPr>
          <p:cNvPr id="21" name="直接连接符 20"/>
          <p:cNvCxnSpPr/>
          <p:nvPr userDrawn="1"/>
        </p:nvCxnSpPr>
        <p:spPr>
          <a:xfrm>
            <a:off x="9311680" y="6092716"/>
            <a:ext cx="2400267" cy="0"/>
          </a:xfrm>
          <a:prstGeom prst="line">
            <a:avLst/>
          </a:prstGeom>
          <a:ln>
            <a:solidFill>
              <a:srgbClr val="002774"/>
            </a:solidFill>
          </a:ln>
        </p:spPr>
        <p:style>
          <a:lnRef idx="1">
            <a:schemeClr val="accent1"/>
          </a:lnRef>
          <a:fillRef idx="0">
            <a:schemeClr val="accent1"/>
          </a:fillRef>
          <a:effectRef idx="0">
            <a:schemeClr val="accent1"/>
          </a:effectRef>
          <a:fontRef idx="minor">
            <a:schemeClr val="tx1"/>
          </a:fontRef>
        </p:style>
      </p:cxnSp>
      <p:pic>
        <p:nvPicPr>
          <p:cNvPr id="22" name="Picture 1" descr="C:\Users\x230\AppData\Roaming\Tencent\Users\741791342\QQ\WinTemp\RichOle\T~2RM5ZT%4L@N@6AC({]Y}4.jpg"/>
          <p:cNvPicPr>
            <a:picLocks noChangeAspect="1" noChangeArrowheads="1"/>
          </p:cNvPicPr>
          <p:nvPr userDrawn="1"/>
        </p:nvPicPr>
        <p:blipFill>
          <a:blip r:embed="rId2" cstate="print">
            <a:clrChange>
              <a:clrFrom>
                <a:srgbClr val="F6FFFC"/>
              </a:clrFrom>
              <a:clrTo>
                <a:srgbClr val="F6FFFC">
                  <a:alpha val="0"/>
                </a:srgbClr>
              </a:clrTo>
            </a:clrChange>
          </a:blip>
          <a:srcRect/>
          <a:stretch>
            <a:fillRect/>
          </a:stretch>
        </p:blipFill>
        <p:spPr bwMode="auto">
          <a:xfrm>
            <a:off x="9466660" y="5726591"/>
            <a:ext cx="421816" cy="336772"/>
          </a:xfrm>
          <a:prstGeom prst="rect">
            <a:avLst/>
          </a:prstGeom>
          <a:noFill/>
        </p:spPr>
      </p:pic>
      <p:pic>
        <p:nvPicPr>
          <p:cNvPr id="2" name="图片 1"/>
          <p:cNvPicPr>
            <a:picLocks noChangeAspect="1"/>
          </p:cNvPicPr>
          <p:nvPr userDrawn="1"/>
        </p:nvPicPr>
        <p:blipFill>
          <a:blip r:embed="rId3" cstate="print"/>
          <a:stretch>
            <a:fillRect/>
          </a:stretch>
        </p:blipFill>
        <p:spPr>
          <a:xfrm>
            <a:off x="3215680" y="2204864"/>
            <a:ext cx="7184253" cy="2546897"/>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19202" y="227013"/>
            <a:ext cx="10633149" cy="531600"/>
          </a:xfrm>
          <a:prstGeom prst="rect">
            <a:avLst/>
          </a:prstGeom>
        </p:spPr>
        <p:txBody>
          <a:bodyPr/>
          <a:lstStyle>
            <a:lvl1pPr>
              <a:defRPr>
                <a:solidFill>
                  <a:schemeClr val="tx1">
                    <a:lumMod val="50000"/>
                    <a:lumOff val="50000"/>
                  </a:schemeClr>
                </a:solidFill>
                <a:latin typeface="Trebuchet MS" pitchFamily="34" charset="0"/>
              </a:defRPr>
            </a:lvl1pPr>
          </a:lstStyle>
          <a:p>
            <a:r>
              <a:rPr lang="en-US" dirty="0"/>
              <a:t>Click to edit master title style</a:t>
            </a:r>
          </a:p>
        </p:txBody>
      </p:sp>
      <p:sp>
        <p:nvSpPr>
          <p:cNvPr id="3" name="Content Placeholder 2"/>
          <p:cNvSpPr>
            <a:spLocks noGrp="1"/>
          </p:cNvSpPr>
          <p:nvPr>
            <p:ph idx="1"/>
          </p:nvPr>
        </p:nvSpPr>
        <p:spPr>
          <a:xfrm>
            <a:off x="279068" y="1362078"/>
            <a:ext cx="11581424" cy="4525963"/>
          </a:xfrm>
          <a:prstGeom prst="rect">
            <a:avLst/>
          </a:prstGeom>
        </p:spPr>
        <p:txBody>
          <a:bodyPr/>
          <a:lstStyle>
            <a:lvl1pPr>
              <a:defRPr>
                <a:solidFill>
                  <a:schemeClr val="tx1"/>
                </a:solidFill>
                <a:latin typeface="Trebuchet MS" pitchFamily="34" charset="0"/>
              </a:defRPr>
            </a:lvl1pPr>
            <a:lvl2pPr>
              <a:spcAft>
                <a:spcPts val="0"/>
              </a:spcAft>
              <a:defRPr>
                <a:solidFill>
                  <a:schemeClr val="tx1"/>
                </a:solidFill>
                <a:latin typeface="Trebuchet MS" pitchFamily="34" charset="0"/>
              </a:defRPr>
            </a:lvl2pPr>
            <a:lvl3pPr>
              <a:spcAft>
                <a:spcPts val="0"/>
              </a:spcAft>
              <a:defRPr>
                <a:solidFill>
                  <a:schemeClr val="tx1"/>
                </a:solidFill>
                <a:latin typeface="Trebuchet MS" pitchFamily="34" charset="0"/>
              </a:defRPr>
            </a:lvl3pPr>
            <a:lvl4pPr>
              <a:spcAft>
                <a:spcPts val="0"/>
              </a:spcAft>
              <a:defRPr>
                <a:solidFill>
                  <a:schemeClr val="tx1"/>
                </a:solidFill>
                <a:latin typeface="Trebuchet MS" pitchFamily="34" charset="0"/>
              </a:defRPr>
            </a:lvl4pPr>
            <a:lvl5pPr>
              <a:spcAft>
                <a:spcPts val="0"/>
              </a:spcAft>
              <a:defRPr>
                <a:solidFill>
                  <a:schemeClr val="tx1"/>
                </a:solidFill>
                <a:latin typeface="Trebuchet MS"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6" name="Content Placeholder 5"/>
          <p:cNvSpPr>
            <a:spLocks noGrp="1"/>
          </p:cNvSpPr>
          <p:nvPr>
            <p:ph sz="quarter" idx="10"/>
          </p:nvPr>
        </p:nvSpPr>
        <p:spPr>
          <a:xfrm>
            <a:off x="542715" y="379732"/>
            <a:ext cx="514351" cy="554567"/>
          </a:xfrm>
          <a:prstGeom prst="rect">
            <a:avLst/>
          </a:prstGeom>
        </p:spPr>
        <p:txBody>
          <a:bodyPr/>
          <a:lstStyle>
            <a:lvl1pPr marL="0" indent="0">
              <a:buNone/>
              <a:defRPr sz="2800" b="1">
                <a:solidFill>
                  <a:schemeClr val="bg1"/>
                </a:solidFill>
                <a:latin typeface="Times New Roman" pitchFamily="18" charset="0"/>
                <a:cs typeface="Times New Roman" pitchFamily="18" charset="0"/>
              </a:defRPr>
            </a:lvl1pPr>
            <a:lvl2pPr marL="131856" indent="0">
              <a:buNone/>
              <a:defRPr sz="2800" b="1">
                <a:solidFill>
                  <a:schemeClr val="bg1"/>
                </a:solidFill>
                <a:latin typeface="Times New Roman" pitchFamily="18" charset="0"/>
                <a:cs typeface="Times New Roman" pitchFamily="18" charset="0"/>
              </a:defRPr>
            </a:lvl2pPr>
            <a:lvl3pPr marL="263709" indent="0">
              <a:buNone/>
              <a:defRPr sz="2800" b="1">
                <a:solidFill>
                  <a:schemeClr val="bg1"/>
                </a:solidFill>
                <a:latin typeface="Times New Roman" pitchFamily="18" charset="0"/>
                <a:cs typeface="Times New Roman" pitchFamily="18" charset="0"/>
              </a:defRPr>
            </a:lvl3pPr>
            <a:lvl4pPr marL="393147" indent="0">
              <a:buNone/>
              <a:defRPr sz="2800" b="1">
                <a:solidFill>
                  <a:schemeClr val="bg1"/>
                </a:solidFill>
                <a:latin typeface="Times New Roman" pitchFamily="18" charset="0"/>
                <a:cs typeface="Times New Roman" pitchFamily="18" charset="0"/>
              </a:defRPr>
            </a:lvl4pPr>
            <a:lvl5pPr marL="480245" indent="0">
              <a:buNone/>
              <a:defRPr sz="2800" b="1">
                <a:solidFill>
                  <a:schemeClr val="bg1"/>
                </a:solidFill>
                <a:latin typeface="Times New Roman" pitchFamily="18" charset="0"/>
                <a:cs typeface="Times New Roman" pitchFamily="18" charset="0"/>
              </a:defRPr>
            </a:lvl5p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
        <p:nvSpPr>
          <p:cNvPr id="8" name="Content Placeholder 7"/>
          <p:cNvSpPr>
            <a:spLocks noGrp="1"/>
          </p:cNvSpPr>
          <p:nvPr>
            <p:ph sz="quarter" idx="11"/>
          </p:nvPr>
        </p:nvSpPr>
        <p:spPr>
          <a:xfrm>
            <a:off x="1300480" y="786131"/>
            <a:ext cx="10552853" cy="459316"/>
          </a:xfrm>
          <a:prstGeom prst="rect">
            <a:avLst/>
          </a:prstGeom>
        </p:spPr>
        <p:txBody>
          <a:bodyPr/>
          <a:lstStyle>
            <a:lvl1pPr marL="0" indent="0">
              <a:buNone/>
              <a:defRPr/>
            </a:lvl1pPr>
            <a:lvl2pPr marL="131856" indent="0">
              <a:buNone/>
              <a:defRPr/>
            </a:lvl2pPr>
            <a:lvl3pPr marL="263709" indent="0">
              <a:buNone/>
              <a:defRPr/>
            </a:lvl3pPr>
            <a:lvl4pPr marL="393147" indent="0">
              <a:buNone/>
              <a:defRPr/>
            </a:lvl4pPr>
            <a:lvl5pPr marL="480245" indent="0">
              <a:buNone/>
              <a:defRPr/>
            </a:lvl5pPr>
          </a:lstStyle>
          <a:p>
            <a:pPr lvl="0"/>
            <a:r>
              <a:rPr lang="en-US" altLang="zh-CN" dirty="0"/>
              <a:t>Click to edit Master text styles</a:t>
            </a:r>
          </a:p>
        </p:txBody>
      </p:sp>
    </p:spTree>
    <p:extLst>
      <p:ext uri="{BB962C8B-B14F-4D97-AF65-F5344CB8AC3E}">
        <p14:creationId xmlns="" xmlns:p14="http://schemas.microsoft.com/office/powerpoint/2010/main" val="113255219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31894D-4D61-4CF1-9732-B25DDBCD78EB}" type="datetime1">
              <a:rPr lang="zh-CN" altLang="en-US" smtClean="0"/>
              <a:pPr/>
              <a:t>2018/9/3</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C265C8-3693-49E5-84B9-C9AD803A704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sz="quarter" idx="1"/>
          </p:nvPr>
        </p:nvSpPr>
        <p:spPr>
          <a:xfrm>
            <a:off x="4583831" y="5332565"/>
            <a:ext cx="3240360" cy="523220"/>
          </a:xfrm>
        </p:spPr>
        <p:txBody>
          <a:bodyPr>
            <a:spAutoFit/>
          </a:bodyPr>
          <a:lstStyle/>
          <a:p>
            <a:r>
              <a:rPr lang="en-US" altLang="zh-CN" sz="2800" dirty="0">
                <a:latin typeface="Microsoft YaHei UI" panose="020B0503020204020204" pitchFamily="34" charset="-122"/>
                <a:ea typeface="Microsoft YaHei UI" panose="020B0503020204020204" pitchFamily="34" charset="-122"/>
              </a:rPr>
              <a:t>China Telecom</a:t>
            </a:r>
          </a:p>
        </p:txBody>
      </p:sp>
      <p:sp>
        <p:nvSpPr>
          <p:cNvPr id="5" name="Discussion on RAN-centric BigData Collection and Utilization"/>
          <p:cNvSpPr txBox="1">
            <a:spLocks noGrp="1"/>
          </p:cNvSpPr>
          <p:nvPr>
            <p:ph type="ctrTitle"/>
          </p:nvPr>
        </p:nvSpPr>
        <p:spPr>
          <a:xfrm>
            <a:off x="1374975" y="2564905"/>
            <a:ext cx="9658073" cy="1532727"/>
          </a:xfrm>
          <a:prstGeom prst="rect">
            <a:avLst/>
          </a:prstGeom>
        </p:spPr>
        <p:txBody>
          <a:bodyPr wrap="square">
            <a:spAutoFit/>
          </a:bodyPr>
          <a:lstStyle>
            <a:lvl1pPr defTabSz="767715">
              <a:defRPr sz="10416"/>
            </a:lvl1pPr>
          </a:lstStyle>
          <a:p>
            <a:pPr>
              <a:lnSpc>
                <a:spcPct val="130000"/>
              </a:lnSpc>
            </a:pPr>
            <a:r>
              <a:rPr lang="en-US" sz="3600" dirty="0">
                <a:solidFill>
                  <a:srgbClr val="0070C0"/>
                </a:solidFill>
                <a:latin typeface="Microsoft YaHei UI" panose="020B0503020204020204" pitchFamily="34" charset="-122"/>
                <a:ea typeface="Microsoft YaHei UI" panose="020B0503020204020204" pitchFamily="34" charset="-122"/>
              </a:rPr>
              <a:t>Motivation for </a:t>
            </a:r>
            <a:r>
              <a:rPr lang="en-US" altLang="zh-CN" sz="3600" dirty="0">
                <a:solidFill>
                  <a:srgbClr val="0070C0"/>
                </a:solidFill>
                <a:latin typeface="Microsoft YaHei UI" panose="020B0503020204020204" pitchFamily="34" charset="-122"/>
                <a:ea typeface="Microsoft YaHei UI" panose="020B0503020204020204" pitchFamily="34" charset="-122"/>
              </a:rPr>
              <a:t>N</a:t>
            </a:r>
            <a:r>
              <a:rPr lang="en-US" sz="3600" dirty="0">
                <a:solidFill>
                  <a:srgbClr val="0070C0"/>
                </a:solidFill>
                <a:latin typeface="Microsoft YaHei UI" panose="020B0503020204020204" pitchFamily="34" charset="-122"/>
                <a:ea typeface="Microsoft YaHei UI" panose="020B0503020204020204" pitchFamily="34" charset="-122"/>
              </a:rPr>
              <a:t>ew </a:t>
            </a:r>
            <a:r>
              <a:rPr lang="en-US" sz="3600" dirty="0" smtClean="0">
                <a:solidFill>
                  <a:srgbClr val="0070C0"/>
                </a:solidFill>
                <a:latin typeface="Microsoft YaHei UI" panose="020B0503020204020204" pitchFamily="34" charset="-122"/>
                <a:ea typeface="Microsoft YaHei UI" panose="020B0503020204020204" pitchFamily="34" charset="-122"/>
              </a:rPr>
              <a:t>SID: Study </a:t>
            </a:r>
            <a:r>
              <a:rPr lang="en-US" sz="3600" dirty="0">
                <a:solidFill>
                  <a:srgbClr val="0070C0"/>
                </a:solidFill>
                <a:latin typeface="Microsoft YaHei UI" panose="020B0503020204020204" pitchFamily="34" charset="-122"/>
                <a:ea typeface="Microsoft YaHei UI" panose="020B0503020204020204" pitchFamily="34" charset="-122"/>
              </a:rPr>
              <a:t>on </a:t>
            </a:r>
            <a:r>
              <a:rPr lang="en-US" sz="3600" dirty="0" smtClean="0">
                <a:solidFill>
                  <a:srgbClr val="0070C0"/>
                </a:solidFill>
                <a:latin typeface="Microsoft YaHei UI" panose="020B0503020204020204" pitchFamily="34" charset="-122"/>
                <a:ea typeface="Microsoft YaHei UI" panose="020B0503020204020204" pitchFamily="34" charset="-122"/>
              </a:rPr>
              <a:t>interface </a:t>
            </a:r>
            <a:r>
              <a:rPr lang="en-US" sz="3600" dirty="0">
                <a:solidFill>
                  <a:srgbClr val="0070C0"/>
                </a:solidFill>
                <a:latin typeface="Microsoft YaHei UI" panose="020B0503020204020204" pitchFamily="34" charset="-122"/>
                <a:ea typeface="Microsoft YaHei UI" panose="020B0503020204020204" pitchFamily="34" charset="-122"/>
              </a:rPr>
              <a:t>between </a:t>
            </a:r>
            <a:r>
              <a:rPr lang="en-US" sz="3600" dirty="0" err="1">
                <a:solidFill>
                  <a:srgbClr val="0070C0"/>
                </a:solidFill>
                <a:latin typeface="Microsoft YaHei UI" panose="020B0503020204020204" pitchFamily="34" charset="-122"/>
                <a:ea typeface="Microsoft YaHei UI" panose="020B0503020204020204" pitchFamily="34" charset="-122"/>
              </a:rPr>
              <a:t>gNB</a:t>
            </a:r>
            <a:r>
              <a:rPr lang="en-US" sz="3600" dirty="0">
                <a:solidFill>
                  <a:srgbClr val="0070C0"/>
                </a:solidFill>
                <a:latin typeface="Microsoft YaHei UI" panose="020B0503020204020204" pitchFamily="34" charset="-122"/>
                <a:ea typeface="Microsoft YaHei UI" panose="020B0503020204020204" pitchFamily="34" charset="-122"/>
              </a:rPr>
              <a:t> and </a:t>
            </a:r>
            <a:r>
              <a:rPr lang="en-US" sz="3600" dirty="0" err="1">
                <a:solidFill>
                  <a:srgbClr val="0070C0"/>
                </a:solidFill>
                <a:latin typeface="Microsoft YaHei UI" panose="020B0503020204020204" pitchFamily="34" charset="-122"/>
                <a:ea typeface="Microsoft YaHei UI" panose="020B0503020204020204" pitchFamily="34" charset="-122"/>
              </a:rPr>
              <a:t>eNB</a:t>
            </a:r>
            <a:endParaRPr sz="3600" dirty="0">
              <a:solidFill>
                <a:srgbClr val="0070C0"/>
              </a:solidFill>
              <a:latin typeface="Microsoft YaHei UI" panose="020B0503020204020204" pitchFamily="34" charset="-122"/>
              <a:ea typeface="Microsoft YaHei UI" panose="020B0503020204020204" pitchFamily="34" charset="-122"/>
            </a:endParaRPr>
          </a:p>
        </p:txBody>
      </p:sp>
      <p:sp>
        <p:nvSpPr>
          <p:cNvPr id="4" name="矩形 3"/>
          <p:cNvSpPr/>
          <p:nvPr/>
        </p:nvSpPr>
        <p:spPr>
          <a:xfrm>
            <a:off x="407368" y="1002215"/>
            <a:ext cx="4572000" cy="892552"/>
          </a:xfrm>
          <a:prstGeom prst="rect">
            <a:avLst/>
          </a:prstGeom>
        </p:spPr>
        <p:txBody>
          <a:bodyPr>
            <a:spAutoFit/>
          </a:bodyPr>
          <a:lstStyle/>
          <a:p>
            <a:pPr>
              <a:spcBef>
                <a:spcPts val="600"/>
              </a:spcBef>
            </a:pPr>
            <a:r>
              <a:rPr lang="en-US" altLang="zh-CN" sz="1400" dirty="0">
                <a:latin typeface="Arial" pitchFamily="34" charset="0"/>
                <a:cs typeface="Arial" pitchFamily="34" charset="0"/>
              </a:rPr>
              <a:t>3GPP TSG RAN Meeting #81 </a:t>
            </a:r>
          </a:p>
          <a:p>
            <a:pPr>
              <a:spcBef>
                <a:spcPts val="600"/>
              </a:spcBef>
            </a:pPr>
            <a:r>
              <a:rPr lang="en-US" altLang="zh-CN" sz="1400" dirty="0">
                <a:latin typeface="Arial" pitchFamily="34" charset="0"/>
                <a:cs typeface="Arial" pitchFamily="34" charset="0"/>
              </a:rPr>
              <a:t>Sep. 10-13</a:t>
            </a:r>
            <a:r>
              <a:rPr lang="it-IT" altLang="zh-CN" sz="1400" dirty="0">
                <a:latin typeface="Arial" pitchFamily="34" charset="0"/>
                <a:cs typeface="Arial" pitchFamily="34" charset="0"/>
              </a:rPr>
              <a:t>, 2018 </a:t>
            </a:r>
          </a:p>
          <a:p>
            <a:pPr>
              <a:spcBef>
                <a:spcPts val="600"/>
              </a:spcBef>
            </a:pPr>
            <a:r>
              <a:rPr lang="en-US" altLang="zh-CN" sz="1400" dirty="0">
                <a:latin typeface="Arial" pitchFamily="34" charset="0"/>
                <a:cs typeface="Arial" pitchFamily="34" charset="0"/>
              </a:rPr>
              <a:t>Agenda Item: 9.1.3</a:t>
            </a:r>
            <a:endParaRPr lang="zh-CN" altLang="en-US" sz="1400" dirty="0">
              <a:latin typeface="Arial" pitchFamily="34" charset="0"/>
              <a:cs typeface="Arial" pitchFamily="34" charset="0"/>
            </a:endParaRPr>
          </a:p>
        </p:txBody>
      </p:sp>
      <p:sp>
        <p:nvSpPr>
          <p:cNvPr id="2" name="矩形 1"/>
          <p:cNvSpPr/>
          <p:nvPr/>
        </p:nvSpPr>
        <p:spPr>
          <a:xfrm>
            <a:off x="10128448" y="817549"/>
            <a:ext cx="1351652" cy="369332"/>
          </a:xfrm>
          <a:prstGeom prst="rect">
            <a:avLst/>
          </a:prstGeom>
        </p:spPr>
        <p:txBody>
          <a:bodyPr wrap="none">
            <a:spAutoFit/>
          </a:bodyPr>
          <a:lstStyle/>
          <a:p>
            <a:r>
              <a:rPr lang="en-US" altLang="zh-CN" dirty="0">
                <a:latin typeface="Arial" pitchFamily="34" charset="0"/>
                <a:cs typeface="Arial" pitchFamily="34" charset="0"/>
              </a:rPr>
              <a:t>RP-</a:t>
            </a:r>
            <a:r>
              <a:rPr lang="en-US" dirty="0">
                <a:latin typeface="Arial" pitchFamily="34" charset="0"/>
                <a:cs typeface="Arial" pitchFamily="34" charset="0"/>
              </a:rPr>
              <a:t>181694</a:t>
            </a:r>
            <a:endParaRPr lang="en-US" altLang="zh-CN" dirty="0">
              <a:latin typeface="Arial" pitchFamily="34" charset="0"/>
              <a:cs typeface="Arial"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51385" y="1124744"/>
            <a:ext cx="11089231" cy="3194721"/>
          </a:xfrm>
        </p:spPr>
        <p:txBody>
          <a:bodyPr wrap="square">
            <a:spAutoFit/>
          </a:bodyPr>
          <a:lstStyle/>
          <a:p>
            <a:pPr hangingPunct="0"/>
            <a:r>
              <a:rPr lang="en-US" altLang="zh-CN" sz="2400" dirty="0" smtClean="0"/>
              <a:t>In </a:t>
            </a:r>
            <a:r>
              <a:rPr lang="en-US" altLang="zh-CN" sz="2400" dirty="0" smtClean="0"/>
              <a:t>parallel with the 5G standardization activities, 3GPP is continuously adding new features to LTE and it is likely that at the time of 5G reaches the market, LTE should be capable of addressing many of the 5G requirements</a:t>
            </a:r>
            <a:r>
              <a:rPr lang="en-US" altLang="zh-CN" sz="2400" dirty="0" smtClean="0"/>
              <a:t>.</a:t>
            </a:r>
          </a:p>
          <a:p>
            <a:pPr hangingPunct="0"/>
            <a:endParaRPr lang="zh-CN" altLang="zh-CN" sz="2400" dirty="0" smtClean="0"/>
          </a:p>
          <a:p>
            <a:r>
              <a:rPr lang="en-GB" altLang="zh-CN" sz="2400" dirty="0" smtClean="0"/>
              <a:t>In 3GPP Rel.15, the tight interworking between LTE and NR was implemented through EN-DC, NGEN-DC and NE-DC mechanisms. For all these three mechanisms, the current LTE networks have to be </a:t>
            </a:r>
            <a:r>
              <a:rPr lang="en-GB" altLang="zh-CN" sz="2400" dirty="0" smtClean="0"/>
              <a:t>updated </a:t>
            </a:r>
            <a:r>
              <a:rPr lang="en-US" altLang="zh-CN" sz="2400" dirty="0" smtClean="0"/>
              <a:t>and </a:t>
            </a:r>
            <a:r>
              <a:rPr lang="en-GB" altLang="zh-CN" sz="2400" dirty="0" smtClean="0"/>
              <a:t>this </a:t>
            </a:r>
            <a:r>
              <a:rPr lang="en-GB" altLang="zh-CN" sz="2400" dirty="0" smtClean="0"/>
              <a:t>upgrading of </a:t>
            </a:r>
            <a:r>
              <a:rPr lang="en-GB" altLang="zh-CN" sz="2400" dirty="0" err="1" smtClean="0"/>
              <a:t>eNBs</a:t>
            </a:r>
            <a:r>
              <a:rPr lang="en-GB" altLang="zh-CN" sz="2400" dirty="0" smtClean="0"/>
              <a:t> means the enormous work for operators.</a:t>
            </a:r>
            <a:endParaRPr lang="en-GB" sz="2400" dirty="0"/>
          </a:p>
        </p:txBody>
      </p:sp>
      <p:sp>
        <p:nvSpPr>
          <p:cNvPr id="4" name="标题 1"/>
          <p:cNvSpPr>
            <a:spLocks noGrp="1"/>
          </p:cNvSpPr>
          <p:nvPr>
            <p:ph type="title"/>
          </p:nvPr>
        </p:nvSpPr>
        <p:spPr>
          <a:xfrm>
            <a:off x="190418" y="44624"/>
            <a:ext cx="11666222" cy="692150"/>
          </a:xfrm>
        </p:spPr>
        <p:txBody>
          <a:bodyPr>
            <a:normAutofit/>
          </a:bodyPr>
          <a:lstStyle/>
          <a:p>
            <a:r>
              <a:rPr lang="en-GB" altLang="zh-CN" sz="3600" b="1" dirty="0" smtClean="0">
                <a:solidFill>
                  <a:srgbClr val="0070C0"/>
                </a:solidFill>
                <a:latin typeface="Microsoft YaHei UI" panose="020B0503020204020204" pitchFamily="34" charset="-122"/>
                <a:ea typeface="Microsoft YaHei UI" panose="020B0503020204020204" pitchFamily="34" charset="-122"/>
              </a:rPr>
              <a:t>Motivation </a:t>
            </a:r>
            <a:r>
              <a:rPr lang="en-US" altLang="zh-CN" sz="3600" b="1" dirty="0" smtClean="0">
                <a:solidFill>
                  <a:srgbClr val="0070C0"/>
                </a:solidFill>
                <a:latin typeface="Microsoft YaHei UI" panose="020B0503020204020204" pitchFamily="34" charset="-122"/>
                <a:ea typeface="Microsoft YaHei UI" panose="020B0503020204020204" pitchFamily="34" charset="-122"/>
              </a:rPr>
              <a:t>(1/2)</a:t>
            </a:r>
            <a:endParaRPr lang="zh-CN" altLang="en-US" sz="3600" b="1" dirty="0">
              <a:solidFill>
                <a:srgbClr val="0070C0"/>
              </a:solidFill>
              <a:latin typeface="Microsoft YaHei UI" panose="020B0503020204020204" pitchFamily="34" charset="-122"/>
              <a:ea typeface="Microsoft YaHei UI" panose="020B0503020204020204" pitchFamily="34" charset="-122"/>
            </a:endParaRPr>
          </a:p>
        </p:txBody>
      </p:sp>
    </p:spTree>
    <p:extLst>
      <p:ext uri="{BB962C8B-B14F-4D97-AF65-F5344CB8AC3E}">
        <p14:creationId xmlns="" xmlns:p14="http://schemas.microsoft.com/office/powerpoint/2010/main" val="5701522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51385" y="1124744"/>
            <a:ext cx="7704855" cy="4672048"/>
          </a:xfrm>
        </p:spPr>
        <p:txBody>
          <a:bodyPr wrap="square">
            <a:spAutoFit/>
          </a:bodyPr>
          <a:lstStyle/>
          <a:p>
            <a:pPr hangingPunct="0"/>
            <a:r>
              <a:rPr lang="en-US" altLang="zh-CN" sz="2400" dirty="0" smtClean="0"/>
              <a:t>S</a:t>
            </a:r>
            <a:r>
              <a:rPr lang="en-GB" altLang="zh-CN" sz="2400" dirty="0" err="1" smtClean="0"/>
              <a:t>ome</a:t>
            </a:r>
            <a:r>
              <a:rPr lang="en-GB" altLang="zh-CN" sz="2400" dirty="0" smtClean="0"/>
              <a:t> </a:t>
            </a:r>
            <a:r>
              <a:rPr lang="en-GB" altLang="zh-CN" sz="2400" dirty="0" smtClean="0"/>
              <a:t>operators </a:t>
            </a:r>
            <a:r>
              <a:rPr lang="en-US" altLang="zh-CN" sz="2400" dirty="0" smtClean="0"/>
              <a:t>with </a:t>
            </a:r>
            <a:r>
              <a:rPr lang="en-GB" altLang="zh-CN" sz="2400" dirty="0" smtClean="0"/>
              <a:t>large </a:t>
            </a:r>
            <a:r>
              <a:rPr lang="en-GB" altLang="zh-CN" sz="2400" dirty="0" smtClean="0"/>
              <a:t>LTE network have an interest to employ SA architecture option 2 </a:t>
            </a:r>
            <a:r>
              <a:rPr lang="en-GB" altLang="zh-CN" sz="2400" dirty="0" smtClean="0"/>
              <a:t>for NR network</a:t>
            </a:r>
            <a:r>
              <a:rPr lang="en-GB" altLang="zh-CN" sz="2400" dirty="0" smtClean="0"/>
              <a:t>. </a:t>
            </a:r>
            <a:r>
              <a:rPr lang="en-GB" altLang="zh-CN" sz="2400" dirty="0" smtClean="0"/>
              <a:t>For </a:t>
            </a:r>
            <a:r>
              <a:rPr lang="en-GB" altLang="zh-CN" sz="2400" dirty="0" smtClean="0"/>
              <a:t>this </a:t>
            </a:r>
            <a:r>
              <a:rPr lang="en-GB" altLang="zh-CN" sz="2400" dirty="0" smtClean="0"/>
              <a:t>standalone LTE-NR option2 scenario</a:t>
            </a:r>
            <a:r>
              <a:rPr lang="en-GB" altLang="zh-CN" sz="2400" dirty="0" smtClean="0"/>
              <a:t>, the core network based interworking between </a:t>
            </a:r>
            <a:r>
              <a:rPr lang="en-GB" altLang="zh-CN" sz="2400" dirty="0" err="1" smtClean="0"/>
              <a:t>gNB</a:t>
            </a:r>
            <a:r>
              <a:rPr lang="en-GB" altLang="zh-CN" sz="2400" dirty="0" smtClean="0"/>
              <a:t> and </a:t>
            </a:r>
            <a:r>
              <a:rPr lang="en-GB" altLang="zh-CN" sz="2400" dirty="0" err="1" smtClean="0"/>
              <a:t>eNB</a:t>
            </a:r>
            <a:r>
              <a:rPr lang="en-GB" altLang="zh-CN" sz="2400" dirty="0" smtClean="0"/>
              <a:t> has been specified in Rel.15, however the direct interface between </a:t>
            </a:r>
            <a:r>
              <a:rPr lang="en-GB" altLang="zh-CN" sz="2400" dirty="0" err="1" smtClean="0"/>
              <a:t>gNB</a:t>
            </a:r>
            <a:r>
              <a:rPr lang="en-GB" altLang="zh-CN" sz="2400" dirty="0" smtClean="0"/>
              <a:t> and </a:t>
            </a:r>
            <a:r>
              <a:rPr lang="en-GB" altLang="zh-CN" sz="2400" dirty="0" err="1" smtClean="0"/>
              <a:t>eNB</a:t>
            </a:r>
            <a:r>
              <a:rPr lang="en-GB" altLang="zh-CN" sz="2400" dirty="0" smtClean="0"/>
              <a:t> is not supported. </a:t>
            </a:r>
            <a:endParaRPr lang="en-GB" altLang="zh-CN" sz="2400" dirty="0" smtClean="0"/>
          </a:p>
          <a:p>
            <a:pPr hangingPunct="0"/>
            <a:endParaRPr lang="en-GB" altLang="zh-CN" sz="2400" dirty="0" smtClean="0"/>
          </a:p>
          <a:p>
            <a:pPr hangingPunct="0"/>
            <a:r>
              <a:rPr lang="en-GB" altLang="zh-CN" sz="2400" dirty="0" smtClean="0"/>
              <a:t>In </a:t>
            </a:r>
            <a:r>
              <a:rPr lang="en-GB" altLang="zh-CN" sz="2400" dirty="0" smtClean="0"/>
              <a:t>order that operators can provide more efficient interworking between LTE and SA NR option 2, such as efficient load balancing and lower inter-RAT handover latency, it is proposed to have a study on this interface in Rel.16.</a:t>
            </a:r>
            <a:endParaRPr lang="zh-CN" altLang="zh-CN" sz="2400" dirty="0"/>
          </a:p>
        </p:txBody>
      </p:sp>
      <p:sp>
        <p:nvSpPr>
          <p:cNvPr id="4" name="标题 1"/>
          <p:cNvSpPr>
            <a:spLocks noGrp="1"/>
          </p:cNvSpPr>
          <p:nvPr>
            <p:ph type="title"/>
          </p:nvPr>
        </p:nvSpPr>
        <p:spPr>
          <a:xfrm>
            <a:off x="190418" y="44624"/>
            <a:ext cx="11666222" cy="692150"/>
          </a:xfrm>
        </p:spPr>
        <p:txBody>
          <a:bodyPr>
            <a:normAutofit/>
          </a:bodyPr>
          <a:lstStyle/>
          <a:p>
            <a:r>
              <a:rPr lang="en-GB" altLang="zh-CN" sz="3600" b="1" dirty="0" smtClean="0">
                <a:solidFill>
                  <a:srgbClr val="0070C0"/>
                </a:solidFill>
                <a:latin typeface="Microsoft YaHei UI" panose="020B0503020204020204" pitchFamily="34" charset="-122"/>
                <a:ea typeface="Microsoft YaHei UI" panose="020B0503020204020204" pitchFamily="34" charset="-122"/>
              </a:rPr>
              <a:t>Motivation (2/2)</a:t>
            </a:r>
            <a:endParaRPr lang="zh-CN" altLang="en-US" sz="3600" b="1" dirty="0">
              <a:solidFill>
                <a:srgbClr val="0070C0"/>
              </a:solidFill>
              <a:latin typeface="Microsoft YaHei UI" panose="020B0503020204020204" pitchFamily="34" charset="-122"/>
              <a:ea typeface="Microsoft YaHei UI" panose="020B0503020204020204" pitchFamily="34" charset="-122"/>
            </a:endParaRPr>
          </a:p>
        </p:txBody>
      </p:sp>
      <p:grpSp>
        <p:nvGrpSpPr>
          <p:cNvPr id="9" name="组合 8"/>
          <p:cNvGrpSpPr/>
          <p:nvPr/>
        </p:nvGrpSpPr>
        <p:grpSpPr>
          <a:xfrm>
            <a:off x="8400256" y="1340126"/>
            <a:ext cx="3019297" cy="4177747"/>
            <a:chOff x="8400256" y="1340126"/>
            <a:chExt cx="3019297" cy="4177747"/>
          </a:xfrm>
        </p:grpSpPr>
        <p:pic>
          <p:nvPicPr>
            <p:cNvPr id="5" name="Picture 4">
              <a:extLst>
                <a:ext uri="{FF2B5EF4-FFF2-40B4-BE49-F238E27FC236}">
                  <a16:creationId xmlns="" xmlns:a16="http://schemas.microsoft.com/office/drawing/2014/main" id="{913DAD91-1F64-43E3-90C1-343C3ECBC2EC}"/>
                </a:ext>
              </a:extLst>
            </p:cNvPr>
            <p:cNvPicPr>
              <a:picLocks noChangeAspect="1"/>
            </p:cNvPicPr>
            <p:nvPr/>
          </p:nvPicPr>
          <p:blipFill>
            <a:blip r:embed="rId2" cstate="print"/>
            <a:stretch>
              <a:fillRect/>
            </a:stretch>
          </p:blipFill>
          <p:spPr>
            <a:xfrm>
              <a:off x="8400256" y="1340126"/>
              <a:ext cx="3019297" cy="4177747"/>
            </a:xfrm>
            <a:prstGeom prst="rect">
              <a:avLst/>
            </a:prstGeom>
          </p:spPr>
        </p:pic>
        <p:cxnSp>
          <p:nvCxnSpPr>
            <p:cNvPr id="7" name="直接连接符 6"/>
            <p:cNvCxnSpPr/>
            <p:nvPr/>
          </p:nvCxnSpPr>
          <p:spPr>
            <a:xfrm>
              <a:off x="9984432" y="1700808"/>
              <a:ext cx="504056"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 xmlns:p14="http://schemas.microsoft.com/office/powerpoint/2010/main" val="5701522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0418" y="44624"/>
            <a:ext cx="11666222" cy="692150"/>
          </a:xfrm>
        </p:spPr>
        <p:txBody>
          <a:bodyPr>
            <a:normAutofit/>
          </a:bodyPr>
          <a:lstStyle/>
          <a:p>
            <a:r>
              <a:rPr lang="en-US" altLang="zh-CN" sz="3600" b="1" dirty="0">
                <a:solidFill>
                  <a:srgbClr val="0070C0"/>
                </a:solidFill>
                <a:latin typeface="Microsoft YaHei UI" panose="020B0503020204020204" pitchFamily="34" charset="-122"/>
                <a:ea typeface="Microsoft YaHei UI" panose="020B0503020204020204" pitchFamily="34" charset="-122"/>
              </a:rPr>
              <a:t>Proposed Objectives</a:t>
            </a:r>
            <a:endParaRPr lang="zh-CN" altLang="en-US" sz="3600" b="1" dirty="0">
              <a:solidFill>
                <a:srgbClr val="0070C0"/>
              </a:solidFill>
              <a:latin typeface="Microsoft YaHei UI" panose="020B0503020204020204" pitchFamily="34" charset="-122"/>
              <a:ea typeface="Microsoft YaHei UI" panose="020B0503020204020204" pitchFamily="34" charset="-122"/>
            </a:endParaRPr>
          </a:p>
        </p:txBody>
      </p:sp>
      <p:sp>
        <p:nvSpPr>
          <p:cNvPr id="3" name="内容占位符 2"/>
          <p:cNvSpPr>
            <a:spLocks noGrp="1"/>
          </p:cNvSpPr>
          <p:nvPr>
            <p:ph idx="1"/>
          </p:nvPr>
        </p:nvSpPr>
        <p:spPr>
          <a:xfrm>
            <a:off x="479376" y="980728"/>
            <a:ext cx="11210172" cy="4979825"/>
          </a:xfrm>
        </p:spPr>
        <p:txBody>
          <a:bodyPr>
            <a:spAutoFit/>
          </a:bodyPr>
          <a:lstStyle/>
          <a:p>
            <a:pPr lvl="0"/>
            <a:r>
              <a:rPr lang="en-GB" altLang="zh-CN" sz="2800" dirty="0" smtClean="0"/>
              <a:t>Study the feasibility and benefit for adding interface between </a:t>
            </a:r>
            <a:r>
              <a:rPr lang="en-GB" altLang="zh-CN" sz="2800" dirty="0" err="1" smtClean="0"/>
              <a:t>gNB</a:t>
            </a:r>
            <a:r>
              <a:rPr lang="en-GB" altLang="zh-CN" sz="2800" dirty="0" smtClean="0"/>
              <a:t> and </a:t>
            </a:r>
            <a:r>
              <a:rPr lang="en-GB" altLang="zh-CN" sz="2800" dirty="0" err="1" smtClean="0"/>
              <a:t>eNB</a:t>
            </a:r>
            <a:r>
              <a:rPr lang="en-GB" altLang="zh-CN" sz="2800" dirty="0" smtClean="0"/>
              <a:t> targeting for the scenario of interworking between SA NR (option 2) and LTE</a:t>
            </a:r>
            <a:endParaRPr lang="zh-CN" altLang="zh-CN" sz="2800" dirty="0" smtClean="0"/>
          </a:p>
          <a:p>
            <a:pPr lvl="1"/>
            <a:r>
              <a:rPr lang="en-GB" altLang="zh-CN" sz="2400" dirty="0" smtClean="0"/>
              <a:t>The optimization functions include load balancing, inter-RAT handover, etc</a:t>
            </a:r>
            <a:endParaRPr lang="zh-CN" altLang="zh-CN" sz="2400" dirty="0" smtClean="0"/>
          </a:p>
          <a:p>
            <a:pPr lvl="1"/>
            <a:r>
              <a:rPr lang="en-GB" altLang="zh-CN" sz="2400" dirty="0" smtClean="0"/>
              <a:t>Taking into account the backward compatibility with LTE, the study could be started with existing X2 interface</a:t>
            </a:r>
            <a:endParaRPr lang="zh-CN" altLang="zh-CN" sz="2400" dirty="0" smtClean="0"/>
          </a:p>
          <a:p>
            <a:pPr lvl="0"/>
            <a:r>
              <a:rPr lang="en-GB" altLang="zh-CN" sz="2800" dirty="0" smtClean="0"/>
              <a:t>If needed, identify necessary standard impact for supporting the introduced/enhanced interface, logical architecture,  functions and procedures [RAN3]</a:t>
            </a:r>
            <a:endParaRPr lang="zh-CN" altLang="zh-CN" sz="2800" dirty="0" smtClean="0"/>
          </a:p>
          <a:p>
            <a:pPr>
              <a:buNone/>
            </a:pPr>
            <a:endParaRPr lang="en-GB" altLang="zh-CN" sz="2800" dirty="0" smtClean="0"/>
          </a:p>
          <a:p>
            <a:pPr>
              <a:buNone/>
            </a:pPr>
            <a:r>
              <a:rPr lang="en-GB" altLang="zh-CN" sz="2400" dirty="0" smtClean="0"/>
              <a:t>The </a:t>
            </a:r>
            <a:r>
              <a:rPr lang="en-GB" altLang="zh-CN" sz="2400" dirty="0" smtClean="0"/>
              <a:t>interaction with other group RAN2, SA2 and SA3 may be considered during the study.</a:t>
            </a:r>
            <a:endParaRPr lang="en-US" sz="6000" dirty="0"/>
          </a:p>
        </p:txBody>
      </p:sp>
    </p:spTree>
    <p:extLst>
      <p:ext uri="{BB962C8B-B14F-4D97-AF65-F5344CB8AC3E}">
        <p14:creationId xmlns="" xmlns:p14="http://schemas.microsoft.com/office/powerpoint/2010/main" val="453594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name="CTTIC - Standard and Simulation Tea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电信技术创新中心标准与仿真团队</Template>
  <TotalTime>4373</TotalTime>
  <Words>314</Words>
  <Application>Microsoft Office PowerPoint</Application>
  <PresentationFormat>自定义</PresentationFormat>
  <Paragraphs>21</Paragraphs>
  <Slides>5</Slides>
  <Notes>0</Notes>
  <HiddenSlides>0</HiddenSlides>
  <MMClips>0</MMClips>
  <ScaleCrop>false</ScaleCrop>
  <HeadingPairs>
    <vt:vector size="4" baseType="variant">
      <vt:variant>
        <vt:lpstr>主题</vt:lpstr>
      </vt:variant>
      <vt:variant>
        <vt:i4>1</vt:i4>
      </vt:variant>
      <vt:variant>
        <vt:lpstr>幻灯片标题</vt:lpstr>
      </vt:variant>
      <vt:variant>
        <vt:i4>5</vt:i4>
      </vt:variant>
    </vt:vector>
  </HeadingPairs>
  <TitlesOfParts>
    <vt:vector size="6" baseType="lpstr">
      <vt:lpstr>CTTIC - Standard and Simulation Team</vt:lpstr>
      <vt:lpstr>Motivation for New SID: Study on interface between gNB and eNB</vt:lpstr>
      <vt:lpstr>Motivation (1/2)</vt:lpstr>
      <vt:lpstr>Motivation (2/2)</vt:lpstr>
      <vt:lpstr>Proposed Objectives</vt:lpstr>
      <vt:lpstr>幻灯片 5</vt:lpstr>
    </vt:vector>
  </TitlesOfParts>
  <Company>China Telecom Technology Innovation Center mited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新模板示例</dc:title>
  <dc:subject>电信技术创新中心标准与仿真团队</dc:subject>
  <dc:creator>标准与仿真团队</dc:creator>
  <cp:lastModifiedBy>China Telecom</cp:lastModifiedBy>
  <cp:revision>333</cp:revision>
  <dcterms:created xsi:type="dcterms:W3CDTF">2014-02-13T05:54:06Z</dcterms:created>
  <dcterms:modified xsi:type="dcterms:W3CDTF">2018-09-03T02:18:54Z</dcterms:modified>
</cp:coreProperties>
</file>