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1"/>
  </p:notesMasterIdLst>
  <p:handoutMasterIdLst>
    <p:handoutMasterId r:id="rId22"/>
  </p:handoutMasterIdLst>
  <p:sldIdLst>
    <p:sldId id="452" r:id="rId2"/>
    <p:sldId id="846" r:id="rId3"/>
    <p:sldId id="847" r:id="rId4"/>
    <p:sldId id="872" r:id="rId5"/>
    <p:sldId id="863" r:id="rId6"/>
    <p:sldId id="857" r:id="rId7"/>
    <p:sldId id="869" r:id="rId8"/>
    <p:sldId id="874" r:id="rId9"/>
    <p:sldId id="867" r:id="rId10"/>
    <p:sldId id="868" r:id="rId11"/>
    <p:sldId id="862" r:id="rId12"/>
    <p:sldId id="839" r:id="rId13"/>
    <p:sldId id="866" r:id="rId14"/>
    <p:sldId id="873" r:id="rId15"/>
    <p:sldId id="429" r:id="rId16"/>
    <p:sldId id="871" r:id="rId17"/>
    <p:sldId id="870" r:id="rId18"/>
    <p:sldId id="353" r:id="rId19"/>
    <p:sldId id="848" r:id="rId20"/>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B1D254"/>
    <a:srgbClr val="0000FF"/>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4082" autoAdjust="0"/>
    <p:restoredTop sz="94660" autoAdjust="0"/>
  </p:normalViewPr>
  <p:slideViewPr>
    <p:cSldViewPr snapToGrid="0">
      <p:cViewPr varScale="1">
        <p:scale>
          <a:sx n="113" d="100"/>
          <a:sy n="113" d="100"/>
        </p:scale>
        <p:origin x="-1500"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Sheet1!$A$2:$A$9</c:f>
              <c:strCache>
                <c:ptCount val="8"/>
                <c:pt idx="0">
                  <c:v>AH 1801</c:v>
                </c:pt>
                <c:pt idx="1">
                  <c:v>#86</c:v>
                </c:pt>
                <c:pt idx="2">
                  <c:v>#86bis</c:v>
                </c:pt>
                <c:pt idx="3">
                  <c:v>#87</c:v>
                </c:pt>
                <c:pt idx="4">
                  <c:v>AH 1807</c:v>
                </c:pt>
                <c:pt idx="5">
                  <c:v>#88</c:v>
                </c:pt>
                <c:pt idx="6">
                  <c:v>#88bis</c:v>
                </c:pt>
                <c:pt idx="7">
                  <c:v>#89</c:v>
                </c:pt>
              </c:strCache>
            </c:strRef>
          </c:cat>
          <c:val>
            <c:numRef>
              <c:f>Sheet1!$B$2:$B$9</c:f>
              <c:numCache>
                <c:formatCode>General</c:formatCode>
                <c:ptCount val="8"/>
                <c:pt idx="0">
                  <c:v>143</c:v>
                </c:pt>
                <c:pt idx="1">
                  <c:v>232</c:v>
                </c:pt>
                <c:pt idx="2">
                  <c:v>194</c:v>
                </c:pt>
                <c:pt idx="3">
                  <c:v>232</c:v>
                </c:pt>
                <c:pt idx="4">
                  <c:v>107</c:v>
                </c:pt>
                <c:pt idx="5">
                  <c:v>280</c:v>
                </c:pt>
              </c:numCache>
            </c:numRef>
          </c:val>
        </c:ser>
        <c:dLbls>
          <c:showLegendKey val="0"/>
          <c:showVal val="0"/>
          <c:showCatName val="0"/>
          <c:showSerName val="0"/>
          <c:showPercent val="0"/>
          <c:showBubbleSize val="0"/>
        </c:dLbls>
        <c:gapWidth val="150"/>
        <c:axId val="150269440"/>
        <c:axId val="92854464"/>
      </c:barChart>
      <c:catAx>
        <c:axId val="150269440"/>
        <c:scaling>
          <c:orientation val="minMax"/>
        </c:scaling>
        <c:delete val="0"/>
        <c:axPos val="b"/>
        <c:majorTickMark val="none"/>
        <c:minorTickMark val="none"/>
        <c:tickLblPos val="nextTo"/>
        <c:crossAx val="92854464"/>
        <c:crosses val="autoZero"/>
        <c:auto val="1"/>
        <c:lblAlgn val="ctr"/>
        <c:lblOffset val="100"/>
        <c:noMultiLvlLbl val="0"/>
      </c:catAx>
      <c:valAx>
        <c:axId val="92854464"/>
        <c:scaling>
          <c:orientation val="minMax"/>
        </c:scaling>
        <c:delete val="0"/>
        <c:axPos val="l"/>
        <c:majorGridlines/>
        <c:numFmt formatCode="General" sourceLinked="1"/>
        <c:majorTickMark val="none"/>
        <c:minorTickMark val="none"/>
        <c:tickLblPos val="nextTo"/>
        <c:crossAx val="150269440"/>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Sheet1!$A$2:$A$9</c:f>
              <c:strCache>
                <c:ptCount val="8"/>
                <c:pt idx="0">
                  <c:v>AH 1801</c:v>
                </c:pt>
                <c:pt idx="1">
                  <c:v>#86</c:v>
                </c:pt>
                <c:pt idx="2">
                  <c:v>#86bis</c:v>
                </c:pt>
                <c:pt idx="3">
                  <c:v>#87</c:v>
                </c:pt>
                <c:pt idx="4">
                  <c:v>AH 1807</c:v>
                </c:pt>
                <c:pt idx="5">
                  <c:v>#88</c:v>
                </c:pt>
                <c:pt idx="6">
                  <c:v>#88bis</c:v>
                </c:pt>
                <c:pt idx="7">
                  <c:v>#89</c:v>
                </c:pt>
              </c:strCache>
            </c:strRef>
          </c:cat>
          <c:val>
            <c:numRef>
              <c:f>Sheet1!$B$2:$B$9</c:f>
              <c:numCache>
                <c:formatCode>General</c:formatCode>
                <c:ptCount val="8"/>
                <c:pt idx="0">
                  <c:v>1256</c:v>
                </c:pt>
                <c:pt idx="1">
                  <c:v>2085</c:v>
                </c:pt>
                <c:pt idx="2">
                  <c:v>2341</c:v>
                </c:pt>
                <c:pt idx="3">
                  <c:v>2318</c:v>
                </c:pt>
                <c:pt idx="4">
                  <c:v>956</c:v>
                </c:pt>
                <c:pt idx="5">
                  <c:v>2185</c:v>
                </c:pt>
              </c:numCache>
            </c:numRef>
          </c:val>
        </c:ser>
        <c:dLbls>
          <c:showLegendKey val="0"/>
          <c:showVal val="0"/>
          <c:showCatName val="0"/>
          <c:showSerName val="0"/>
          <c:showPercent val="0"/>
          <c:showBubbleSize val="0"/>
        </c:dLbls>
        <c:gapWidth val="150"/>
        <c:axId val="151576576"/>
        <c:axId val="93370560"/>
      </c:barChart>
      <c:catAx>
        <c:axId val="151576576"/>
        <c:scaling>
          <c:orientation val="minMax"/>
        </c:scaling>
        <c:delete val="0"/>
        <c:axPos val="b"/>
        <c:majorTickMark val="none"/>
        <c:minorTickMark val="none"/>
        <c:tickLblPos val="nextTo"/>
        <c:crossAx val="93370560"/>
        <c:crosses val="autoZero"/>
        <c:auto val="1"/>
        <c:lblAlgn val="ctr"/>
        <c:lblOffset val="100"/>
        <c:noMultiLvlLbl val="0"/>
      </c:catAx>
      <c:valAx>
        <c:axId val="93370560"/>
        <c:scaling>
          <c:orientation val="minMax"/>
        </c:scaling>
        <c:delete val="0"/>
        <c:axPos val="l"/>
        <c:majorGridlines/>
        <c:numFmt formatCode="General" sourceLinked="1"/>
        <c:majorTickMark val="none"/>
        <c:minorTickMark val="none"/>
        <c:tickLblPos val="nextTo"/>
        <c:crossAx val="15157657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Tdoc num</c:v>
                </c:pt>
              </c:strCache>
            </c:strRef>
          </c:tx>
          <c:invertIfNegative val="0"/>
          <c:cat>
            <c:strRef>
              <c:f>Sheet1!$A$2:$A$5</c:f>
              <c:strCache>
                <c:ptCount val="4"/>
                <c:pt idx="0">
                  <c:v>LTE Demod</c:v>
                </c:pt>
                <c:pt idx="1">
                  <c:v>NR RRM core maintenance</c:v>
                </c:pt>
                <c:pt idx="2">
                  <c:v>NR RRM perf</c:v>
                </c:pt>
                <c:pt idx="3">
                  <c:v>NR Demod</c:v>
                </c:pt>
              </c:strCache>
            </c:strRef>
          </c:cat>
          <c:val>
            <c:numRef>
              <c:f>Sheet1!$B$2:$B$5</c:f>
              <c:numCache>
                <c:formatCode>0.00%</c:formatCode>
                <c:ptCount val="4"/>
                <c:pt idx="0">
                  <c:v>5.9633027522935783E-2</c:v>
                </c:pt>
                <c:pt idx="1">
                  <c:v>0.50688073394495414</c:v>
                </c:pt>
                <c:pt idx="2">
                  <c:v>0.16513761467889909</c:v>
                </c:pt>
                <c:pt idx="3">
                  <c:v>0.26834862385321101</c:v>
                </c:pt>
              </c:numCache>
            </c:numRef>
          </c:val>
        </c:ser>
        <c:ser>
          <c:idx val="1"/>
          <c:order val="1"/>
          <c:tx>
            <c:strRef>
              <c:f>Sheet1!$C$1</c:f>
              <c:strCache>
                <c:ptCount val="1"/>
                <c:pt idx="0">
                  <c:v>TU</c:v>
                </c:pt>
              </c:strCache>
            </c:strRef>
          </c:tx>
          <c:invertIfNegative val="0"/>
          <c:cat>
            <c:strRef>
              <c:f>Sheet1!$A$2:$A$5</c:f>
              <c:strCache>
                <c:ptCount val="4"/>
                <c:pt idx="0">
                  <c:v>LTE Demod</c:v>
                </c:pt>
                <c:pt idx="1">
                  <c:v>NR RRM core maintenance</c:v>
                </c:pt>
                <c:pt idx="2">
                  <c:v>NR RRM perf</c:v>
                </c:pt>
                <c:pt idx="3">
                  <c:v>NR Demod</c:v>
                </c:pt>
              </c:strCache>
            </c:strRef>
          </c:cat>
          <c:val>
            <c:numRef>
              <c:f>Sheet1!$C$2:$C$5</c:f>
              <c:numCache>
                <c:formatCode>0.00%</c:formatCode>
                <c:ptCount val="4"/>
                <c:pt idx="0">
                  <c:v>3.8461538461538464E-2</c:v>
                </c:pt>
                <c:pt idx="1">
                  <c:v>0.42307692307692307</c:v>
                </c:pt>
                <c:pt idx="2">
                  <c:v>0.15384615384615385</c:v>
                </c:pt>
                <c:pt idx="3">
                  <c:v>0.38461538461538464</c:v>
                </c:pt>
              </c:numCache>
            </c:numRef>
          </c:val>
        </c:ser>
        <c:dLbls>
          <c:showLegendKey val="0"/>
          <c:showVal val="0"/>
          <c:showCatName val="0"/>
          <c:showSerName val="0"/>
          <c:showPercent val="0"/>
          <c:showBubbleSize val="0"/>
        </c:dLbls>
        <c:gapWidth val="150"/>
        <c:axId val="165962240"/>
        <c:axId val="100031808"/>
      </c:barChart>
      <c:catAx>
        <c:axId val="165962240"/>
        <c:scaling>
          <c:orientation val="minMax"/>
        </c:scaling>
        <c:delete val="0"/>
        <c:axPos val="b"/>
        <c:majorTickMark val="out"/>
        <c:minorTickMark val="none"/>
        <c:tickLblPos val="nextTo"/>
        <c:crossAx val="100031808"/>
        <c:crosses val="autoZero"/>
        <c:auto val="1"/>
        <c:lblAlgn val="ctr"/>
        <c:lblOffset val="100"/>
        <c:noMultiLvlLbl val="0"/>
      </c:catAx>
      <c:valAx>
        <c:axId val="100031808"/>
        <c:scaling>
          <c:orientation val="minMax"/>
        </c:scaling>
        <c:delete val="0"/>
        <c:axPos val="l"/>
        <c:majorGridlines/>
        <c:numFmt formatCode="0.00%" sourceLinked="1"/>
        <c:majorTickMark val="out"/>
        <c:minorTickMark val="none"/>
        <c:tickLblPos val="nextTo"/>
        <c:crossAx val="165962240"/>
        <c:crosses val="autoZero"/>
        <c:crossBetween val="between"/>
      </c:valAx>
    </c:plotArea>
    <c:legend>
      <c:legendPos val="r"/>
      <c:layout/>
      <c:overlay val="0"/>
    </c:legend>
    <c:plotVisOnly val="1"/>
    <c:dispBlanksAs val="gap"/>
    <c:showDLblsOverMax val="0"/>
  </c:chart>
  <c:txPr>
    <a:bodyPr/>
    <a:lstStyle/>
    <a:p>
      <a:pPr>
        <a:defRPr sz="10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Tdoc num</c:v>
                </c:pt>
              </c:strCache>
            </c:strRef>
          </c:tx>
          <c:invertIfNegative val="0"/>
          <c:cat>
            <c:strRef>
              <c:f>Sheet1!$A$2:$A$7</c:f>
              <c:strCache>
                <c:ptCount val="6"/>
                <c:pt idx="0">
                  <c:v>LTE RRM</c:v>
                </c:pt>
                <c:pt idx="1">
                  <c:v>LTE Demod</c:v>
                </c:pt>
                <c:pt idx="2">
                  <c:v>Late drop RRM</c:v>
                </c:pt>
                <c:pt idx="3">
                  <c:v>NR RRM core maintenace</c:v>
                </c:pt>
                <c:pt idx="4">
                  <c:v>NR RRM perf</c:v>
                </c:pt>
                <c:pt idx="5">
                  <c:v>NR Demod</c:v>
                </c:pt>
              </c:strCache>
            </c:strRef>
          </c:cat>
          <c:val>
            <c:numRef>
              <c:f>Sheet1!$B$2:$B$7</c:f>
              <c:numCache>
                <c:formatCode>0.00%</c:formatCode>
                <c:ptCount val="6"/>
                <c:pt idx="0">
                  <c:v>0.19637462235649547</c:v>
                </c:pt>
                <c:pt idx="1">
                  <c:v>9.0634441087613288E-2</c:v>
                </c:pt>
                <c:pt idx="2">
                  <c:v>2.5679758308157101E-2</c:v>
                </c:pt>
                <c:pt idx="3">
                  <c:v>0.40030211480362538</c:v>
                </c:pt>
                <c:pt idx="4">
                  <c:v>8.4592145015105744E-2</c:v>
                </c:pt>
                <c:pt idx="5">
                  <c:v>0.20241691842900303</c:v>
                </c:pt>
              </c:numCache>
            </c:numRef>
          </c:val>
        </c:ser>
        <c:ser>
          <c:idx val="1"/>
          <c:order val="1"/>
          <c:tx>
            <c:strRef>
              <c:f>Sheet1!$C$1</c:f>
              <c:strCache>
                <c:ptCount val="1"/>
                <c:pt idx="0">
                  <c:v>TU</c:v>
                </c:pt>
              </c:strCache>
            </c:strRef>
          </c:tx>
          <c:invertIfNegative val="0"/>
          <c:cat>
            <c:strRef>
              <c:f>Sheet1!$A$2:$A$7</c:f>
              <c:strCache>
                <c:ptCount val="6"/>
                <c:pt idx="0">
                  <c:v>LTE RRM</c:v>
                </c:pt>
                <c:pt idx="1">
                  <c:v>LTE Demod</c:v>
                </c:pt>
                <c:pt idx="2">
                  <c:v>Late drop RRM</c:v>
                </c:pt>
                <c:pt idx="3">
                  <c:v>NR RRM core maintenace</c:v>
                </c:pt>
                <c:pt idx="4">
                  <c:v>NR RRM perf</c:v>
                </c:pt>
                <c:pt idx="5">
                  <c:v>NR Demod</c:v>
                </c:pt>
              </c:strCache>
            </c:strRef>
          </c:cat>
          <c:val>
            <c:numRef>
              <c:f>Sheet1!$C$2:$C$7</c:f>
              <c:numCache>
                <c:formatCode>0.00%</c:formatCode>
                <c:ptCount val="6"/>
                <c:pt idx="0">
                  <c:v>0.1111111111111111</c:v>
                </c:pt>
                <c:pt idx="1">
                  <c:v>7.407407407407407E-2</c:v>
                </c:pt>
                <c:pt idx="2">
                  <c:v>1.8518518518518517E-2</c:v>
                </c:pt>
                <c:pt idx="3">
                  <c:v>0.42592592592592593</c:v>
                </c:pt>
                <c:pt idx="4">
                  <c:v>0.12962962962962962</c:v>
                </c:pt>
                <c:pt idx="5">
                  <c:v>0.24074074074074073</c:v>
                </c:pt>
              </c:numCache>
            </c:numRef>
          </c:val>
        </c:ser>
        <c:dLbls>
          <c:showLegendKey val="0"/>
          <c:showVal val="0"/>
          <c:showCatName val="0"/>
          <c:showSerName val="0"/>
          <c:showPercent val="0"/>
          <c:showBubbleSize val="0"/>
        </c:dLbls>
        <c:gapWidth val="150"/>
        <c:axId val="168278528"/>
        <c:axId val="100026624"/>
      </c:barChart>
      <c:catAx>
        <c:axId val="168278528"/>
        <c:scaling>
          <c:orientation val="minMax"/>
        </c:scaling>
        <c:delete val="0"/>
        <c:axPos val="b"/>
        <c:majorTickMark val="out"/>
        <c:minorTickMark val="none"/>
        <c:tickLblPos val="nextTo"/>
        <c:crossAx val="100026624"/>
        <c:crosses val="autoZero"/>
        <c:auto val="1"/>
        <c:lblAlgn val="ctr"/>
        <c:lblOffset val="100"/>
        <c:noMultiLvlLbl val="0"/>
      </c:catAx>
      <c:valAx>
        <c:axId val="100026624"/>
        <c:scaling>
          <c:orientation val="minMax"/>
        </c:scaling>
        <c:delete val="0"/>
        <c:axPos val="l"/>
        <c:majorGridlines/>
        <c:numFmt formatCode="0.00%" sourceLinked="1"/>
        <c:majorTickMark val="out"/>
        <c:minorTickMark val="none"/>
        <c:tickLblPos val="nextTo"/>
        <c:crossAx val="168278528"/>
        <c:crosses val="autoZero"/>
        <c:crossBetween val="between"/>
      </c:valAx>
    </c:plotArea>
    <c:legend>
      <c:legendPos val="r"/>
      <c:layout/>
      <c:overlay val="0"/>
    </c:legend>
    <c:plotVisOnly val="1"/>
    <c:dispBlanksAs val="gap"/>
    <c:showDLblsOverMax val="0"/>
  </c:chart>
  <c:txPr>
    <a:bodyPr/>
    <a:lstStyle/>
    <a:p>
      <a:pPr>
        <a:defRPr sz="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2018     RP-181498 RAN4 Status Report to RAN#81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273348"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#81</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RP-181498</a:t>
            </a:r>
            <a:endParaRPr lang="en-GB" altLang="en-US" sz="2000" b="1" i="1" dirty="0">
              <a:latin typeface="Arial" charset="0"/>
              <a:cs typeface="Times New Roman" pitchFamily="18" charset="0"/>
            </a:endParaRPr>
          </a:p>
          <a:p>
            <a:pPr eaLnBrk="1" hangingPunct="1">
              <a:spcBef>
                <a:spcPct val="50000"/>
              </a:spcBef>
              <a:buFontTx/>
              <a:buNone/>
            </a:pPr>
            <a:r>
              <a:rPr lang="en-US" sz="2000" b="1" i="1" dirty="0" smtClean="0">
                <a:latin typeface="Arial" charset="0"/>
                <a:cs typeface="Times New Roman" pitchFamily="18" charset="0"/>
              </a:rPr>
              <a:t>Gold Coast</a:t>
            </a:r>
            <a:r>
              <a:rPr lang="en-GB" altLang="en-US" sz="2000" b="1" i="1" dirty="0" smtClean="0">
                <a:latin typeface="Arial" charset="0"/>
                <a:cs typeface="Times New Roman" pitchFamily="18" charset="0"/>
              </a:rPr>
              <a:t>, AU, 10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13 Sep, 2018</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598285" y="4096574"/>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#81</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Items – Others</a:t>
            </a:r>
            <a:endParaRPr lang="en-US" dirty="0"/>
          </a:p>
        </p:txBody>
      </p:sp>
      <p:sp>
        <p:nvSpPr>
          <p:cNvPr id="3" name="Content Placeholder 2"/>
          <p:cNvSpPr>
            <a:spLocks noGrp="1"/>
          </p:cNvSpPr>
          <p:nvPr>
            <p:ph idx="1"/>
          </p:nvPr>
        </p:nvSpPr>
        <p:spPr>
          <a:xfrm>
            <a:off x="438467" y="1208314"/>
            <a:ext cx="8229600" cy="5756366"/>
          </a:xfrm>
        </p:spPr>
        <p:txBody>
          <a:bodyPr/>
          <a:lstStyle/>
          <a:p>
            <a:r>
              <a:rPr lang="en-US" dirty="0" smtClean="0"/>
              <a:t>EN-DC power control</a:t>
            </a:r>
          </a:p>
          <a:p>
            <a:pPr lvl="1"/>
            <a:r>
              <a:rPr lang="en-US" sz="2000" dirty="0" smtClean="0"/>
              <a:t>In RAN4 #88 meeting, following RAN1 agreement on power </a:t>
            </a:r>
            <a:r>
              <a:rPr lang="en-US" sz="2000" dirty="0"/>
              <a:t>sharing for LTE-NR NSA </a:t>
            </a:r>
            <a:r>
              <a:rPr lang="en-US" sz="2000" dirty="0" smtClean="0"/>
              <a:t>operation, draft CR for </a:t>
            </a:r>
            <a:r>
              <a:rPr lang="en-US" sz="2000" dirty="0" err="1" smtClean="0"/>
              <a:t>Pcmax</a:t>
            </a:r>
            <a:r>
              <a:rPr lang="en-US" sz="2000" dirty="0" smtClean="0"/>
              <a:t> for inter-band EN-DC was endorsed in R4-1811484 and it was further agreed by RAN4 in CR R4-1811911</a:t>
            </a:r>
          </a:p>
          <a:p>
            <a:pPr lvl="1"/>
            <a:r>
              <a:rPr lang="en-US" sz="2000" dirty="0" smtClean="0"/>
              <a:t>In RAN #81, several discussion papers are proposed to address the issue for NR transmission power scaling/dropping for EN-DC case (RP-181919, RP-181891, RP-181709) </a:t>
            </a:r>
          </a:p>
          <a:p>
            <a:pPr lvl="1"/>
            <a:r>
              <a:rPr lang="en-US" sz="2000" dirty="0" smtClean="0"/>
              <a:t>Companies CRs (RP-181892 and RP-181918) to further address the </a:t>
            </a:r>
            <a:r>
              <a:rPr lang="en-US" sz="2000" dirty="0" err="1" smtClean="0"/>
              <a:t>Pcmax</a:t>
            </a:r>
            <a:r>
              <a:rPr lang="en-US" sz="2000" dirty="0" smtClean="0"/>
              <a:t> for inter-band EN-DC in RAN4 specifications are proposed</a:t>
            </a:r>
          </a:p>
          <a:p>
            <a:pPr lvl="1"/>
            <a:r>
              <a:rPr lang="en-US" sz="2000" dirty="0" smtClean="0"/>
              <a:t>Further guideline is needed from RAN plenary on the solution to address the cross-WG EN-DC power sharing issue. </a:t>
            </a:r>
          </a:p>
          <a:p>
            <a:endParaRPr lang="en-US" dirty="0"/>
          </a:p>
          <a:p>
            <a:endParaRPr lang="en-US" dirty="0" smtClean="0"/>
          </a:p>
          <a:p>
            <a:endParaRPr lang="en-US" dirty="0"/>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spTree>
    <p:extLst>
      <p:ext uri="{BB962C8B-B14F-4D97-AF65-F5344CB8AC3E}">
        <p14:creationId xmlns:p14="http://schemas.microsoft.com/office/powerpoint/2010/main" val="28287561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Items – Treatability SI completion</a:t>
            </a:r>
            <a:endParaRPr lang="en-US" dirty="0"/>
          </a:p>
        </p:txBody>
      </p:sp>
      <p:sp>
        <p:nvSpPr>
          <p:cNvPr id="3" name="Content Placeholder 2"/>
          <p:cNvSpPr>
            <a:spLocks noGrp="1"/>
          </p:cNvSpPr>
          <p:nvPr>
            <p:ph idx="1"/>
          </p:nvPr>
        </p:nvSpPr>
        <p:spPr>
          <a:xfrm>
            <a:off x="438467" y="1276894"/>
            <a:ext cx="8229600" cy="5756366"/>
          </a:xfrm>
        </p:spPr>
        <p:txBody>
          <a:bodyPr/>
          <a:lstStyle/>
          <a:p>
            <a:r>
              <a:rPr lang="en-US" dirty="0" smtClean="0"/>
              <a:t>Completion of Rel-16 SI on test methods for NR </a:t>
            </a:r>
          </a:p>
          <a:p>
            <a:pPr lvl="1"/>
            <a:r>
              <a:rPr lang="en-US" sz="1800" dirty="0" smtClean="0"/>
              <a:t>Rel-16 SI on test methods for NR is supposed to be completed by RAN #81 </a:t>
            </a:r>
          </a:p>
          <a:p>
            <a:pPr lvl="1"/>
            <a:r>
              <a:rPr lang="en-US" sz="1800" dirty="0" smtClean="0"/>
              <a:t>There are still remaining issues for the SI as captured in the SR (RP-181693) </a:t>
            </a:r>
          </a:p>
          <a:p>
            <a:pPr lvl="1"/>
            <a:r>
              <a:rPr lang="en-US" sz="1800" dirty="0" smtClean="0"/>
              <a:t>How to address the remaining issues can be discussed in RAN #81 </a:t>
            </a:r>
          </a:p>
          <a:p>
            <a:pPr lvl="2"/>
            <a:r>
              <a:rPr lang="en-US" sz="1600" dirty="0" smtClean="0"/>
              <a:t>Option 1: Allow 1 quarter extension for SI to complete the remaining issue s</a:t>
            </a:r>
          </a:p>
          <a:p>
            <a:pPr lvl="2"/>
            <a:r>
              <a:rPr lang="en-US" sz="1600" dirty="0" smtClean="0"/>
              <a:t>Option 2: Complete the remaining issues in corresponding requirements discussion in NR WI, e.g., continue discuss the test methods for spherical EIS in NR WI maintenance.  </a:t>
            </a:r>
          </a:p>
          <a:p>
            <a:pPr lvl="2"/>
            <a:r>
              <a:rPr lang="en-US" sz="1600" dirty="0" smtClean="0"/>
              <a:t>Option 3: Move the open issues to Rel-16 SI on </a:t>
            </a:r>
            <a:r>
              <a:rPr lang="en-US" sz="1600" dirty="0"/>
              <a:t>radiated metrics and test methodology for the verification of multi-antenna reception </a:t>
            </a:r>
            <a:r>
              <a:rPr lang="en-US" sz="1600" dirty="0" err="1"/>
              <a:t>perf</a:t>
            </a:r>
            <a:r>
              <a:rPr lang="en-US" sz="1600" dirty="0"/>
              <a:t>. of NR UEs</a:t>
            </a: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11</a:t>
            </a:fld>
            <a:endParaRPr lang="en-GB" altLang="en-US"/>
          </a:p>
        </p:txBody>
      </p:sp>
    </p:spTree>
    <p:extLst>
      <p:ext uri="{BB962C8B-B14F-4D97-AF65-F5344CB8AC3E}">
        <p14:creationId xmlns:p14="http://schemas.microsoft.com/office/powerpoint/2010/main" val="1463053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NR Basket WI Status Report</a:t>
            </a: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3989199017"/>
              </p:ext>
            </p:extLst>
          </p:nvPr>
        </p:nvGraphicFramePr>
        <p:xfrm>
          <a:off x="160868" y="1413933"/>
          <a:ext cx="8737599" cy="418592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NR intra-band CA</a:t>
                      </a:r>
                      <a:endParaRPr lang="en-US" sz="1600" kern="1200" baseline="0" dirty="0">
                        <a:solidFill>
                          <a:schemeClr val="dk1"/>
                        </a:solidFill>
                        <a:latin typeface="+mn-lt"/>
                        <a:ea typeface="+mn-ea"/>
                        <a:cs typeface="+mn-cs"/>
                      </a:endParaRPr>
                    </a:p>
                  </a:txBody>
                  <a:tcPr/>
                </a:tc>
                <a:tc>
                  <a:txBody>
                    <a:bodyPr/>
                    <a:lstStyle/>
                    <a:p>
                      <a:r>
                        <a:rPr lang="en-US" sz="1600" dirty="0" smtClean="0"/>
                        <a:t>RP-181546</a:t>
                      </a:r>
                      <a:endParaRPr lang="en-US" sz="1600" dirty="0"/>
                    </a:p>
                  </a:txBody>
                  <a:tcPr/>
                </a:tc>
                <a:tc>
                  <a:txBody>
                    <a:bodyPr/>
                    <a:lstStyle/>
                    <a:p>
                      <a:r>
                        <a:rPr lang="en-US" sz="1600" dirty="0" smtClean="0"/>
                        <a:t>RP-181549</a:t>
                      </a:r>
                      <a:endParaRPr lang="en-US" sz="1600" dirty="0"/>
                    </a:p>
                  </a:txBody>
                  <a:tcPr/>
                </a:tc>
              </a:tr>
              <a:tr h="370840">
                <a:tc>
                  <a:txBody>
                    <a:bodyPr/>
                    <a:lstStyle/>
                    <a:p>
                      <a:r>
                        <a:rPr lang="en-US" sz="1600" kern="1200" baseline="0" dirty="0" smtClean="0">
                          <a:solidFill>
                            <a:schemeClr val="dk1"/>
                          </a:solidFill>
                          <a:latin typeface="+mn-lt"/>
                          <a:ea typeface="+mn-ea"/>
                          <a:cs typeface="+mn-cs"/>
                        </a:rPr>
                        <a:t>EN-DC for 2 bands DL with 2 bands UL (1 LTE band + 1 NR band)</a:t>
                      </a:r>
                      <a:endParaRPr lang="en-US" sz="1600" kern="1200" baseline="0" dirty="0">
                        <a:solidFill>
                          <a:schemeClr val="dk1"/>
                        </a:solidFill>
                        <a:latin typeface="+mn-lt"/>
                        <a:ea typeface="+mn-ea"/>
                        <a:cs typeface="+mn-cs"/>
                      </a:endParaRPr>
                    </a:p>
                  </a:txBody>
                  <a:tcPr/>
                </a:tc>
                <a:tc>
                  <a:txBody>
                    <a:bodyPr/>
                    <a:lstStyle/>
                    <a:p>
                      <a:r>
                        <a:rPr lang="en-US" sz="1600" dirty="0" smtClean="0"/>
                        <a:t>RP-181884</a:t>
                      </a:r>
                      <a:endParaRPr lang="en-US" sz="1600" dirty="0"/>
                    </a:p>
                  </a:txBody>
                  <a:tcPr/>
                </a:tc>
                <a:tc>
                  <a:txBody>
                    <a:bodyPr/>
                    <a:lstStyle/>
                    <a:p>
                      <a:r>
                        <a:rPr lang="en-US" sz="1600" dirty="0" smtClean="0"/>
                        <a:t>RP-181885</a:t>
                      </a:r>
                      <a:endParaRPr lang="en-US" sz="1600" dirty="0"/>
                    </a:p>
                  </a:txBody>
                  <a:tcPr/>
                </a:tc>
              </a:tr>
              <a:tr h="370840">
                <a:tc>
                  <a:txBody>
                    <a:bodyPr/>
                    <a:lstStyle/>
                    <a:p>
                      <a:r>
                        <a:rPr lang="en-US" sz="1600" kern="1200" baseline="0" dirty="0" smtClean="0">
                          <a:solidFill>
                            <a:schemeClr val="dk1"/>
                          </a:solidFill>
                          <a:latin typeface="+mn-lt"/>
                          <a:ea typeface="+mn-ea"/>
                          <a:cs typeface="+mn-cs"/>
                        </a:rPr>
                        <a:t>EN-DC for 3 bands DL with 2 bands UL (2 LTE bands + 1 NR band) </a:t>
                      </a:r>
                      <a:endParaRPr lang="en-US" sz="1600" kern="1200" baseline="0" dirty="0">
                        <a:solidFill>
                          <a:schemeClr val="dk1"/>
                        </a:solidFill>
                        <a:latin typeface="+mn-lt"/>
                        <a:ea typeface="+mn-ea"/>
                        <a:cs typeface="+mn-cs"/>
                      </a:endParaRPr>
                    </a:p>
                  </a:txBody>
                  <a:tcPr/>
                </a:tc>
                <a:tc>
                  <a:txBody>
                    <a:bodyPr/>
                    <a:lstStyle/>
                    <a:p>
                      <a:r>
                        <a:rPr lang="en-US" dirty="0" smtClean="0"/>
                        <a:t>RP-181854</a:t>
                      </a:r>
                      <a:endParaRPr lang="en-US" dirty="0"/>
                    </a:p>
                  </a:txBody>
                  <a:tcPr/>
                </a:tc>
                <a:tc>
                  <a:txBody>
                    <a:bodyPr/>
                    <a:lstStyle/>
                    <a:p>
                      <a:r>
                        <a:rPr lang="en-US" dirty="0" smtClean="0"/>
                        <a:t>RP-181855</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4 bands DL with 2 bands UL (3 LTE bands + 1 NR band) </a:t>
                      </a:r>
                    </a:p>
                  </a:txBody>
                  <a:tcPr/>
                </a:tc>
                <a:tc>
                  <a:txBody>
                    <a:bodyPr/>
                    <a:lstStyle/>
                    <a:p>
                      <a:r>
                        <a:rPr lang="en-US" dirty="0" smtClean="0"/>
                        <a:t>RP-181547</a:t>
                      </a:r>
                      <a:endParaRPr lang="en-US" dirty="0"/>
                    </a:p>
                  </a:txBody>
                  <a:tcPr/>
                </a:tc>
                <a:tc>
                  <a:txBody>
                    <a:bodyPr/>
                    <a:lstStyle/>
                    <a:p>
                      <a:r>
                        <a:rPr lang="en-US" dirty="0" smtClean="0"/>
                        <a:t>RP-181550</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5 bands DL with 2 bands UL (4 LTE bands + 1 NR band) </a:t>
                      </a:r>
                    </a:p>
                  </a:txBody>
                  <a:tcPr/>
                </a:tc>
                <a:tc>
                  <a:txBody>
                    <a:bodyPr/>
                    <a:lstStyle/>
                    <a:p>
                      <a:r>
                        <a:rPr lang="en-US" dirty="0" smtClean="0"/>
                        <a:t>RP-181842</a:t>
                      </a:r>
                      <a:endParaRPr lang="en-US" dirty="0"/>
                    </a:p>
                  </a:txBody>
                  <a:tcPr/>
                </a:tc>
                <a:tc>
                  <a:txBody>
                    <a:bodyPr/>
                    <a:lstStyle/>
                    <a:p>
                      <a:r>
                        <a:rPr lang="en-US" dirty="0" smtClean="0"/>
                        <a:t>RP-181834</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6 bands DL with 2 bands UL (5 LTE bands + 1 NR band) </a:t>
                      </a:r>
                    </a:p>
                  </a:txBody>
                  <a:tcPr/>
                </a:tc>
                <a:tc>
                  <a:txBody>
                    <a:bodyPr/>
                    <a:lstStyle/>
                    <a:p>
                      <a:r>
                        <a:rPr lang="en-US" dirty="0" smtClean="0"/>
                        <a:t>RP-181737</a:t>
                      </a:r>
                      <a:endParaRPr lang="en-US" dirty="0"/>
                    </a:p>
                  </a:txBody>
                  <a:tcPr/>
                </a:tc>
                <a:tc>
                  <a:txBody>
                    <a:bodyPr/>
                    <a:lstStyle/>
                    <a:p>
                      <a:r>
                        <a:rPr lang="en-US" dirty="0" smtClean="0"/>
                        <a:t>N/A</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Inter-band CA/DC for 2 bands DL with up to 2 bands UL </a:t>
                      </a:r>
                    </a:p>
                  </a:txBody>
                  <a:tcPr/>
                </a:tc>
                <a:tc>
                  <a:txBody>
                    <a:bodyPr/>
                    <a:lstStyle/>
                    <a:p>
                      <a:r>
                        <a:rPr lang="en-US" dirty="0" smtClean="0"/>
                        <a:t>RP-181729</a:t>
                      </a:r>
                      <a:endParaRPr lang="en-US" dirty="0"/>
                    </a:p>
                  </a:txBody>
                  <a:tcPr/>
                </a:tc>
                <a:tc>
                  <a:txBody>
                    <a:bodyPr/>
                    <a:lstStyle/>
                    <a:p>
                      <a:r>
                        <a:rPr lang="en-US" dirty="0" smtClean="0"/>
                        <a:t>RP-181730</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of LTE inter-band CA for up to 4 bands DL with 1 band UL + NR inter-band CA for 1 band DL with 1 band UL </a:t>
                      </a:r>
                    </a:p>
                  </a:txBody>
                  <a:tcPr/>
                </a:tc>
                <a:tc>
                  <a:txBody>
                    <a:bodyPr/>
                    <a:lstStyle/>
                    <a:p>
                      <a:r>
                        <a:rPr lang="en-US" dirty="0" smtClean="0"/>
                        <a:t>RP-181757</a:t>
                      </a:r>
                      <a:endParaRPr lang="en-US" dirty="0"/>
                    </a:p>
                  </a:txBody>
                  <a:tcPr/>
                </a:tc>
                <a:tc>
                  <a:txBody>
                    <a:bodyPr/>
                    <a:lstStyle/>
                    <a:p>
                      <a:r>
                        <a:rPr lang="en-US" dirty="0" smtClean="0"/>
                        <a:t>RP-181736</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SA SUL, NSA SUL, NSA SUL with ULSUP</a:t>
                      </a:r>
                    </a:p>
                  </a:txBody>
                  <a:tcPr/>
                </a:tc>
                <a:tc>
                  <a:txBody>
                    <a:bodyPr/>
                    <a:lstStyle/>
                    <a:p>
                      <a:r>
                        <a:rPr lang="en-US" dirty="0" smtClean="0"/>
                        <a:t>RP-181856</a:t>
                      </a:r>
                      <a:endParaRPr lang="en-US" dirty="0"/>
                    </a:p>
                  </a:txBody>
                  <a:tcPr/>
                </a:tc>
                <a:tc>
                  <a:txBody>
                    <a:bodyPr/>
                    <a:lstStyle/>
                    <a:p>
                      <a:r>
                        <a:rPr lang="en-US" dirty="0" smtClean="0"/>
                        <a:t>RP-181857</a:t>
                      </a:r>
                      <a:endParaRPr lang="en-US" dirty="0"/>
                    </a:p>
                  </a:txBody>
                  <a:tcPr/>
                </a:tc>
              </a:tr>
            </a:tbl>
          </a:graphicData>
        </a:graphic>
      </p:graphicFrame>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LTE Basket WI Status Report</a:t>
            </a:r>
          </a:p>
          <a:p>
            <a:endParaRPr lang="en-US" sz="2400" dirty="0"/>
          </a:p>
          <a:p>
            <a:endParaRPr lang="en-US" sz="2400" dirty="0" smtClean="0"/>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13</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4125665273"/>
              </p:ext>
            </p:extLst>
          </p:nvPr>
        </p:nvGraphicFramePr>
        <p:xfrm>
          <a:off x="186268" y="1540933"/>
          <a:ext cx="8737599" cy="360680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LTE intra-band CA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RP-181545</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RP-181548</a:t>
                      </a:r>
                      <a:endParaRPr lang="en-US" sz="1600" kern="1200" baseline="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LTE inter-band CA for 2 bands DL with 1 band UL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RP-181929</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RP-181930</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3 bands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RP-181850</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RP-181851</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x bands DL (x=4, 5) with 1 band UL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RP-181888</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RP-181887</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2 bands DL with 2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RP-181852</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RP-181853</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Carrier Aggregation for x bands DL  with 2 bands UL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RP-181755</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RP-181733</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M1 and/or NB1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RP-181826</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RP-181824</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M2 and/or NB2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RP-181827</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RP-181825</a:t>
                      </a:r>
                      <a:endParaRPr lang="en-US" sz="1600" kern="1200" baseline="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6027434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UE Feature List</a:t>
            </a:r>
            <a:endParaRPr lang="en-US" dirty="0"/>
          </a:p>
        </p:txBody>
      </p:sp>
      <p:sp>
        <p:nvSpPr>
          <p:cNvPr id="3" name="Content Placeholder 2"/>
          <p:cNvSpPr>
            <a:spLocks noGrp="1"/>
          </p:cNvSpPr>
          <p:nvPr>
            <p:ph idx="1"/>
          </p:nvPr>
        </p:nvSpPr>
        <p:spPr/>
        <p:txBody>
          <a:bodyPr/>
          <a:lstStyle/>
          <a:p>
            <a:r>
              <a:rPr lang="en-US" dirty="0" smtClean="0"/>
              <a:t> RAN4 approved the LS to RAN on the UE feature list for both LTE (RP-181969) and NR (RP-181966)</a:t>
            </a:r>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14</a:t>
            </a:fld>
            <a:endParaRPr lang="en-GB" altLang="en-US"/>
          </a:p>
        </p:txBody>
      </p:sp>
    </p:spTree>
    <p:extLst>
      <p:ext uri="{BB962C8B-B14F-4D97-AF65-F5344CB8AC3E}">
        <p14:creationId xmlns:p14="http://schemas.microsoft.com/office/powerpoint/2010/main" val="34935495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24091" y="698448"/>
            <a:ext cx="8729663" cy="5233308"/>
          </a:xfrm>
        </p:spPr>
        <p:txBody>
          <a:bodyPr/>
          <a:lstStyle/>
          <a:p>
            <a:pPr marL="342900" lvl="1" indent="-342900">
              <a:buBlip>
                <a:blip r:embed="rId2"/>
              </a:buBlip>
            </a:pPr>
            <a:r>
              <a:rPr lang="en-US" altLang="zh-CN" sz="1800" dirty="0" smtClean="0">
                <a:ea typeface="+mn-ea"/>
                <a:cs typeface="+mn-cs"/>
              </a:rPr>
              <a:t>Spectrum proposal for NR </a:t>
            </a:r>
          </a:p>
          <a:p>
            <a:pPr lvl="1"/>
            <a:r>
              <a:rPr lang="en-US" sz="1200" dirty="0" smtClean="0"/>
              <a:t>WI: Introduction of n14 (AT&amp;T) </a:t>
            </a:r>
          </a:p>
          <a:p>
            <a:pPr lvl="1"/>
            <a:r>
              <a:rPr lang="en-US" sz="1200" dirty="0" smtClean="0"/>
              <a:t>WI: Introduction of n30 (AT&amp;T) </a:t>
            </a:r>
          </a:p>
          <a:p>
            <a:pPr lvl="1"/>
            <a:r>
              <a:rPr lang="en-US" sz="1200" dirty="0" smtClean="0"/>
              <a:t>WI</a:t>
            </a:r>
            <a:r>
              <a:rPr lang="en-US" sz="1200" dirty="0"/>
              <a:t>: Introduction </a:t>
            </a:r>
            <a:r>
              <a:rPr lang="en-US" sz="1200" dirty="0" smtClean="0"/>
              <a:t>new bandwidth for NR </a:t>
            </a:r>
            <a:r>
              <a:rPr lang="en-US" sz="1200" dirty="0"/>
              <a:t>band </a:t>
            </a:r>
            <a:r>
              <a:rPr lang="en-US" sz="1200" dirty="0" smtClean="0"/>
              <a:t>n7 (BT)</a:t>
            </a:r>
          </a:p>
          <a:p>
            <a:pPr lvl="1"/>
            <a:r>
              <a:rPr lang="en-US" sz="1200" dirty="0"/>
              <a:t>WI: Introduction new bandwidth for NR band </a:t>
            </a:r>
            <a:r>
              <a:rPr lang="en-US" sz="1200" dirty="0" smtClean="0"/>
              <a:t>n41 (KDDI) </a:t>
            </a:r>
            <a:endParaRPr lang="en-US" sz="1200" dirty="0"/>
          </a:p>
          <a:p>
            <a:pPr lvl="1"/>
            <a:r>
              <a:rPr lang="en-US" sz="1200" dirty="0" smtClean="0"/>
              <a:t>WI: </a:t>
            </a:r>
            <a:r>
              <a:rPr lang="en-US" sz="1200" dirty="0"/>
              <a:t>Adding high power UE (power class 2) to NR CA </a:t>
            </a:r>
            <a:r>
              <a:rPr lang="en-US" sz="1200" dirty="0" smtClean="0"/>
              <a:t>(China Telecom)</a:t>
            </a:r>
            <a:endParaRPr lang="en-US" sz="1200" dirty="0"/>
          </a:p>
          <a:p>
            <a:pPr lvl="1"/>
            <a:r>
              <a:rPr lang="en-US" sz="1200" dirty="0"/>
              <a:t>WI: Power Class 2 UE for </a:t>
            </a:r>
            <a:r>
              <a:rPr lang="en-US" sz="1200" dirty="0" smtClean="0"/>
              <a:t>EN-D (CMCC) </a:t>
            </a:r>
          </a:p>
          <a:p>
            <a:pPr lvl="1"/>
            <a:r>
              <a:rPr lang="en-US" sz="1200" dirty="0" smtClean="0"/>
              <a:t>SI: </a:t>
            </a:r>
            <a:r>
              <a:rPr lang="en-US" sz="1200" dirty="0"/>
              <a:t>6 – 24 GHz frequency range </a:t>
            </a:r>
            <a:r>
              <a:rPr lang="en-US" sz="1200" dirty="0" smtClean="0"/>
              <a:t>(DISH)</a:t>
            </a:r>
          </a:p>
          <a:p>
            <a:pPr marL="342900" lvl="1" indent="-342900">
              <a:buBlip>
                <a:blip r:embed="rId2"/>
              </a:buBlip>
            </a:pPr>
            <a:r>
              <a:rPr lang="en-US" altLang="zh-CN" sz="1800" dirty="0" smtClean="0">
                <a:ea typeface="+mn-ea"/>
                <a:cs typeface="+mn-cs"/>
              </a:rPr>
              <a:t>Non-spectrum </a:t>
            </a:r>
            <a:r>
              <a:rPr lang="en-US" altLang="zh-CN" sz="1800" dirty="0">
                <a:ea typeface="+mn-ea"/>
                <a:cs typeface="+mn-cs"/>
              </a:rPr>
              <a:t>p</a:t>
            </a:r>
            <a:r>
              <a:rPr lang="en-US" altLang="zh-CN" sz="1800" dirty="0" smtClean="0">
                <a:ea typeface="+mn-ea"/>
                <a:cs typeface="+mn-cs"/>
              </a:rPr>
              <a:t>roposal </a:t>
            </a:r>
            <a:r>
              <a:rPr lang="en-US" altLang="zh-CN" sz="1800" dirty="0">
                <a:ea typeface="+mn-ea"/>
                <a:cs typeface="+mn-cs"/>
              </a:rPr>
              <a:t>for NR </a:t>
            </a:r>
          </a:p>
          <a:p>
            <a:pPr lvl="1"/>
            <a:r>
              <a:rPr lang="en-US" altLang="zh-CN" sz="1200" dirty="0" smtClean="0"/>
              <a:t>WI</a:t>
            </a:r>
            <a:r>
              <a:rPr lang="en-US" altLang="zh-CN" sz="1200" dirty="0"/>
              <a:t>: </a:t>
            </a:r>
            <a:r>
              <a:rPr lang="en-US" sz="1200" dirty="0"/>
              <a:t>Add support of NR DL 256QAM for FR2 (China Telecom) </a:t>
            </a:r>
            <a:endParaRPr lang="en-US" sz="1200" dirty="0" smtClean="0"/>
          </a:p>
          <a:p>
            <a:pPr lvl="1"/>
            <a:r>
              <a:rPr lang="en-US" sz="1200" dirty="0" smtClean="0"/>
              <a:t>WI: </a:t>
            </a:r>
            <a:r>
              <a:rPr lang="en-US" sz="1200" dirty="0"/>
              <a:t>NR measurement gap enhancement </a:t>
            </a:r>
            <a:r>
              <a:rPr lang="en-US" sz="1200" dirty="0" smtClean="0"/>
              <a:t>(Intel) </a:t>
            </a:r>
            <a:endParaRPr lang="en-US" sz="1200" dirty="0"/>
          </a:p>
          <a:p>
            <a:pPr lvl="1"/>
            <a:r>
              <a:rPr lang="en-US" sz="1200" dirty="0"/>
              <a:t>WI: NR support for high speed train scenario </a:t>
            </a:r>
            <a:r>
              <a:rPr lang="en-US" sz="1200" dirty="0" smtClean="0"/>
              <a:t>(CMCC)</a:t>
            </a:r>
            <a:endParaRPr lang="en-US" sz="1200" dirty="0"/>
          </a:p>
          <a:p>
            <a:pPr lvl="1"/>
            <a:r>
              <a:rPr lang="en-US" sz="1200" dirty="0" smtClean="0"/>
              <a:t>SI: </a:t>
            </a:r>
            <a:r>
              <a:rPr lang="en-US" sz="1200" dirty="0"/>
              <a:t>Study on NR and NB-</a:t>
            </a:r>
            <a:r>
              <a:rPr lang="en-US" sz="1200" dirty="0" err="1"/>
              <a:t>IoT</a:t>
            </a:r>
            <a:r>
              <a:rPr lang="en-US" sz="1200" dirty="0"/>
              <a:t>/</a:t>
            </a:r>
            <a:r>
              <a:rPr lang="en-US" sz="1200" dirty="0" err="1"/>
              <a:t>eMTC</a:t>
            </a:r>
            <a:r>
              <a:rPr lang="en-US" sz="1200" dirty="0"/>
              <a:t> co-existence</a:t>
            </a:r>
            <a:r>
              <a:rPr lang="en-US" sz="1200" dirty="0" smtClean="0"/>
              <a:t> (Huawei) </a:t>
            </a:r>
          </a:p>
          <a:p>
            <a:pPr marL="457200" lvl="1" indent="0">
              <a:buNone/>
            </a:pPr>
            <a:endParaRPr lang="en-US" sz="1200" dirty="0" smtClean="0"/>
          </a:p>
          <a:p>
            <a:pPr lvl="1">
              <a:buFont typeface="Symbol"/>
              <a:buChar char="Þ"/>
            </a:pPr>
            <a:r>
              <a:rPr lang="en-US" sz="1800" dirty="0" smtClean="0">
                <a:solidFill>
                  <a:srgbClr val="FF0000"/>
                </a:solidFill>
                <a:latin typeface="+mj-lt"/>
                <a:ea typeface="+mj-ea"/>
                <a:cs typeface="+mj-cs"/>
              </a:rPr>
              <a:t>RAN4 </a:t>
            </a:r>
            <a:r>
              <a:rPr lang="en-US" sz="1800" dirty="0">
                <a:solidFill>
                  <a:srgbClr val="FF0000"/>
                </a:solidFill>
                <a:latin typeface="+mj-lt"/>
                <a:ea typeface="+mj-ea"/>
                <a:cs typeface="+mj-cs"/>
              </a:rPr>
              <a:t>is fully loaded </a:t>
            </a:r>
            <a:r>
              <a:rPr lang="en-US" sz="1800" dirty="0" smtClean="0">
                <a:solidFill>
                  <a:srgbClr val="FF0000"/>
                </a:solidFill>
                <a:latin typeface="+mj-lt"/>
                <a:ea typeface="+mj-ea"/>
                <a:cs typeface="+mj-cs"/>
              </a:rPr>
              <a:t>by Rel-15 maintenance, late drop and performance part in </a:t>
            </a:r>
            <a:r>
              <a:rPr lang="en-US" sz="1800" dirty="0">
                <a:solidFill>
                  <a:srgbClr val="FF0000"/>
                </a:solidFill>
                <a:latin typeface="+mj-lt"/>
                <a:ea typeface="+mj-ea"/>
                <a:cs typeface="+mj-cs"/>
              </a:rPr>
              <a:t>Q4 2018. No new non-spectrum related items are expected to be approved </a:t>
            </a:r>
            <a:endParaRPr lang="en-US" sz="1800" dirty="0" smtClean="0">
              <a:solidFill>
                <a:srgbClr val="FF0000"/>
              </a:solidFill>
              <a:latin typeface="+mj-lt"/>
              <a:ea typeface="+mj-ea"/>
              <a:cs typeface="+mj-cs"/>
            </a:endParaRPr>
          </a:p>
          <a:p>
            <a:pPr lvl="1">
              <a:buFont typeface="Symbol"/>
              <a:buChar char="Þ"/>
            </a:pPr>
            <a:r>
              <a:rPr lang="en-US" sz="1800" dirty="0" smtClean="0">
                <a:solidFill>
                  <a:srgbClr val="FF0000"/>
                </a:solidFill>
                <a:latin typeface="+mj-lt"/>
                <a:ea typeface="+mj-ea"/>
                <a:cs typeface="+mj-cs"/>
              </a:rPr>
              <a:t>New RAN4 led items together with other new WG led items are expected to be discussed as a package in Dec RAN plenary </a:t>
            </a:r>
            <a:endParaRPr lang="en-US" sz="1800" dirty="0">
              <a:solidFill>
                <a:srgbClr val="FF0000"/>
              </a:solidFill>
              <a:latin typeface="+mj-lt"/>
              <a:ea typeface="+mj-ea"/>
              <a:cs typeface="+mj-cs"/>
            </a:endParaRPr>
          </a:p>
          <a:p>
            <a:pPr marL="742950" lvl="2" indent="-342900"/>
            <a:endParaRPr lang="en-GB" altLang="zh-CN" sz="11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Rel-16 package RAN4 TU</a:t>
            </a:r>
            <a:endParaRPr lang="en-US" dirty="0"/>
          </a:p>
        </p:txBody>
      </p:sp>
      <p:sp>
        <p:nvSpPr>
          <p:cNvPr id="3" name="Content Placeholder 2"/>
          <p:cNvSpPr>
            <a:spLocks noGrp="1"/>
          </p:cNvSpPr>
          <p:nvPr>
            <p:ph idx="1"/>
          </p:nvPr>
        </p:nvSpPr>
        <p:spPr/>
        <p:txBody>
          <a:bodyPr/>
          <a:lstStyle/>
          <a:p>
            <a:r>
              <a:rPr lang="en-US" sz="2400" dirty="0"/>
              <a:t>TUs of each WG for Rel-16 package have been  extensively discussed in June plenary except </a:t>
            </a:r>
            <a:r>
              <a:rPr lang="en-US" sz="2400" dirty="0" smtClean="0"/>
              <a:t>RAN4</a:t>
            </a:r>
          </a:p>
          <a:p>
            <a:r>
              <a:rPr lang="en-US" sz="2400" dirty="0" smtClean="0"/>
              <a:t>Based on rapporteur input, RAN4 </a:t>
            </a:r>
            <a:r>
              <a:rPr lang="en-US" sz="2400" dirty="0"/>
              <a:t>TUs for the potential WIs which are not approved yet but included in the Rel-16 </a:t>
            </a:r>
            <a:r>
              <a:rPr lang="en-US" sz="2400" dirty="0" smtClean="0"/>
              <a:t>package</a:t>
            </a:r>
            <a:r>
              <a:rPr lang="en-US" sz="2400" dirty="0"/>
              <a:t> </a:t>
            </a:r>
            <a:r>
              <a:rPr lang="en-US" sz="2400" dirty="0" smtClean="0"/>
              <a:t>are summarized in the table in the next slides </a:t>
            </a:r>
          </a:p>
          <a:p>
            <a:r>
              <a:rPr lang="en-US" sz="2400" dirty="0"/>
              <a:t> </a:t>
            </a:r>
            <a:r>
              <a:rPr lang="en-US" sz="2400" dirty="0" smtClean="0"/>
              <a:t>RAN4 TU plan for these WIs will be considered together with RAN4 led new proposal for Rel-16 in RAN #82</a:t>
            </a:r>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16</a:t>
            </a:fld>
            <a:endParaRPr lang="en-GB" altLang="en-US"/>
          </a:p>
        </p:txBody>
      </p:sp>
    </p:spTree>
    <p:extLst>
      <p:ext uri="{BB962C8B-B14F-4D97-AF65-F5344CB8AC3E}">
        <p14:creationId xmlns:p14="http://schemas.microsoft.com/office/powerpoint/2010/main" val="7534771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5047" y="-57150"/>
            <a:ext cx="6834188" cy="1143000"/>
          </a:xfrm>
        </p:spPr>
        <p:txBody>
          <a:bodyPr/>
          <a:lstStyle/>
          <a:p>
            <a:r>
              <a:rPr lang="en-US" dirty="0" smtClean="0"/>
              <a:t>Rel-16 package RAN4 TU plan</a:t>
            </a:r>
            <a:endParaRPr lang="en-US"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17</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2891349488"/>
              </p:ext>
            </p:extLst>
          </p:nvPr>
        </p:nvGraphicFramePr>
        <p:xfrm>
          <a:off x="205099" y="1215126"/>
          <a:ext cx="8827811" cy="4872149"/>
        </p:xfrm>
        <a:graphic>
          <a:graphicData uri="http://schemas.openxmlformats.org/drawingml/2006/table">
            <a:tbl>
              <a:tblPr firstRow="1" firstCol="1" bandRow="1">
                <a:tableStyleId>{5C22544A-7EE6-4342-B048-85BDC9FD1C3A}</a:tableStyleId>
              </a:tblPr>
              <a:tblGrid>
                <a:gridCol w="1031551"/>
                <a:gridCol w="453429"/>
                <a:gridCol w="456604"/>
                <a:gridCol w="456604"/>
                <a:gridCol w="456604"/>
                <a:gridCol w="456604"/>
                <a:gridCol w="456604"/>
                <a:gridCol w="456604"/>
                <a:gridCol w="456604"/>
                <a:gridCol w="456604"/>
                <a:gridCol w="456604"/>
                <a:gridCol w="456141"/>
                <a:gridCol w="457067"/>
                <a:gridCol w="456604"/>
                <a:gridCol w="456604"/>
                <a:gridCol w="456604"/>
                <a:gridCol w="456604"/>
                <a:gridCol w="493771"/>
              </a:tblGrid>
              <a:tr h="248251">
                <a:tc>
                  <a:txBody>
                    <a:bodyPr/>
                    <a:lstStyle/>
                    <a:p>
                      <a:pPr marL="0" marR="0">
                        <a:spcBef>
                          <a:spcPts val="0"/>
                        </a:spcBef>
                        <a:spcAft>
                          <a:spcPts val="0"/>
                        </a:spcAft>
                      </a:pPr>
                      <a:r>
                        <a:rPr lang="en-US" sz="1100" dirty="0">
                          <a:effectLst/>
                        </a:rPr>
                        <a:t>  </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r>
                        <a:rPr lang="en-US" sz="1100" dirty="0">
                          <a:effectLst/>
                        </a:rPr>
                        <a:t>  </a:t>
                      </a:r>
                      <a:endParaRPr lang="en-US" sz="1100" dirty="0">
                        <a:effectLst/>
                        <a:latin typeface="MS PGothic"/>
                        <a:cs typeface="宋体"/>
                      </a:endParaRPr>
                    </a:p>
                  </a:txBody>
                  <a:tcPr marL="2427" marR="2427" marT="2427" marB="2427"/>
                </a:tc>
                <a:tc gridSpan="4">
                  <a:txBody>
                    <a:bodyPr/>
                    <a:lstStyle/>
                    <a:p>
                      <a:pPr marL="0" marR="0" algn="ctr">
                        <a:spcBef>
                          <a:spcPts val="0"/>
                        </a:spcBef>
                        <a:spcAft>
                          <a:spcPts val="0"/>
                        </a:spcAft>
                      </a:pPr>
                      <a:r>
                        <a:rPr lang="en-US" sz="1100" dirty="0">
                          <a:effectLst/>
                        </a:rPr>
                        <a:t>2019 Q2</a:t>
                      </a:r>
                      <a:endParaRPr lang="en-US" sz="1100" dirty="0">
                        <a:effectLst/>
                        <a:latin typeface="MS PGothic"/>
                        <a:cs typeface="宋体"/>
                      </a:endParaRPr>
                    </a:p>
                  </a:txBody>
                  <a:tcPr marL="2427" marR="2427" marT="2427" marB="2427"/>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1100">
                          <a:effectLst/>
                        </a:rPr>
                        <a:t>2019 Q3</a:t>
                      </a:r>
                      <a:endParaRPr lang="en-US" sz="1100">
                        <a:effectLst/>
                        <a:latin typeface="MS PGothic"/>
                        <a:cs typeface="宋体"/>
                      </a:endParaRPr>
                    </a:p>
                  </a:txBody>
                  <a:tcPr marL="2427" marR="2427" marT="2427" marB="2427"/>
                </a:tc>
                <a:tc hMerge="1">
                  <a:txBody>
                    <a:bodyPr/>
                    <a:lstStyle/>
                    <a:p>
                      <a:endParaRPr lang="en-US"/>
                    </a:p>
                  </a:txBody>
                  <a:tcPr/>
                </a:tc>
                <a:tc gridSpan="4">
                  <a:txBody>
                    <a:bodyPr/>
                    <a:lstStyle/>
                    <a:p>
                      <a:pPr marL="0" marR="0" algn="ctr">
                        <a:spcBef>
                          <a:spcPts val="0"/>
                        </a:spcBef>
                        <a:spcAft>
                          <a:spcPts val="0"/>
                        </a:spcAft>
                      </a:pPr>
                      <a:r>
                        <a:rPr lang="en-US" sz="1100">
                          <a:effectLst/>
                        </a:rPr>
                        <a:t>2019 Q4</a:t>
                      </a:r>
                      <a:endParaRPr lang="en-US" sz="1100">
                        <a:effectLst/>
                        <a:latin typeface="MS PGothic"/>
                        <a:cs typeface="宋体"/>
                      </a:endParaRPr>
                    </a:p>
                  </a:txBody>
                  <a:tcPr marL="2427" marR="2427" marT="2427" marB="2427"/>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gn="ctr">
                        <a:spcBef>
                          <a:spcPts val="0"/>
                        </a:spcBef>
                        <a:spcAft>
                          <a:spcPts val="0"/>
                        </a:spcAft>
                      </a:pPr>
                      <a:r>
                        <a:rPr lang="en-US" sz="1100">
                          <a:effectLst/>
                        </a:rPr>
                        <a:t>2020 Q1</a:t>
                      </a:r>
                      <a:endParaRPr lang="en-US" sz="1100">
                        <a:effectLst/>
                        <a:latin typeface="MS PGothic"/>
                        <a:cs typeface="宋体"/>
                      </a:endParaRPr>
                    </a:p>
                  </a:txBody>
                  <a:tcPr marL="2427" marR="2427" marT="2427" marB="2427"/>
                </a:tc>
                <a:tc hMerge="1">
                  <a:txBody>
                    <a:bodyPr/>
                    <a:lstStyle/>
                    <a:p>
                      <a:endParaRPr lang="en-US"/>
                    </a:p>
                  </a:txBody>
                  <a:tcPr/>
                </a:tc>
                <a:tc gridSpan="4">
                  <a:txBody>
                    <a:bodyPr/>
                    <a:lstStyle/>
                    <a:p>
                      <a:pPr marL="0" marR="0" algn="ctr">
                        <a:spcBef>
                          <a:spcPts val="0"/>
                        </a:spcBef>
                        <a:spcAft>
                          <a:spcPts val="0"/>
                        </a:spcAft>
                      </a:pPr>
                      <a:r>
                        <a:rPr lang="en-US" sz="1100" dirty="0">
                          <a:effectLst/>
                        </a:rPr>
                        <a:t>2020 Q2</a:t>
                      </a:r>
                      <a:endParaRPr lang="en-US" sz="1100" dirty="0">
                        <a:effectLst/>
                        <a:latin typeface="MS PGothic"/>
                        <a:cs typeface="宋体"/>
                      </a:endParaRPr>
                    </a:p>
                    <a:p>
                      <a:pPr marL="0" marR="0">
                        <a:spcBef>
                          <a:spcPts val="0"/>
                        </a:spcBef>
                        <a:spcAft>
                          <a:spcPts val="0"/>
                        </a:spcAft>
                      </a:pPr>
                      <a:r>
                        <a:rPr lang="en-US" sz="1100" dirty="0">
                          <a:effectLst/>
                        </a:rPr>
                        <a:t>  </a:t>
                      </a:r>
                      <a:endParaRPr lang="en-US" sz="1100" dirty="0">
                        <a:effectLst/>
                        <a:latin typeface="MS PGothic"/>
                        <a:cs typeface="宋体"/>
                      </a:endParaRPr>
                    </a:p>
                  </a:txBody>
                  <a:tcPr marL="2427" marR="2427" marT="2427" marB="2427"/>
                </a:tc>
                <a:tc hMerge="1">
                  <a:txBody>
                    <a:bodyPr/>
                    <a:lstStyle/>
                    <a:p>
                      <a:endParaRPr lang="en-US"/>
                    </a:p>
                  </a:txBody>
                  <a:tcPr/>
                </a:tc>
                <a:tc hMerge="1">
                  <a:txBody>
                    <a:bodyPr/>
                    <a:lstStyle/>
                    <a:p>
                      <a:endParaRPr lang="en-US"/>
                    </a:p>
                  </a:txBody>
                  <a:tcPr/>
                </a:tc>
                <a:tc hMerge="1">
                  <a:txBody>
                    <a:bodyPr/>
                    <a:lstStyle/>
                    <a:p>
                      <a:endParaRPr lang="en-US"/>
                    </a:p>
                  </a:txBody>
                  <a:tcPr/>
                </a:tc>
              </a:tr>
              <a:tr h="248251">
                <a:tc>
                  <a:txBody>
                    <a:bodyPr/>
                    <a:lstStyle/>
                    <a:p>
                      <a:pPr marL="0" marR="0">
                        <a:spcBef>
                          <a:spcPts val="0"/>
                        </a:spcBef>
                        <a:spcAft>
                          <a:spcPts val="0"/>
                        </a:spcAft>
                      </a:pPr>
                      <a:r>
                        <a:rPr lang="en-US" sz="1100">
                          <a:effectLst/>
                        </a:rPr>
                        <a:t>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a:effectLst/>
                        </a:rPr>
                        <a:t>  </a:t>
                      </a:r>
                      <a:endParaRPr lang="en-US" sz="1100">
                        <a:effectLst/>
                        <a:latin typeface="MS PGothic"/>
                        <a:cs typeface="宋体"/>
                      </a:endParaRPr>
                    </a:p>
                  </a:txBody>
                  <a:tcPr marL="2427" marR="2427" marT="2427" marB="2427"/>
                </a:tc>
                <a:tc gridSpan="2">
                  <a:txBody>
                    <a:bodyPr/>
                    <a:lstStyle/>
                    <a:p>
                      <a:pPr marL="0" marR="0" algn="ctr">
                        <a:spcBef>
                          <a:spcPts val="0"/>
                        </a:spcBef>
                        <a:spcAft>
                          <a:spcPts val="0"/>
                        </a:spcAft>
                      </a:pPr>
                      <a:r>
                        <a:rPr lang="en-US" sz="1100">
                          <a:effectLst/>
                        </a:rPr>
                        <a:t>RAN4 #90bis</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a:effectLst/>
                        </a:rPr>
                        <a:t>RAN4 #91</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a:effectLst/>
                        </a:rPr>
                        <a:t>RAN4 #92</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a:effectLst/>
                        </a:rPr>
                        <a:t>RAN4 #92bis</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a:effectLst/>
                        </a:rPr>
                        <a:t>RAN4 #93</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spcBef>
                          <a:spcPts val="0"/>
                        </a:spcBef>
                        <a:spcAft>
                          <a:spcPts val="0"/>
                        </a:spcAft>
                      </a:pPr>
                      <a:r>
                        <a:rPr lang="en-US" sz="1100">
                          <a:effectLst/>
                        </a:rPr>
                        <a:t>RAN4 #94 </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a:effectLst/>
                        </a:rPr>
                        <a:t>RAN4 #94bis</a:t>
                      </a:r>
                      <a:endParaRPr lang="en-US" sz="1100">
                        <a:effectLst/>
                        <a:latin typeface="MS PGothic"/>
                        <a:cs typeface="宋体"/>
                      </a:endParaRPr>
                    </a:p>
                  </a:txBody>
                  <a:tcPr marL="2427" marR="2427" marT="2427" marB="2427"/>
                </a:tc>
                <a:tc hMerge="1">
                  <a:txBody>
                    <a:bodyPr/>
                    <a:lstStyle/>
                    <a:p>
                      <a:endParaRPr lang="en-US"/>
                    </a:p>
                  </a:txBody>
                  <a:tcPr/>
                </a:tc>
                <a:tc gridSpan="2">
                  <a:txBody>
                    <a:bodyPr/>
                    <a:lstStyle/>
                    <a:p>
                      <a:pPr marL="0" marR="0" algn="ctr">
                        <a:spcBef>
                          <a:spcPts val="0"/>
                        </a:spcBef>
                        <a:spcAft>
                          <a:spcPts val="0"/>
                        </a:spcAft>
                      </a:pPr>
                      <a:r>
                        <a:rPr lang="en-US" sz="1100" dirty="0">
                          <a:effectLst/>
                        </a:rPr>
                        <a:t>RAN4 #95</a:t>
                      </a:r>
                      <a:endParaRPr lang="en-US" sz="1100" dirty="0">
                        <a:effectLst/>
                        <a:latin typeface="MS PGothic"/>
                        <a:cs typeface="宋体"/>
                      </a:endParaRPr>
                    </a:p>
                    <a:p>
                      <a:pPr marL="0" marR="0">
                        <a:spcBef>
                          <a:spcPts val="0"/>
                        </a:spcBef>
                        <a:spcAft>
                          <a:spcPts val="0"/>
                        </a:spcAft>
                      </a:pPr>
                      <a:r>
                        <a:rPr lang="en-US" sz="1100" dirty="0">
                          <a:effectLst/>
                        </a:rPr>
                        <a:t>  </a:t>
                      </a:r>
                      <a:endParaRPr lang="en-US" sz="1100" dirty="0">
                        <a:effectLst/>
                        <a:latin typeface="MS PGothic"/>
                        <a:cs typeface="宋体"/>
                      </a:endParaRPr>
                    </a:p>
                  </a:txBody>
                  <a:tcPr marL="2427" marR="2427" marT="2427" marB="2427"/>
                </a:tc>
                <a:tc hMerge="1">
                  <a:txBody>
                    <a:bodyPr/>
                    <a:lstStyle/>
                    <a:p>
                      <a:endParaRPr lang="en-US"/>
                    </a:p>
                  </a:txBody>
                  <a:tcPr/>
                </a:tc>
              </a:tr>
              <a:tr h="126548">
                <a:tc>
                  <a:txBody>
                    <a:bodyPr/>
                    <a:lstStyle/>
                    <a:p>
                      <a:pPr marL="0" marR="0">
                        <a:spcBef>
                          <a:spcPts val="0"/>
                        </a:spcBef>
                        <a:spcAft>
                          <a:spcPts val="0"/>
                        </a:spcAft>
                      </a:pPr>
                      <a:r>
                        <a:rPr lang="en-US" sz="1100">
                          <a:effectLst/>
                        </a:rPr>
                        <a:t>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dirty="0">
                          <a:effectLst/>
                        </a:rPr>
                        <a:t>  </a:t>
                      </a: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RF</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1100">
                          <a:effectLst/>
                        </a:rPr>
                        <a:t>RD</a:t>
                      </a:r>
                      <a:endParaRPr lang="en-US" sz="1100">
                        <a:effectLst/>
                        <a:latin typeface="MS PGothic"/>
                        <a:cs typeface="宋体"/>
                      </a:endParaRPr>
                    </a:p>
                  </a:txBody>
                  <a:tcPr marL="2427" marR="2427" marT="2427" marB="2427"/>
                </a:tc>
              </a:tr>
              <a:tr h="346235">
                <a:tc>
                  <a:txBody>
                    <a:bodyPr/>
                    <a:lstStyle/>
                    <a:p>
                      <a:pPr marL="0" marR="0">
                        <a:spcBef>
                          <a:spcPts val="0"/>
                        </a:spcBef>
                        <a:spcAft>
                          <a:spcPts val="0"/>
                        </a:spcAft>
                      </a:pPr>
                      <a:r>
                        <a:rPr lang="en-US" sz="1100">
                          <a:effectLst/>
                        </a:rPr>
                        <a:t>NR_NOMA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dirty="0">
                          <a:effectLst/>
                        </a:rPr>
                        <a:t>ZTE </a:t>
                      </a: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P:</a:t>
                      </a:r>
                      <a:r>
                        <a:rPr lang="en-US" sz="900" kern="1200" dirty="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1</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P:</a:t>
                      </a:r>
                      <a:r>
                        <a:rPr lang="en-US" sz="900" kern="1200" dirty="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1</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P:</a:t>
                      </a:r>
                      <a:r>
                        <a:rPr lang="en-US" sz="900" kern="1200" dirty="0">
                          <a:solidFill>
                            <a:schemeClr val="dk1"/>
                          </a:solidFill>
                          <a:effectLst/>
                          <a:latin typeface="+mn-lt"/>
                          <a:ea typeface="+mn-ea"/>
                          <a:cs typeface="+mn-cs"/>
                        </a:rPr>
                        <a:t>  </a:t>
                      </a:r>
                      <a:r>
                        <a:rPr lang="en-US" sz="900" kern="1200" dirty="0" smtClean="0">
                          <a:solidFill>
                            <a:schemeClr val="dk1"/>
                          </a:solidFill>
                          <a:effectLst/>
                          <a:latin typeface="+mn-lt"/>
                          <a:ea typeface="+mn-ea"/>
                          <a:cs typeface="+mn-cs"/>
                        </a:rPr>
                        <a:t>1</a:t>
                      </a:r>
                      <a:endParaRPr lang="en-US" sz="900" kern="1200" dirty="0">
                        <a:solidFill>
                          <a:schemeClr val="dk1"/>
                        </a:solidFill>
                        <a:effectLst/>
                        <a:latin typeface="+mn-lt"/>
                        <a:ea typeface="+mn-ea"/>
                        <a:cs typeface="+mn-cs"/>
                      </a:endParaRPr>
                    </a:p>
                  </a:txBody>
                  <a:tcPr marL="2427" marR="2427" marT="2427" marB="2427"/>
                </a:tc>
              </a:tr>
              <a:tr h="349754">
                <a:tc>
                  <a:txBody>
                    <a:bodyPr/>
                    <a:lstStyle/>
                    <a:p>
                      <a:pPr marL="0" marR="0">
                        <a:spcBef>
                          <a:spcPts val="0"/>
                        </a:spcBef>
                        <a:spcAft>
                          <a:spcPts val="0"/>
                        </a:spcAft>
                      </a:pPr>
                      <a:r>
                        <a:rPr lang="en-US" sz="1100">
                          <a:effectLst/>
                        </a:rPr>
                        <a:t>NR_unlic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dirty="0" smtClean="0">
                          <a:effectLst/>
                        </a:rPr>
                        <a:t>QC</a:t>
                      </a:r>
                      <a:endParaRPr lang="en-US" sz="1100" dirty="0">
                        <a:effectLst/>
                        <a:latin typeface="MS PGothic"/>
                        <a:cs typeface="宋体"/>
                      </a:endParaRPr>
                    </a:p>
                  </a:txBody>
                  <a:tcPr marL="2427" marR="2427" marT="2427" marB="2427"/>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0.25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r>
              <a:tr h="361318">
                <a:tc>
                  <a:txBody>
                    <a:bodyPr/>
                    <a:lstStyle/>
                    <a:p>
                      <a:pPr marL="0" marR="0">
                        <a:spcBef>
                          <a:spcPts val="0"/>
                        </a:spcBef>
                        <a:spcAft>
                          <a:spcPts val="0"/>
                        </a:spcAft>
                      </a:pPr>
                      <a:r>
                        <a:rPr lang="en-US" sz="1100">
                          <a:effectLst/>
                        </a:rPr>
                        <a:t>NR_V2X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dirty="0" smtClean="0">
                          <a:effectLst/>
                        </a:rPr>
                        <a:t>LG</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r>
              <a:tr h="281961">
                <a:tc>
                  <a:txBody>
                    <a:bodyPr/>
                    <a:lstStyle/>
                    <a:p>
                      <a:pPr marL="0" marR="0">
                        <a:spcBef>
                          <a:spcPts val="0"/>
                        </a:spcBef>
                        <a:spcAft>
                          <a:spcPts val="0"/>
                        </a:spcAft>
                      </a:pPr>
                      <a:r>
                        <a:rPr lang="en-US" sz="1100">
                          <a:effectLst/>
                        </a:rPr>
                        <a:t>NR-PowerSaving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a:effectLst/>
                        </a:rPr>
                        <a:t>CATT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r>
              <a:tr h="273831">
                <a:tc>
                  <a:txBody>
                    <a:bodyPr/>
                    <a:lstStyle/>
                    <a:p>
                      <a:pPr marL="0" marR="0">
                        <a:spcBef>
                          <a:spcPts val="0"/>
                        </a:spcBef>
                        <a:spcAft>
                          <a:spcPts val="0"/>
                        </a:spcAft>
                      </a:pPr>
                      <a:r>
                        <a:rPr lang="en-US" sz="1100">
                          <a:effectLst/>
                        </a:rPr>
                        <a:t>NR_POS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a:effectLst/>
                        </a:rPr>
                        <a:t>Intel </a:t>
                      </a:r>
                      <a:endParaRPr lang="en-US" sz="110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spcBef>
                          <a:spcPts val="0"/>
                        </a:spcBef>
                        <a:spcAft>
                          <a:spcPts val="0"/>
                        </a:spcAft>
                      </a:pPr>
                      <a:r>
                        <a:rPr lang="en-US" sz="1050">
                          <a:solidFill>
                            <a:srgbClr val="000000"/>
                          </a:solidFill>
                          <a:effectLst/>
                          <a:latin typeface="Arial"/>
                          <a:cs typeface="MS PGothic"/>
                        </a:rPr>
                        <a:t> </a:t>
                      </a:r>
                      <a:endParaRPr lang="en-US" sz="1400">
                        <a:effectLst/>
                        <a:latin typeface="MS PGothic"/>
                        <a:cs typeface="MS PGothic"/>
                      </a:endParaRP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C: 0.5</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C: 0.5</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lgn="ctr">
                        <a:spcBef>
                          <a:spcPts val="0"/>
                        </a:spcBef>
                        <a:spcAft>
                          <a:spcPts val="0"/>
                        </a:spcAft>
                      </a:pPr>
                      <a:r>
                        <a:rPr lang="en-US" sz="900" kern="1200">
                          <a:solidFill>
                            <a:schemeClr val="dk1"/>
                          </a:solidFill>
                          <a:effectLst/>
                          <a:latin typeface="+mn-lt"/>
                          <a:ea typeface="+mn-ea"/>
                          <a:cs typeface="+mn-cs"/>
                        </a:rPr>
                        <a:t>C: 0.5</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P: 0.5</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P: 0.5</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lgn="ctr">
                        <a:spcBef>
                          <a:spcPts val="0"/>
                        </a:spcBef>
                        <a:spcAft>
                          <a:spcPts val="0"/>
                        </a:spcAft>
                      </a:pPr>
                      <a:r>
                        <a:rPr lang="en-US" sz="900" kern="1200" dirty="0">
                          <a:solidFill>
                            <a:schemeClr val="dk1"/>
                          </a:solidFill>
                          <a:effectLst/>
                          <a:latin typeface="+mn-lt"/>
                          <a:ea typeface="+mn-ea"/>
                          <a:cs typeface="+mn-cs"/>
                        </a:rPr>
                        <a:t>P: 0.5</a:t>
                      </a:r>
                    </a:p>
                  </a:txBody>
                  <a:tcPr marL="68580" marR="68580" marT="0" marB="0"/>
                </a:tc>
              </a:tr>
              <a:tr h="285700">
                <a:tc>
                  <a:txBody>
                    <a:bodyPr/>
                    <a:lstStyle/>
                    <a:p>
                      <a:pPr marL="0" marR="0">
                        <a:spcBef>
                          <a:spcPts val="0"/>
                        </a:spcBef>
                        <a:spcAft>
                          <a:spcPts val="0"/>
                        </a:spcAft>
                      </a:pPr>
                      <a:r>
                        <a:rPr lang="en-US" sz="1100">
                          <a:effectLst/>
                        </a:rPr>
                        <a:t>NR_eURLLC_L1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a:effectLst/>
                        </a:rPr>
                        <a:t>Huawei </a:t>
                      </a:r>
                      <a:endParaRPr lang="en-US" sz="1100">
                        <a:effectLst/>
                        <a:latin typeface="MS PGothic"/>
                        <a:cs typeface="宋体"/>
                      </a:endParaRPr>
                    </a:p>
                  </a:txBody>
                  <a:tcPr marL="2427" marR="2427" marT="2427" marB="2427"/>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0.25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1.5</a:t>
                      </a:r>
                    </a:p>
                  </a:txBody>
                  <a:tcPr marL="68580" marR="68580" marT="0" marB="0"/>
                </a:tc>
              </a:tr>
              <a:tr h="400996">
                <a:tc>
                  <a:txBody>
                    <a:bodyPr/>
                    <a:lstStyle/>
                    <a:p>
                      <a:pPr marL="0" marR="0">
                        <a:spcBef>
                          <a:spcPts val="0"/>
                        </a:spcBef>
                        <a:spcAft>
                          <a:spcPts val="0"/>
                        </a:spcAft>
                      </a:pPr>
                      <a:r>
                        <a:rPr lang="en-US" sz="1100">
                          <a:effectLst/>
                        </a:rPr>
                        <a:t>NR_IAB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100" dirty="0" smtClean="0">
                          <a:effectLst/>
                          <a:latin typeface="+mn-lt"/>
                          <a:cs typeface="+mn-cs"/>
                        </a:rPr>
                        <a:t>QC</a:t>
                      </a: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r>
              <a:tr h="243406">
                <a:tc>
                  <a:txBody>
                    <a:bodyPr/>
                    <a:lstStyle/>
                    <a:p>
                      <a:pPr marL="0" marR="0">
                        <a:spcBef>
                          <a:spcPts val="0"/>
                        </a:spcBef>
                        <a:spcAft>
                          <a:spcPts val="0"/>
                        </a:spcAft>
                      </a:pPr>
                      <a:r>
                        <a:rPr lang="en-US" sz="1100" dirty="0" err="1">
                          <a:effectLst/>
                        </a:rPr>
                        <a:t>NR_IIoT</a:t>
                      </a:r>
                      <a:r>
                        <a:rPr lang="en-US" sz="1100" dirty="0">
                          <a:effectLst/>
                        </a:rPr>
                        <a:t> </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r>
                        <a:rPr lang="en-US" sz="1100">
                          <a:effectLst/>
                        </a:rPr>
                        <a:t>Nokia </a:t>
                      </a:r>
                      <a:endParaRPr lang="en-US" sz="1100">
                        <a:effectLst/>
                        <a:latin typeface="MS PGothic"/>
                        <a:cs typeface="宋体"/>
                      </a:endParaRPr>
                    </a:p>
                  </a:txBody>
                  <a:tcPr marL="2427" marR="2427" marT="2427" marB="2427"/>
                </a:tc>
                <a:tc>
                  <a:txBody>
                    <a:bodyPr/>
                    <a:lstStyle/>
                    <a:p>
                      <a:pPr marL="0" marR="0">
                        <a:spcBef>
                          <a:spcPts val="0"/>
                        </a:spcBef>
                        <a:spcAft>
                          <a:spcPts val="0"/>
                        </a:spcAft>
                      </a:pPr>
                      <a:r>
                        <a:rPr lang="en-US" sz="1050">
                          <a:solidFill>
                            <a:srgbClr val="000000"/>
                          </a:solidFill>
                          <a:effectLst/>
                          <a:latin typeface="Arial"/>
                          <a:cs typeface="MS PGothic"/>
                        </a:rPr>
                        <a:t> </a:t>
                      </a:r>
                      <a:endParaRPr lang="en-US" sz="1400">
                        <a:effectLst/>
                        <a:latin typeface="MS PGothic"/>
                        <a:cs typeface="MS PGothic"/>
                      </a:endParaRPr>
                    </a:p>
                  </a:txBody>
                  <a:tcPr marL="68580" marR="68580" marT="0" marB="0"/>
                </a:tc>
                <a:tc>
                  <a:txBody>
                    <a:bodyPr/>
                    <a:lstStyle/>
                    <a:p>
                      <a:pPr marL="0" marR="0">
                        <a:spcBef>
                          <a:spcPts val="0"/>
                        </a:spcBef>
                        <a:spcAft>
                          <a:spcPts val="0"/>
                        </a:spcAft>
                      </a:pPr>
                      <a:r>
                        <a:rPr lang="en-US" sz="1050">
                          <a:solidFill>
                            <a:srgbClr val="000000"/>
                          </a:solidFill>
                          <a:effectLst/>
                          <a:latin typeface="Arial"/>
                          <a:cs typeface="MS PGothic"/>
                        </a:rPr>
                        <a:t> </a:t>
                      </a:r>
                      <a:endParaRPr lang="en-US" sz="1400">
                        <a:effectLst/>
                        <a:latin typeface="MS PGothic"/>
                        <a:cs typeface="MS PGothic"/>
                      </a:endParaRPr>
                    </a:p>
                  </a:txBody>
                  <a:tcPr marL="68580" marR="68580" marT="0" marB="0"/>
                </a:tc>
                <a:tc>
                  <a:txBody>
                    <a:bodyPr/>
                    <a:lstStyle/>
                    <a:p>
                      <a:endParaRPr lang="en-US" sz="1050">
                        <a:effectLst/>
                        <a:latin typeface="Times New Roman"/>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a:t>
                      </a:r>
                      <a:r>
                        <a:rPr lang="en-US" sz="900" kern="1200" dirty="0">
                          <a:solidFill>
                            <a:schemeClr val="dk1"/>
                          </a:solidFill>
                          <a:effectLst/>
                          <a:latin typeface="+mn-lt"/>
                          <a:ea typeface="+mn-ea"/>
                          <a:cs typeface="+mn-cs"/>
                        </a:rPr>
                        <a:t>1</a:t>
                      </a:r>
                    </a:p>
                    <a:p>
                      <a:pPr marL="0" marR="0" algn="l" defTabSz="914400" rtl="0" eaLnBrk="1" latinLnBrk="0" hangingPunct="1">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C: 1</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0.25</a:t>
                      </a: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0.25</a:t>
                      </a: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1</a:t>
                      </a:r>
                    </a:p>
                  </a:txBody>
                  <a:tcPr marL="68580" marR="68580" marT="0" marB="0"/>
                </a:tc>
                <a:tc>
                  <a:txBody>
                    <a:bodyPr/>
                    <a:lstStyle/>
                    <a:p>
                      <a:pPr marL="0" marR="0" algn="l" defTabSz="914400" rtl="0" eaLnBrk="1" latinLnBrk="0" hangingPunct="1">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900" kern="1200" dirty="0" smtClean="0">
                          <a:solidFill>
                            <a:schemeClr val="dk1"/>
                          </a:solidFill>
                          <a:effectLst/>
                          <a:latin typeface="+mn-lt"/>
                          <a:ea typeface="+mn-ea"/>
                          <a:cs typeface="+mn-cs"/>
                        </a:rPr>
                        <a:t>P: </a:t>
                      </a:r>
                      <a:r>
                        <a:rPr lang="en-US" sz="900" kern="1200" dirty="0">
                          <a:solidFill>
                            <a:schemeClr val="dk1"/>
                          </a:solidFill>
                          <a:effectLst/>
                          <a:latin typeface="+mn-lt"/>
                          <a:ea typeface="+mn-ea"/>
                          <a:cs typeface="+mn-cs"/>
                        </a:rPr>
                        <a:t>0.5</a:t>
                      </a:r>
                    </a:p>
                  </a:txBody>
                  <a:tcPr marL="68580" marR="68580" marT="0" marB="0"/>
                </a:tc>
              </a:tr>
              <a:tr h="361318">
                <a:tc>
                  <a:txBody>
                    <a:bodyPr/>
                    <a:lstStyle/>
                    <a:p>
                      <a:pPr marL="0" marR="0">
                        <a:spcBef>
                          <a:spcPts val="0"/>
                        </a:spcBef>
                        <a:spcAft>
                          <a:spcPts val="0"/>
                        </a:spcAft>
                      </a:pPr>
                      <a:r>
                        <a:rPr lang="en-US" sz="1100" dirty="0">
                          <a:effectLst/>
                        </a:rPr>
                        <a:t>LTE_TERR_BCAST   </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r>
                        <a:rPr lang="en-US" sz="1100" dirty="0" smtClean="0">
                          <a:effectLst/>
                        </a:rPr>
                        <a:t>QC</a:t>
                      </a: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spcBef>
                          <a:spcPts val="0"/>
                        </a:spcBef>
                        <a:spcAft>
                          <a:spcPts val="0"/>
                        </a:spcAft>
                      </a:pPr>
                      <a:r>
                        <a:rPr lang="en-US" sz="900" kern="1200" dirty="0">
                          <a:solidFill>
                            <a:schemeClr val="dk1"/>
                          </a:solidFill>
                          <a:effectLst/>
                          <a:latin typeface="+mn-lt"/>
                          <a:ea typeface="+mn-ea"/>
                          <a:cs typeface="+mn-cs"/>
                        </a:rPr>
                        <a:t>C: 0.5</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C: 0.5</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P: 0.5</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P: 0.5</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P: 1</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 </a:t>
                      </a:r>
                    </a:p>
                  </a:txBody>
                  <a:tcPr marL="68580" marR="68580" marT="0" marB="0"/>
                </a:tc>
                <a:tc>
                  <a:txBody>
                    <a:bodyPr/>
                    <a:lstStyle/>
                    <a:p>
                      <a:pPr marL="0" marR="0">
                        <a:spcBef>
                          <a:spcPts val="0"/>
                        </a:spcBef>
                        <a:spcAft>
                          <a:spcPts val="0"/>
                        </a:spcAft>
                      </a:pPr>
                      <a:r>
                        <a:rPr lang="en-US" sz="900" kern="1200" dirty="0">
                          <a:solidFill>
                            <a:schemeClr val="dk1"/>
                          </a:solidFill>
                          <a:effectLst/>
                          <a:latin typeface="+mn-lt"/>
                          <a:ea typeface="+mn-ea"/>
                          <a:cs typeface="+mn-cs"/>
                        </a:rPr>
                        <a:t>P: 1</a:t>
                      </a:r>
                    </a:p>
                  </a:txBody>
                  <a:tcPr marL="68580" marR="68580" marT="0" marB="0"/>
                </a:tc>
              </a:tr>
              <a:tr h="361318">
                <a:tc>
                  <a:txBody>
                    <a:bodyPr/>
                    <a:lstStyle/>
                    <a:p>
                      <a:pPr marL="0" marR="0">
                        <a:spcBef>
                          <a:spcPts val="0"/>
                        </a:spcBef>
                        <a:spcAft>
                          <a:spcPts val="0"/>
                        </a:spcAft>
                      </a:pPr>
                      <a:r>
                        <a:rPr lang="en-US" sz="1100" dirty="0">
                          <a:effectLst/>
                        </a:rPr>
                        <a:t>RACS_RAN </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r>
                        <a:rPr lang="en-US" sz="1100" dirty="0" smtClean="0">
                          <a:effectLst/>
                        </a:rPr>
                        <a:t>MTK</a:t>
                      </a: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c>
                  <a:txBody>
                    <a:bodyPr/>
                    <a:lstStyle/>
                    <a:p>
                      <a:pPr marL="0" marR="0" algn="ctr">
                        <a:spcBef>
                          <a:spcPts val="0"/>
                        </a:spcBef>
                        <a:spcAft>
                          <a:spcPts val="0"/>
                        </a:spcAft>
                      </a:pPr>
                      <a:r>
                        <a:rPr lang="en-US" sz="900" kern="1200" dirty="0">
                          <a:solidFill>
                            <a:schemeClr val="dk1"/>
                          </a:solidFill>
                          <a:effectLst/>
                          <a:latin typeface="+mn-lt"/>
                          <a:ea typeface="+mn-ea"/>
                          <a:cs typeface="+mn-cs"/>
                        </a:rPr>
                        <a:t>  </a:t>
                      </a:r>
                    </a:p>
                  </a:txBody>
                  <a:tcPr marL="2427" marR="2427" marT="2427" marB="2427"/>
                </a:tc>
              </a:tr>
              <a:tr h="361318">
                <a:tc>
                  <a:txBody>
                    <a:bodyPr/>
                    <a:lstStyle/>
                    <a:p>
                      <a:pPr marL="0" marR="0">
                        <a:spcBef>
                          <a:spcPts val="0"/>
                        </a:spcBef>
                        <a:spcAft>
                          <a:spcPts val="0"/>
                        </a:spcAft>
                      </a:pPr>
                      <a:r>
                        <a:rPr lang="en-US" sz="1100" dirty="0" smtClean="0">
                          <a:effectLst/>
                          <a:latin typeface="MS PGothic"/>
                          <a:cs typeface="宋体"/>
                        </a:rPr>
                        <a:t>Total - NR</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2</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2.5</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2.5</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5</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2.75</a:t>
                      </a: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r>
                        <a:rPr lang="en-US" sz="900" kern="1200" dirty="0" smtClean="0">
                          <a:solidFill>
                            <a:schemeClr val="dk1"/>
                          </a:solidFill>
                          <a:effectLst/>
                          <a:latin typeface="+mn-lt"/>
                          <a:ea typeface="+mn-ea"/>
                          <a:cs typeface="+mn-cs"/>
                        </a:rPr>
                        <a:t>7.5</a:t>
                      </a:r>
                      <a:endParaRPr lang="en-US" sz="900" kern="1200" dirty="0">
                        <a:solidFill>
                          <a:schemeClr val="dk1"/>
                        </a:solidFill>
                        <a:effectLst/>
                        <a:latin typeface="+mn-lt"/>
                        <a:ea typeface="+mn-ea"/>
                        <a:cs typeface="+mn-cs"/>
                      </a:endParaRPr>
                    </a:p>
                  </a:txBody>
                  <a:tcPr marL="2427" marR="2427" marT="2427" marB="2427"/>
                </a:tc>
                <a:tc>
                  <a:txBody>
                    <a:bodyPr/>
                    <a:lstStyle/>
                    <a:p>
                      <a:pPr marL="0" marR="0">
                        <a:spcBef>
                          <a:spcPts val="0"/>
                        </a:spcBef>
                        <a:spcAft>
                          <a:spcPts val="0"/>
                        </a:spcAft>
                      </a:pPr>
                      <a:r>
                        <a:rPr lang="en-US" sz="900" kern="1200" dirty="0" smtClean="0">
                          <a:solidFill>
                            <a:schemeClr val="dk1"/>
                          </a:solidFill>
                          <a:effectLst/>
                          <a:latin typeface="+mn-lt"/>
                          <a:ea typeface="+mn-ea"/>
                          <a:cs typeface="+mn-cs"/>
                        </a:rPr>
                        <a:t>2.75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7.5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3.25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6.5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1.75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6.5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2.25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8.5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2</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8</a:t>
                      </a:r>
                      <a:endParaRPr lang="en-US" sz="900" kern="1200" dirty="0">
                        <a:solidFill>
                          <a:schemeClr val="dk1"/>
                        </a:solidFill>
                        <a:effectLst/>
                        <a:latin typeface="+mn-lt"/>
                        <a:ea typeface="+mn-ea"/>
                        <a:cs typeface="+mn-cs"/>
                      </a:endParaRPr>
                    </a:p>
                  </a:txBody>
                  <a:tcPr marL="68580" marR="68580" marT="0" marB="0"/>
                </a:tc>
              </a:tr>
              <a:tr h="361318">
                <a:tc>
                  <a:txBody>
                    <a:bodyPr/>
                    <a:lstStyle/>
                    <a:p>
                      <a:pPr marL="0" marR="0">
                        <a:spcBef>
                          <a:spcPts val="0"/>
                        </a:spcBef>
                        <a:spcAft>
                          <a:spcPts val="0"/>
                        </a:spcAft>
                      </a:pPr>
                      <a:r>
                        <a:rPr lang="en-US" sz="1100" dirty="0" smtClean="0">
                          <a:effectLst/>
                          <a:latin typeface="MS PGothic"/>
                          <a:cs typeface="宋体"/>
                        </a:rPr>
                        <a:t>Total</a:t>
                      </a:r>
                      <a:r>
                        <a:rPr lang="en-US" sz="1100" baseline="0" dirty="0" smtClean="0">
                          <a:effectLst/>
                          <a:latin typeface="MS PGothic"/>
                          <a:cs typeface="宋体"/>
                        </a:rPr>
                        <a:t> - LTE</a:t>
                      </a:r>
                      <a:endParaRPr lang="en-US" sz="1100" dirty="0">
                        <a:effectLst/>
                        <a:latin typeface="MS PGothic"/>
                        <a:cs typeface="宋体"/>
                      </a:endParaRPr>
                    </a:p>
                  </a:txBody>
                  <a:tcPr marL="2427" marR="2427" marT="2427" marB="2427"/>
                </a:tc>
                <a:tc>
                  <a:txBody>
                    <a:bodyPr/>
                    <a:lstStyle/>
                    <a:p>
                      <a:pPr marL="0" marR="0">
                        <a:spcBef>
                          <a:spcPts val="0"/>
                        </a:spcBef>
                        <a:spcAft>
                          <a:spcPts val="0"/>
                        </a:spcAft>
                      </a:pPr>
                      <a:endParaRPr lang="en-US" sz="1100" dirty="0">
                        <a:effectLst/>
                        <a:latin typeface="MS PGothic"/>
                        <a:cs typeface="宋体"/>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lgn="ctr">
                        <a:spcBef>
                          <a:spcPts val="0"/>
                        </a:spcBef>
                        <a:spcAft>
                          <a:spcPts val="0"/>
                        </a:spcAft>
                      </a:pPr>
                      <a:endParaRPr lang="en-US" sz="900" kern="1200" dirty="0">
                        <a:solidFill>
                          <a:schemeClr val="dk1"/>
                        </a:solidFill>
                        <a:effectLst/>
                        <a:latin typeface="+mn-lt"/>
                        <a:ea typeface="+mn-ea"/>
                        <a:cs typeface="+mn-cs"/>
                      </a:endParaRPr>
                    </a:p>
                  </a:txBody>
                  <a:tcPr marL="2427" marR="2427" marT="2427" marB="2427"/>
                </a:tc>
                <a:tc>
                  <a:txBody>
                    <a:bodyPr/>
                    <a:lstStyle/>
                    <a:p>
                      <a:pPr marL="0" marR="0">
                        <a:spcBef>
                          <a:spcPts val="0"/>
                        </a:spcBef>
                        <a:spcAft>
                          <a:spcPts val="0"/>
                        </a:spcAft>
                      </a:pPr>
                      <a:r>
                        <a:rPr lang="en-US" sz="900" kern="1200" dirty="0" smtClean="0">
                          <a:solidFill>
                            <a:schemeClr val="dk1"/>
                          </a:solidFill>
                          <a:effectLst/>
                          <a:latin typeface="+mn-lt"/>
                          <a:ea typeface="+mn-ea"/>
                          <a:cs typeface="+mn-cs"/>
                        </a:rPr>
                        <a:t>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0.5</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1</a:t>
                      </a: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endParaRPr lang="en-US" sz="900" kern="1200" dirty="0">
                        <a:solidFill>
                          <a:schemeClr val="dk1"/>
                        </a:solidFill>
                        <a:effectLst/>
                        <a:latin typeface="+mn-lt"/>
                        <a:ea typeface="+mn-ea"/>
                        <a:cs typeface="+mn-cs"/>
                      </a:endParaRPr>
                    </a:p>
                  </a:txBody>
                  <a:tcPr marL="68580" marR="68580" marT="0" marB="0"/>
                </a:tc>
                <a:tc>
                  <a:txBody>
                    <a:bodyPr/>
                    <a:lstStyle/>
                    <a:p>
                      <a:pPr marL="0" marR="0">
                        <a:spcBef>
                          <a:spcPts val="0"/>
                        </a:spcBef>
                        <a:spcAft>
                          <a:spcPts val="0"/>
                        </a:spcAft>
                      </a:pPr>
                      <a:r>
                        <a:rPr lang="en-US" sz="900" kern="1200" dirty="0" smtClean="0">
                          <a:solidFill>
                            <a:schemeClr val="dk1"/>
                          </a:solidFill>
                          <a:effectLst/>
                          <a:latin typeface="+mn-lt"/>
                          <a:ea typeface="+mn-ea"/>
                          <a:cs typeface="+mn-cs"/>
                        </a:rPr>
                        <a:t>1</a:t>
                      </a:r>
                      <a:endParaRPr lang="en-US" sz="900" kern="1200" dirty="0">
                        <a:solidFill>
                          <a:schemeClr val="dk1"/>
                        </a:solidFill>
                        <a:effectLst/>
                        <a:latin typeface="+mn-lt"/>
                        <a:ea typeface="+mn-ea"/>
                        <a:cs typeface="+mn-cs"/>
                      </a:endParaRPr>
                    </a:p>
                  </a:txBody>
                  <a:tcPr marL="68580" marR="68580" marT="0" marB="0"/>
                </a:tc>
              </a:tr>
            </a:tbl>
          </a:graphicData>
        </a:graphic>
      </p:graphicFrame>
      <p:sp>
        <p:nvSpPr>
          <p:cNvPr id="6" name="Rectangle 1"/>
          <p:cNvSpPr>
            <a:spLocks noChangeArrowheads="1"/>
          </p:cNvSpPr>
          <p:nvPr/>
        </p:nvSpPr>
        <p:spPr bwMode="auto">
          <a:xfrm>
            <a:off x="3524250" y="8572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smtClean="0">
                <a:ln>
                  <a:noFill/>
                </a:ln>
                <a:solidFill>
                  <a:schemeClr val="tx1"/>
                </a:solidFill>
                <a:effectLst/>
                <a:latin typeface="Calibri" pitchFamily="34" charset="0"/>
                <a:ea typeface="MS PGothic" pitchFamily="34" charset="-128"/>
                <a:cs typeface="宋体" pitchFamily="2" charset="-122"/>
              </a:rPr>
              <a:t> </a:t>
            </a:r>
            <a:r>
              <a:rPr kumimoji="0" lang="en-US" altLang="en-US"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rPr>
              <a:t> </a:t>
            </a:r>
            <a:endParaRPr kumimoji="0" lang="en-US" altLang="zh-CN"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rPr>
              <a:t/>
            </a:r>
            <a:br>
              <a:rPr kumimoji="0" lang="en-US" altLang="zh-CN"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rPr>
            </a:br>
            <a:r>
              <a:rPr kumimoji="0" lang="en-US" altLang="zh-CN"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rPr>
              <a:t/>
            </a:r>
            <a:br>
              <a:rPr kumimoji="0" lang="en-US" altLang="zh-CN" sz="1200" b="0" i="0" u="none" strike="noStrike" cap="none" normalizeH="0" baseline="0" smtClean="0">
                <a:ln>
                  <a:noFill/>
                </a:ln>
                <a:solidFill>
                  <a:schemeClr val="tx1"/>
                </a:solidFill>
                <a:effectLst/>
                <a:latin typeface="MS PGothic" pitchFamily="34" charset="-128"/>
                <a:ea typeface="MS PGothic" pitchFamily="34" charset="-128"/>
                <a:cs typeface="宋体" pitchFamily="2" charset="-122"/>
              </a:rPr>
            </a:br>
            <a:endParaRPr kumimoji="0" lang="en-U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TextBox 6"/>
          <p:cNvSpPr txBox="1"/>
          <p:nvPr/>
        </p:nvSpPr>
        <p:spPr>
          <a:xfrm>
            <a:off x="7716851" y="6076059"/>
            <a:ext cx="2059537" cy="461665"/>
          </a:xfrm>
          <a:prstGeom prst="rect">
            <a:avLst/>
          </a:prstGeom>
          <a:noFill/>
        </p:spPr>
        <p:txBody>
          <a:bodyPr wrap="square" rtlCol="0">
            <a:spAutoFit/>
          </a:bodyPr>
          <a:lstStyle/>
          <a:p>
            <a:r>
              <a:rPr lang="en-US" sz="1200" dirty="0" smtClean="0"/>
              <a:t>C: core part</a:t>
            </a:r>
          </a:p>
          <a:p>
            <a:r>
              <a:rPr lang="en-US" sz="1200" dirty="0" smtClean="0"/>
              <a:t>P: performance part</a:t>
            </a:r>
            <a:endParaRPr lang="en-US" sz="1200" dirty="0"/>
          </a:p>
        </p:txBody>
      </p:sp>
    </p:spTree>
    <p:extLst>
      <p:ext uri="{BB962C8B-B14F-4D97-AF65-F5344CB8AC3E}">
        <p14:creationId xmlns:p14="http://schemas.microsoft.com/office/powerpoint/2010/main" val="14735437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889871923"/>
              </p:ext>
            </p:extLst>
          </p:nvPr>
        </p:nvGraphicFramePr>
        <p:xfrm>
          <a:off x="775453" y="1004078"/>
          <a:ext cx="7074438" cy="1068976"/>
        </p:xfrm>
        <a:graphic>
          <a:graphicData uri="http://schemas.openxmlformats.org/drawingml/2006/table">
            <a:tbl>
              <a:tblPr/>
              <a:tblGrid>
                <a:gridCol w="2367243"/>
                <a:gridCol w="1929321"/>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Oct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China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3GPPRAN4#89</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12 - 16 Nov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2018</a:t>
            </a:r>
            <a:endParaRPr lang="en-US" altLang="zh-CN" dirty="0" smtClean="0"/>
          </a:p>
        </p:txBody>
      </p:sp>
      <p:sp>
        <p:nvSpPr>
          <p:cNvPr id="4" name="Content Placeholder 2"/>
          <p:cNvSpPr txBox="1">
            <a:spLocks/>
          </p:cNvSpPr>
          <p:nvPr/>
        </p:nvSpPr>
        <p:spPr>
          <a:xfrm>
            <a:off x="3949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7" name="Rectangle 3"/>
          <p:cNvSpPr txBox="1">
            <a:spLocks/>
          </p:cNvSpPr>
          <p:nvPr/>
        </p:nvSpPr>
        <p:spPr>
          <a:xfrm>
            <a:off x="251932" y="2279832"/>
            <a:ext cx="8515607" cy="257156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buFontTx/>
              <a:buNone/>
            </a:pPr>
            <a:endParaRPr lang="sv-SE" altLang="en-US" sz="2400" kern="0" dirty="0" smtClean="0"/>
          </a:p>
          <a:p>
            <a:pPr>
              <a:lnSpc>
                <a:spcPct val="80000"/>
              </a:lnSpc>
              <a:spcBef>
                <a:spcPct val="15000"/>
              </a:spcBef>
            </a:pPr>
            <a:r>
              <a:rPr lang="en-US" altLang="en-US" kern="0" dirty="0" smtClean="0"/>
              <a:t>RAN4 2019 Jan ad-hoc planning</a:t>
            </a:r>
          </a:p>
          <a:p>
            <a:pPr lvl="1">
              <a:lnSpc>
                <a:spcPct val="80000"/>
              </a:lnSpc>
              <a:spcBef>
                <a:spcPct val="15000"/>
              </a:spcBef>
            </a:pPr>
            <a:r>
              <a:rPr lang="en-US" altLang="en-US" sz="2000" kern="0" dirty="0" smtClean="0"/>
              <a:t>RAN4 2019 Jan ad-hoc was discussed in RAN4 </a:t>
            </a:r>
          </a:p>
          <a:p>
            <a:pPr lvl="1">
              <a:lnSpc>
                <a:spcPct val="80000"/>
              </a:lnSpc>
              <a:spcBef>
                <a:spcPct val="15000"/>
              </a:spcBef>
            </a:pPr>
            <a:r>
              <a:rPr lang="en-US" altLang="en-US" sz="2000" kern="0" dirty="0" smtClean="0"/>
              <a:t>Given the NR performance part is planned to be completed by Dec 2018, planning 2019 Jan ad-hoc will not help the completion of NR performance part in Dec 2018. </a:t>
            </a:r>
          </a:p>
          <a:p>
            <a:pPr lvl="1">
              <a:lnSpc>
                <a:spcPct val="80000"/>
              </a:lnSpc>
              <a:spcBef>
                <a:spcPct val="15000"/>
              </a:spcBef>
            </a:pPr>
            <a:r>
              <a:rPr lang="en-US" altLang="en-US" sz="2000" kern="0" dirty="0" smtClean="0"/>
              <a:t>Challenge of completing NR performance part is observed according to progress in Q3 </a:t>
            </a:r>
          </a:p>
          <a:p>
            <a:pPr lvl="2">
              <a:lnSpc>
                <a:spcPct val="80000"/>
              </a:lnSpc>
              <a:spcBef>
                <a:spcPct val="15000"/>
              </a:spcBef>
            </a:pPr>
            <a:r>
              <a:rPr lang="en-US" altLang="en-US" sz="1600" kern="0" dirty="0" smtClean="0"/>
              <a:t>Option 1: Extend the NR performance part to March 2019. 2019 Jan ad-hoc can be considered </a:t>
            </a:r>
          </a:p>
          <a:p>
            <a:pPr lvl="2">
              <a:lnSpc>
                <a:spcPct val="80000"/>
              </a:lnSpc>
              <a:spcBef>
                <a:spcPct val="15000"/>
              </a:spcBef>
            </a:pPr>
            <a:r>
              <a:rPr lang="en-US" altLang="en-US" sz="1600" kern="0" dirty="0" smtClean="0"/>
              <a:t>Option 2: Keep the NR performance part as Dec 2018, work plan for NR performance part in Q4 shall be considered (as in slide 7) </a:t>
            </a:r>
          </a:p>
          <a:p>
            <a:pPr lvl="1">
              <a:lnSpc>
                <a:spcPct val="80000"/>
              </a:lnSpc>
              <a:spcBef>
                <a:spcPct val="15000"/>
              </a:spcBef>
            </a:pPr>
            <a:endParaRPr lang="en-US" altLang="en-US" sz="2000" kern="0" dirty="0" smtClean="0"/>
          </a:p>
          <a:p>
            <a:pPr lvl="1">
              <a:lnSpc>
                <a:spcPct val="80000"/>
              </a:lnSpc>
              <a:spcBef>
                <a:spcPct val="15000"/>
              </a:spcBef>
            </a:pPr>
            <a:endParaRPr lang="en-US" altLang="en-US" sz="2000" kern="0" dirty="0" smtClean="0"/>
          </a:p>
          <a:p>
            <a:pPr lvl="1">
              <a:lnSpc>
                <a:spcPct val="80000"/>
              </a:lnSpc>
              <a:spcBef>
                <a:spcPct val="15000"/>
              </a:spcBef>
            </a:pPr>
            <a:endParaRPr lang="sv-SE" altLang="en-US" sz="1600" kern="0" dirty="0"/>
          </a:p>
          <a:p>
            <a:pPr marL="342900" lvl="1" indent="-342900">
              <a:lnSpc>
                <a:spcPct val="80000"/>
              </a:lnSpc>
              <a:spcBef>
                <a:spcPct val="15000"/>
              </a:spcBef>
              <a:buBlip>
                <a:blip r:embed="rId2"/>
              </a:buBlip>
            </a:pPr>
            <a:endParaRPr lang="en-US" altLang="en-US" sz="3200" kern="0" dirty="0">
              <a:cs typeface="+mn-cs"/>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sp>
        <p:nvSpPr>
          <p:cNvPr id="75779" name="Rectangle 3"/>
          <p:cNvSpPr>
            <a:spLocks noGrp="1"/>
          </p:cNvSpPr>
          <p:nvPr>
            <p:ph type="body" idx="1"/>
          </p:nvPr>
        </p:nvSpPr>
        <p:spPr>
          <a:xfrm>
            <a:off x="198286" y="1030153"/>
            <a:ext cx="8515607" cy="2571567"/>
          </a:xfrm>
        </p:spPr>
        <p:txBody>
          <a:bodyPr/>
          <a:lstStyle/>
          <a:p>
            <a:pPr>
              <a:lnSpc>
                <a:spcPct val="80000"/>
              </a:lnSpc>
              <a:spcBef>
                <a:spcPct val="15000"/>
              </a:spcBef>
              <a:buFontTx/>
              <a:buNone/>
            </a:pPr>
            <a:endParaRPr lang="sv-SE" altLang="en-US" sz="1400" dirty="0" smtClean="0"/>
          </a:p>
          <a:p>
            <a:pPr>
              <a:lnSpc>
                <a:spcPct val="80000"/>
              </a:lnSpc>
              <a:spcBef>
                <a:spcPct val="15000"/>
              </a:spcBef>
            </a:pPr>
            <a:r>
              <a:rPr lang="sv-SE" altLang="en-US" sz="1800" dirty="0" smtClean="0"/>
              <a:t>NR specifications rapporteturs and their companies for their extraordinary effort of coordinating the RAN4 discussions and also editing RAN4 NR specifications: </a:t>
            </a:r>
          </a:p>
          <a:p>
            <a:pPr lvl="1">
              <a:lnSpc>
                <a:spcPct val="80000"/>
              </a:lnSpc>
              <a:spcBef>
                <a:spcPct val="15000"/>
              </a:spcBef>
            </a:pPr>
            <a:r>
              <a:rPr lang="en-US" altLang="en-US" sz="1800" b="1" kern="1200" dirty="0">
                <a:latin typeface="Calibri" pitchFamily="34" charset="0"/>
                <a:ea typeface="MS PGothic" pitchFamily="34" charset="-128"/>
              </a:rPr>
              <a:t>Ville Vintola </a:t>
            </a:r>
            <a:r>
              <a:rPr lang="en-US" altLang="en-US" sz="1800" b="1" kern="1200" dirty="0" smtClean="0">
                <a:latin typeface="Calibri" pitchFamily="34" charset="0"/>
                <a:ea typeface="MS PGothic" pitchFamily="34" charset="-128"/>
              </a:rPr>
              <a:t>(Qualcomm): 38.101-1/2/3 </a:t>
            </a:r>
          </a:p>
          <a:p>
            <a:pPr lvl="1">
              <a:lnSpc>
                <a:spcPct val="80000"/>
              </a:lnSpc>
              <a:spcBef>
                <a:spcPct val="15000"/>
              </a:spcBef>
            </a:pPr>
            <a:r>
              <a:rPr lang="en-US" altLang="en-US" sz="1800" b="1" kern="1200" dirty="0">
                <a:latin typeface="Calibri" pitchFamily="34" charset="0"/>
                <a:ea typeface="MS PGothic" pitchFamily="34" charset="-128"/>
              </a:rPr>
              <a:t>Johan Sköld </a:t>
            </a:r>
            <a:r>
              <a:rPr lang="en-US" altLang="en-US" sz="1800" b="1" kern="1200" dirty="0" smtClean="0">
                <a:latin typeface="Calibri" pitchFamily="34" charset="0"/>
                <a:ea typeface="MS PGothic" pitchFamily="34" charset="-128"/>
              </a:rPr>
              <a:t>(Ericsson): 38.104</a:t>
            </a:r>
          </a:p>
          <a:p>
            <a:pPr lvl="1">
              <a:lnSpc>
                <a:spcPct val="80000"/>
              </a:lnSpc>
              <a:spcBef>
                <a:spcPct val="15000"/>
              </a:spcBef>
            </a:pPr>
            <a:r>
              <a:rPr lang="en-US" altLang="en-US" sz="1800" b="1" kern="1200" dirty="0" smtClean="0">
                <a:latin typeface="Calibri" pitchFamily="34" charset="0"/>
                <a:ea typeface="MS PGothic" pitchFamily="34" charset="-128"/>
              </a:rPr>
              <a:t>Yang Tang (Intel): 38.133</a:t>
            </a:r>
          </a:p>
          <a:p>
            <a:pPr lvl="1">
              <a:lnSpc>
                <a:spcPct val="80000"/>
              </a:lnSpc>
              <a:spcBef>
                <a:spcPct val="15000"/>
              </a:spcBef>
            </a:pPr>
            <a:r>
              <a:rPr lang="en-US" altLang="en-US" sz="1800" b="1" kern="1200" dirty="0" err="1" smtClean="0">
                <a:latin typeface="Calibri" pitchFamily="34" charset="0"/>
                <a:ea typeface="MS PGothic" pitchFamily="34" charset="-128"/>
              </a:rPr>
              <a:t>Aijun</a:t>
            </a:r>
            <a:r>
              <a:rPr lang="en-US" altLang="en-US" sz="1800" b="1" kern="1200" dirty="0" smtClean="0">
                <a:latin typeface="Calibri" pitchFamily="34" charset="0"/>
                <a:ea typeface="MS PGothic" pitchFamily="34" charset="-128"/>
              </a:rPr>
              <a:t> Cao and </a:t>
            </a:r>
            <a:r>
              <a:rPr lang="en-US" altLang="en-US" sz="1800" b="1" kern="1200" dirty="0" err="1" smtClean="0">
                <a:latin typeface="Calibri" pitchFamily="34" charset="0"/>
                <a:ea typeface="MS PGothic" pitchFamily="34" charset="-128"/>
              </a:rPr>
              <a:t>Rui</a:t>
            </a:r>
            <a:r>
              <a:rPr lang="en-US" altLang="en-US" sz="1800" b="1" kern="1200" dirty="0" smtClean="0">
                <a:latin typeface="Calibri" pitchFamily="34" charset="0"/>
                <a:ea typeface="MS PGothic" pitchFamily="34" charset="-128"/>
              </a:rPr>
              <a:t> Zhou (ZTE): 38.113 </a:t>
            </a:r>
          </a:p>
          <a:p>
            <a:pPr lvl="1">
              <a:lnSpc>
                <a:spcPct val="80000"/>
              </a:lnSpc>
              <a:spcBef>
                <a:spcPct val="15000"/>
              </a:spcBef>
            </a:pPr>
            <a:r>
              <a:rPr lang="en-US" altLang="en-US" sz="1800" b="1" kern="1200" dirty="0">
                <a:latin typeface="Calibri" pitchFamily="34" charset="0"/>
                <a:ea typeface="MS PGothic" pitchFamily="34" charset="-128"/>
              </a:rPr>
              <a:t>Christian </a:t>
            </a:r>
            <a:r>
              <a:rPr lang="en-US" altLang="en-US" sz="1800" b="1" kern="1200" dirty="0" smtClean="0">
                <a:latin typeface="Calibri" pitchFamily="34" charset="0"/>
                <a:ea typeface="MS PGothic" pitchFamily="34" charset="-128"/>
              </a:rPr>
              <a:t>Bergljung (Ericsson): 38.124</a:t>
            </a:r>
          </a:p>
          <a:p>
            <a:pPr lvl="1">
              <a:lnSpc>
                <a:spcPct val="80000"/>
              </a:lnSpc>
              <a:spcBef>
                <a:spcPct val="15000"/>
              </a:spcBef>
            </a:pPr>
            <a:r>
              <a:rPr lang="en-US" altLang="en-US" sz="1800" b="1" kern="1200" dirty="0">
                <a:latin typeface="Calibri" pitchFamily="34" charset="0"/>
                <a:ea typeface="MS PGothic" pitchFamily="34" charset="-128"/>
              </a:rPr>
              <a:t>Petri </a:t>
            </a:r>
            <a:r>
              <a:rPr lang="en-US" altLang="en-US" sz="1800" b="1" kern="1200" dirty="0" smtClean="0">
                <a:latin typeface="Calibri" pitchFamily="34" charset="0"/>
                <a:ea typeface="MS PGothic" pitchFamily="34" charset="-128"/>
              </a:rPr>
              <a:t>Vasenkari (Nokia): 38.307</a:t>
            </a:r>
            <a:endParaRPr lang="en-US" altLang="en-US" sz="1800" b="1" kern="1200" dirty="0">
              <a:latin typeface="Calibri" pitchFamily="34" charset="0"/>
              <a:ea typeface="MS PGothic" pitchFamily="34" charset="-128"/>
            </a:endParaRPr>
          </a:p>
          <a:p>
            <a:pPr lvl="1">
              <a:lnSpc>
                <a:spcPct val="80000"/>
              </a:lnSpc>
              <a:spcBef>
                <a:spcPct val="15000"/>
              </a:spcBef>
            </a:pPr>
            <a:r>
              <a:rPr lang="en-US" altLang="en-US" sz="1800" b="1" kern="1200" dirty="0" smtClean="0">
                <a:latin typeface="Calibri" pitchFamily="34" charset="0"/>
                <a:ea typeface="MS PGothic" pitchFamily="34" charset="-128"/>
              </a:rPr>
              <a:t>Steven Chen (Huawei): 38.141-1/2</a:t>
            </a:r>
          </a:p>
          <a:p>
            <a:pPr lvl="1">
              <a:lnSpc>
                <a:spcPct val="80000"/>
              </a:lnSpc>
              <a:spcBef>
                <a:spcPct val="15000"/>
              </a:spcBef>
            </a:pPr>
            <a:r>
              <a:rPr lang="en-US" altLang="en-US" sz="1800" b="1" kern="1200" dirty="0" smtClean="0">
                <a:latin typeface="Calibri" pitchFamily="34" charset="0"/>
                <a:ea typeface="MS PGothic" pitchFamily="34" charset="-128"/>
              </a:rPr>
              <a:t>Haijie Qiu (Samsung): 38.101-4</a:t>
            </a:r>
          </a:p>
          <a:p>
            <a:pPr>
              <a:lnSpc>
                <a:spcPct val="80000"/>
              </a:lnSpc>
              <a:spcBef>
                <a:spcPct val="15000"/>
              </a:spcBef>
            </a:pPr>
            <a:r>
              <a:rPr lang="sv-SE" altLang="en-US" sz="1800" dirty="0" smtClean="0"/>
              <a:t>Vice </a:t>
            </a:r>
            <a:r>
              <a:rPr lang="sv-SE" altLang="en-US" sz="1800" dirty="0"/>
              <a:t>chairmen Xizeng Dai and Hiromasa Umeda for preparation and session chairing</a:t>
            </a:r>
          </a:p>
          <a:p>
            <a:pPr>
              <a:lnSpc>
                <a:spcPct val="80000"/>
              </a:lnSpc>
              <a:spcBef>
                <a:spcPct val="15000"/>
              </a:spcBef>
            </a:pPr>
            <a:r>
              <a:rPr lang="sv-SE" altLang="en-US" sz="1800" dirty="0"/>
              <a:t>Kyoungseok Oh for efficient secretary support</a:t>
            </a:r>
          </a:p>
          <a:p>
            <a:pPr>
              <a:lnSpc>
                <a:spcPct val="80000"/>
              </a:lnSpc>
              <a:spcBef>
                <a:spcPct val="15000"/>
              </a:spcBef>
            </a:pPr>
            <a:r>
              <a:rPr lang="sv-SE" altLang="en-US" sz="1800" dirty="0"/>
              <a:t>AH chairs and WI rapporteurs for coordinating the offline/ad-hoc discussions</a:t>
            </a:r>
          </a:p>
          <a:p>
            <a:pPr>
              <a:lnSpc>
                <a:spcPct val="80000"/>
              </a:lnSpc>
              <a:spcBef>
                <a:spcPct val="15000"/>
              </a:spcBef>
            </a:pPr>
            <a:r>
              <a:rPr lang="sv-SE" altLang="en-US" sz="1800" dirty="0"/>
              <a:t>Delegates for enthusiastic contributions</a:t>
            </a:r>
          </a:p>
          <a:p>
            <a:pPr>
              <a:lnSpc>
                <a:spcPct val="80000"/>
              </a:lnSpc>
              <a:spcBef>
                <a:spcPct val="15000"/>
              </a:spcBef>
            </a:pPr>
            <a:r>
              <a:rPr lang="en-US" altLang="en-US" sz="1800" dirty="0" err="1" smtClean="0"/>
              <a:t>InterDigital</a:t>
            </a:r>
            <a:r>
              <a:rPr lang="en-US" altLang="en-US" sz="1800" dirty="0" smtClean="0"/>
              <a:t> and EF3 for </a:t>
            </a:r>
            <a:r>
              <a:rPr lang="sv-SE" altLang="en-US" sz="1800" dirty="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dirty="0" smtClean="0"/>
              <a:t>Meetings and Elections</a:t>
            </a:r>
          </a:p>
        </p:txBody>
      </p:sp>
      <p:sp>
        <p:nvSpPr>
          <p:cNvPr id="7171" name="Content Placeholder 7"/>
          <p:cNvSpPr>
            <a:spLocks noGrp="1"/>
          </p:cNvSpPr>
          <p:nvPr>
            <p:ph idx="1"/>
          </p:nvPr>
        </p:nvSpPr>
        <p:spPr>
          <a:xfrm>
            <a:off x="288925" y="1146175"/>
            <a:ext cx="8640763" cy="5192713"/>
          </a:xfrm>
        </p:spPr>
        <p:txBody>
          <a:bodyPr/>
          <a:lstStyle/>
          <a:p>
            <a:r>
              <a:rPr lang="fi-FI" altLang="en-US" dirty="0" smtClean="0"/>
              <a:t>Meetings held since the last plenary</a:t>
            </a:r>
          </a:p>
          <a:p>
            <a:endParaRPr lang="fi-FI" altLang="en-US" dirty="0"/>
          </a:p>
          <a:p>
            <a:endParaRPr lang="fi-FI" altLang="en-US" dirty="0" smtClean="0"/>
          </a:p>
          <a:p>
            <a:endParaRPr lang="fi-FI" altLang="en-US" dirty="0"/>
          </a:p>
          <a:p>
            <a:endParaRPr lang="fi-FI" altLang="en-US" dirty="0" smtClean="0"/>
          </a:p>
          <a:p>
            <a:pPr marL="0" indent="0">
              <a:buNone/>
            </a:pPr>
            <a:endParaRPr lang="fi-FI" altLang="en-US" dirty="0" smtClean="0"/>
          </a:p>
          <a:p>
            <a:endParaRPr lang="fi-FI" altLang="en-US" dirty="0" smtClean="0"/>
          </a:p>
          <a:p>
            <a:endParaRPr lang="fi-FI" altLang="en-US" dirty="0" smtClean="0"/>
          </a:p>
          <a:p>
            <a:endParaRPr lang="fi-FI" altLang="en-US" dirty="0" smtClean="0"/>
          </a:p>
          <a:p>
            <a:pPr lvl="1"/>
            <a:endParaRPr lang="en-GB" altLang="en-US" sz="2000" dirty="0" smtClean="0">
              <a:solidFill>
                <a:srgbClr val="0000FF"/>
              </a:solidFill>
            </a:endParaRPr>
          </a:p>
          <a:p>
            <a:pPr lvl="1"/>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398054192"/>
              </p:ext>
            </p:extLst>
          </p:nvPr>
        </p:nvGraphicFramePr>
        <p:xfrm>
          <a:off x="359229" y="1990959"/>
          <a:ext cx="8243694" cy="1041401"/>
        </p:xfrm>
        <a:graphic>
          <a:graphicData uri="http://schemas.openxmlformats.org/drawingml/2006/table">
            <a:tbl>
              <a:tblPr/>
              <a:tblGrid>
                <a:gridCol w="2012012"/>
                <a:gridCol w="2346038"/>
                <a:gridCol w="1572426"/>
                <a:gridCol w="2313218"/>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#AH-1807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2nd – 6th July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Montreal, CA</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err="1" smtClean="0">
                          <a:ln>
                            <a:noFill/>
                          </a:ln>
                          <a:solidFill>
                            <a:schemeClr val="tx1"/>
                          </a:solidFill>
                          <a:effectLst/>
                          <a:latin typeface="Calibri" pitchFamily="34" charset="0"/>
                          <a:ea typeface="SimSun" pitchFamily="2" charset="-122"/>
                          <a:cs typeface="Arial" charset="0"/>
                        </a:rPr>
                        <a:t>InterDigital</a:t>
                      </a: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20th– 24th Aug 2018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Gothenburg, 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Calibri" pitchFamily="34" charset="0"/>
                          <a:cs typeface="Arial" charset="0"/>
                        </a:rPr>
                        <a:t>RAN #81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10th – 13th Sep 2018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Gold Coast</a:t>
                      </a: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 AU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Telstra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1932103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2018 Statistics</a:t>
            </a:r>
          </a:p>
        </p:txBody>
      </p:sp>
      <p:graphicFrame>
        <p:nvGraphicFramePr>
          <p:cNvPr id="5" name="Table 4"/>
          <p:cNvGraphicFramePr>
            <a:graphicFrameLocks noGrp="1"/>
          </p:cNvGraphicFramePr>
          <p:nvPr>
            <p:extLst>
              <p:ext uri="{D42A27DB-BD31-4B8C-83A1-F6EECF244321}">
                <p14:modId xmlns:p14="http://schemas.microsoft.com/office/powerpoint/2010/main" val="4117160472"/>
              </p:ext>
            </p:extLst>
          </p:nvPr>
        </p:nvGraphicFramePr>
        <p:xfrm>
          <a:off x="745324" y="1201103"/>
          <a:ext cx="7579869" cy="1127760"/>
        </p:xfrm>
        <a:graphic>
          <a:graphicData uri="http://schemas.openxmlformats.org/drawingml/2006/table">
            <a:tbl>
              <a:tblPr/>
              <a:tblGrid>
                <a:gridCol w="1856705"/>
                <a:gridCol w="2500388"/>
                <a:gridCol w="1559412"/>
                <a:gridCol w="1663364"/>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Date</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Delegates registered/attendees</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p>
                      <a:pPr marL="0" marR="0">
                        <a:spcBef>
                          <a:spcPts val="0"/>
                        </a:spcBef>
                        <a:spcAft>
                          <a:spcPts val="0"/>
                        </a:spcAft>
                      </a:pPr>
                      <a:r>
                        <a:rPr lang="en-US" sz="1600">
                          <a:effectLst/>
                          <a:latin typeface="Calibri"/>
                          <a:ea typeface="Malgun Gothic"/>
                          <a:cs typeface="Times New Roman"/>
                        </a:rPr>
                        <a:t>RAN4-AH-1807</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a:effectLst/>
                          <a:latin typeface="Calibri"/>
                          <a:ea typeface="Malgun Gothic"/>
                          <a:cs typeface="Times New Roman"/>
                        </a:rPr>
                        <a:t>2</a:t>
                      </a:r>
                      <a:r>
                        <a:rPr lang="en-US" sz="1600" baseline="30000">
                          <a:effectLst/>
                          <a:latin typeface="Calibri"/>
                          <a:ea typeface="Malgun Gothic"/>
                          <a:cs typeface="Times New Roman"/>
                        </a:rPr>
                        <a:t>nd</a:t>
                      </a:r>
                      <a:r>
                        <a:rPr lang="en-US" sz="1600">
                          <a:effectLst/>
                          <a:latin typeface="Calibri"/>
                          <a:ea typeface="Malgun Gothic"/>
                          <a:cs typeface="Times New Roman"/>
                        </a:rPr>
                        <a:t> – 6</a:t>
                      </a:r>
                      <a:r>
                        <a:rPr lang="en-US" sz="1600" baseline="30000">
                          <a:effectLst/>
                          <a:latin typeface="Calibri"/>
                          <a:ea typeface="Malgun Gothic"/>
                          <a:cs typeface="Times New Roman"/>
                        </a:rPr>
                        <a:t>th</a:t>
                      </a:r>
                      <a:r>
                        <a:rPr lang="en-US" sz="1600">
                          <a:effectLst/>
                          <a:latin typeface="Calibri"/>
                          <a:ea typeface="Malgun Gothic"/>
                          <a:cs typeface="Times New Roman"/>
                        </a:rPr>
                        <a:t> July 2018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a:effectLst/>
                          <a:latin typeface="Calibri"/>
                          <a:ea typeface="Malgun Gothic"/>
                          <a:cs typeface="Times New Roman"/>
                        </a:rPr>
                        <a:t>156/107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a:effectLst/>
                          <a:latin typeface="Calibri"/>
                          <a:ea typeface="Malgun Gothic"/>
                          <a:cs typeface="Times New Roman"/>
                        </a:rPr>
                        <a:t>987/ 956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p>
                      <a:pPr marL="0" marR="0">
                        <a:spcBef>
                          <a:spcPts val="0"/>
                        </a:spcBef>
                        <a:spcAft>
                          <a:spcPts val="0"/>
                        </a:spcAft>
                      </a:pPr>
                      <a:r>
                        <a:rPr lang="en-US" sz="1600">
                          <a:effectLst/>
                          <a:latin typeface="Calibri"/>
                          <a:ea typeface="Malgun Gothic"/>
                          <a:cs typeface="Times New Roman"/>
                        </a:rPr>
                        <a:t>RAN4 #88</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a:effectLst/>
                          <a:latin typeface="Calibri"/>
                          <a:ea typeface="Malgun Gothic"/>
                          <a:cs typeface="Times New Roman"/>
                        </a:rPr>
                        <a:t>20</a:t>
                      </a:r>
                      <a:r>
                        <a:rPr lang="en-US" sz="1600" baseline="30000">
                          <a:effectLst/>
                          <a:latin typeface="Calibri"/>
                          <a:ea typeface="Malgun Gothic"/>
                          <a:cs typeface="Times New Roman"/>
                        </a:rPr>
                        <a:t>th</a:t>
                      </a:r>
                      <a:r>
                        <a:rPr lang="en-US" sz="1600">
                          <a:effectLst/>
                          <a:latin typeface="Calibri"/>
                          <a:ea typeface="Malgun Gothic"/>
                          <a:cs typeface="Times New Roman"/>
                        </a:rPr>
                        <a:t> – 24</a:t>
                      </a:r>
                      <a:r>
                        <a:rPr lang="en-US" sz="1600" baseline="30000">
                          <a:effectLst/>
                          <a:latin typeface="Calibri"/>
                          <a:ea typeface="Malgun Gothic"/>
                          <a:cs typeface="Times New Roman"/>
                        </a:rPr>
                        <a:t>th</a:t>
                      </a:r>
                      <a:r>
                        <a:rPr lang="en-US" sz="1600">
                          <a:effectLst/>
                          <a:latin typeface="Calibri"/>
                          <a:ea typeface="Malgun Gothic"/>
                          <a:cs typeface="Times New Roman"/>
                        </a:rPr>
                        <a:t> August 2018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a:effectLst/>
                          <a:latin typeface="Calibri"/>
                          <a:ea typeface="Malgun Gothic"/>
                          <a:cs typeface="Times New Roman"/>
                        </a:rPr>
                        <a:t>347/280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lang="en-US" sz="1600" dirty="0">
                          <a:effectLst/>
                          <a:latin typeface="Calibri"/>
                          <a:ea typeface="Malgun Gothic"/>
                          <a:cs typeface="Times New Roman"/>
                        </a:rPr>
                        <a:t>2329/2185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3674084104"/>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2946860456"/>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706460"/>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Executive Summary</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4</a:t>
            </a:fld>
            <a:endParaRPr lang="en-GB" altLang="en-US"/>
          </a:p>
        </p:txBody>
      </p:sp>
      <p:sp>
        <p:nvSpPr>
          <p:cNvPr id="4" name="Rectangle 25"/>
          <p:cNvSpPr txBox="1">
            <a:spLocks/>
          </p:cNvSpPr>
          <p:nvPr/>
        </p:nvSpPr>
        <p:spPr>
          <a:xfrm>
            <a:off x="106136" y="1072243"/>
            <a:ext cx="9037864" cy="46259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zh-CN" sz="2000" kern="0" dirty="0" smtClean="0"/>
              <a:t>RAN4 is fully loaded in Q3 for Rel-15 NR maintenance, Rel-15 late drop and also Rel-15 NR/LTE performance part </a:t>
            </a:r>
          </a:p>
          <a:p>
            <a:pPr eaLnBrk="1" fontAlgn="b" hangingPunct="1"/>
            <a:r>
              <a:rPr lang="en-US" altLang="zh-CN" sz="2000" kern="0" dirty="0" smtClean="0"/>
              <a:t>4 parallel sessions were arranged in RAN4 AH-1807 (July) and RAN4 #88 (Aug)</a:t>
            </a:r>
          </a:p>
          <a:p>
            <a:pPr eaLnBrk="1" fontAlgn="b" hangingPunct="1"/>
            <a:r>
              <a:rPr lang="en-US" altLang="zh-CN" sz="2000" kern="0" dirty="0"/>
              <a:t>RAN4 was focusing on the remaining issues as captured in the exception sheet </a:t>
            </a:r>
            <a:r>
              <a:rPr lang="en-US" altLang="zh-CN" sz="2000" kern="0" dirty="0" smtClean="0"/>
              <a:t>in </a:t>
            </a:r>
            <a:r>
              <a:rPr lang="en-US" altLang="zh-CN" sz="2000" kern="0" dirty="0"/>
              <a:t>Q3. RAN4 is supposed to continue discuss these remaining issues in Q4. </a:t>
            </a:r>
          </a:p>
          <a:p>
            <a:pPr eaLnBrk="1" fontAlgn="b" hangingPunct="1"/>
            <a:r>
              <a:rPr lang="en-US" altLang="zh-CN" sz="2000" kern="0" dirty="0" smtClean="0"/>
              <a:t>Limited progress in NR RRM performance part due to the large amount of RRM core maintenance and also RRM core requirements for Rel-15 late drop. </a:t>
            </a:r>
          </a:p>
          <a:p>
            <a:pPr eaLnBrk="1" fontAlgn="b" hangingPunct="1"/>
            <a:r>
              <a:rPr lang="en-US" altLang="zh-CN" sz="2000" kern="0" dirty="0" smtClean="0"/>
              <a:t>UE </a:t>
            </a:r>
            <a:r>
              <a:rPr lang="en-US" altLang="zh-CN" sz="2000" kern="0" dirty="0" err="1" smtClean="0"/>
              <a:t>Demod</a:t>
            </a:r>
            <a:r>
              <a:rPr lang="en-US" altLang="zh-CN" sz="2000" kern="0" dirty="0" smtClean="0"/>
              <a:t>/CSI and BS </a:t>
            </a:r>
            <a:r>
              <a:rPr lang="en-US" altLang="zh-CN" sz="2000" kern="0" dirty="0" err="1" smtClean="0"/>
              <a:t>demod</a:t>
            </a:r>
            <a:r>
              <a:rPr lang="en-US" altLang="zh-CN" sz="2000" kern="0" dirty="0" smtClean="0"/>
              <a:t> work has started in Q3. RAN4 was focusing on simulation assumption for test cases design in Q3. Large amount of simulation work and also alignment work among companies are expected in Q4 to complete the UE </a:t>
            </a:r>
            <a:r>
              <a:rPr lang="en-US" altLang="zh-CN" sz="2000" kern="0" dirty="0" err="1" smtClean="0"/>
              <a:t>Demod</a:t>
            </a:r>
            <a:r>
              <a:rPr lang="en-US" altLang="zh-CN" sz="2000" kern="0" dirty="0" smtClean="0"/>
              <a:t>/CSI and BS </a:t>
            </a:r>
            <a:r>
              <a:rPr lang="en-US" altLang="zh-CN" sz="2000" kern="0" dirty="0" err="1" smtClean="0"/>
              <a:t>Demod</a:t>
            </a:r>
            <a:r>
              <a:rPr lang="en-US" altLang="zh-CN" sz="2000" kern="0" dirty="0" smtClean="0"/>
              <a:t> work</a:t>
            </a:r>
          </a:p>
          <a:p>
            <a:pPr eaLnBrk="1" fontAlgn="b" hangingPunct="1"/>
            <a:r>
              <a:rPr lang="en-US" altLang="zh-CN" sz="2000" kern="0" dirty="0" err="1" smtClean="0"/>
              <a:t>eAAS</a:t>
            </a:r>
            <a:r>
              <a:rPr lang="en-US" altLang="zh-CN" sz="2000" kern="0" dirty="0" smtClean="0"/>
              <a:t> performance part is completed in Q3 which can help the progress of NR BS conformance testing considering the commonality between LTE </a:t>
            </a:r>
            <a:r>
              <a:rPr lang="en-US" altLang="zh-CN" sz="2000" kern="0" dirty="0" err="1" smtClean="0"/>
              <a:t>eAAS</a:t>
            </a:r>
            <a:r>
              <a:rPr lang="en-US" altLang="zh-CN" sz="2000" kern="0" dirty="0" smtClean="0"/>
              <a:t> testing and NR FR1 testing </a:t>
            </a:r>
          </a:p>
          <a:p>
            <a:pPr lvl="1" eaLnBrk="1" fontAlgn="b" hangingPunct="1"/>
            <a:endParaRPr lang="en-GB" altLang="ja-JP" sz="1600" b="1" kern="1200" dirty="0" smtClean="0">
              <a:solidFill>
                <a:srgbClr val="0000FF"/>
              </a:solidFill>
              <a:latin typeface="Arial" charset="0"/>
              <a:ea typeface="MS PGothic" pitchFamily="34" charset="-128"/>
              <a:cs typeface="Arial" charset="0"/>
            </a:endParaRPr>
          </a:p>
          <a:p>
            <a:pPr eaLnBrk="1" fontAlgn="b" hangingPunct="1"/>
            <a:endParaRPr lang="en-GB" altLang="ja-JP" sz="2000" kern="0" dirty="0" smtClean="0"/>
          </a:p>
          <a:p>
            <a:pPr lvl="1" eaLnBrk="1" fontAlgn="b" hangingPunct="1"/>
            <a:endParaRPr lang="fi-FI" altLang="ja-JP" sz="1600" kern="0" dirty="0" smtClean="0"/>
          </a:p>
          <a:p>
            <a:pPr lvl="1" eaLnBrk="1" fontAlgn="b" hangingPunct="1"/>
            <a:endParaRPr lang="en-US" sz="1600" kern="0" dirty="0" smtClean="0"/>
          </a:p>
          <a:p>
            <a:pPr eaLnBrk="1" fontAlgn="b" hangingPunct="1"/>
            <a:endParaRPr lang="en-US" altLang="zh-CN" sz="2000" kern="0" dirty="0" smtClean="0"/>
          </a:p>
          <a:p>
            <a:pPr lvl="1" eaLnBrk="1" fontAlgn="b" hangingPunct="1"/>
            <a:endParaRPr lang="en-US" sz="1600" kern="0" dirty="0" smtClean="0"/>
          </a:p>
          <a:p>
            <a:pPr lvl="1" eaLnBrk="1" fontAlgn="b" hangingPunct="1"/>
            <a:endParaRPr lang="fi-FI" altLang="ja-JP" sz="1600" kern="0" dirty="0" smtClean="0"/>
          </a:p>
          <a:p>
            <a:pPr lvl="1" eaLnBrk="1" fontAlgn="b" hangingPunct="1"/>
            <a:endParaRPr lang="en-US" sz="1600" kern="0" dirty="0" smtClean="0"/>
          </a:p>
          <a:p>
            <a:pPr lvl="1" eaLnBrk="1" fontAlgn="b" hangingPunct="1"/>
            <a:endParaRPr lang="en-US" altLang="ja-JP" sz="1600" b="1" kern="1200" dirty="0" smtClean="0">
              <a:solidFill>
                <a:srgbClr val="0000FF"/>
              </a:solidFill>
              <a:latin typeface="Arial" charset="0"/>
              <a:ea typeface="MS PGothic" pitchFamily="34" charset="-128"/>
            </a:endParaRPr>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sz="1600" kern="0" dirty="0" smtClean="0"/>
          </a:p>
          <a:p>
            <a:pPr lvl="1">
              <a:lnSpc>
                <a:spcPct val="90000"/>
              </a:lnSpc>
              <a:spcBef>
                <a:spcPct val="0"/>
              </a:spcBef>
            </a:pPr>
            <a:endParaRPr lang="fi-FI" altLang="ja-JP" sz="1050" kern="0" dirty="0" smtClean="0"/>
          </a:p>
          <a:p>
            <a:pPr marL="0" indent="0">
              <a:lnSpc>
                <a:spcPct val="90000"/>
              </a:lnSpc>
              <a:spcBef>
                <a:spcPct val="0"/>
              </a:spcBef>
              <a:buFontTx/>
              <a:buNone/>
            </a:pPr>
            <a:endParaRPr lang="en-GB" altLang="ja-JP" sz="18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kern="0" dirty="0" smtClean="0">
              <a:cs typeface="+mn-cs"/>
            </a:endParaRPr>
          </a:p>
          <a:p>
            <a:pPr lvl="1">
              <a:lnSpc>
                <a:spcPct val="90000"/>
              </a:lnSpc>
              <a:spcBef>
                <a:spcPct val="0"/>
              </a:spcBef>
            </a:pPr>
            <a:endParaRPr lang="en-US" altLang="ja-JP" sz="1800" kern="0" dirty="0" smtClean="0">
              <a:cs typeface="+mn-cs"/>
            </a:endParaRPr>
          </a:p>
          <a:p>
            <a:pPr lvl="1">
              <a:lnSpc>
                <a:spcPct val="90000"/>
              </a:lnSpc>
              <a:spcBef>
                <a:spcPct val="0"/>
              </a:spcBef>
            </a:pPr>
            <a:endParaRPr lang="en-GB" altLang="en-US" sz="1800" kern="0" dirty="0" smtClean="0"/>
          </a:p>
          <a:p>
            <a:pPr lvl="1">
              <a:lnSpc>
                <a:spcPct val="90000"/>
              </a:lnSpc>
              <a:spcBef>
                <a:spcPct val="0"/>
              </a:spcBef>
            </a:pPr>
            <a:endParaRPr lang="en-US" altLang="en-US" sz="900" kern="0" dirty="0" smtClean="0"/>
          </a:p>
          <a:p>
            <a:pPr lvl="2">
              <a:lnSpc>
                <a:spcPct val="90000"/>
              </a:lnSpc>
              <a:spcBef>
                <a:spcPct val="0"/>
              </a:spcBef>
            </a:pPr>
            <a:endParaRPr lang="en-GB" altLang="en-US" sz="900" kern="0" dirty="0" smtClean="0"/>
          </a:p>
          <a:p>
            <a:pPr lvl="1">
              <a:lnSpc>
                <a:spcPct val="90000"/>
              </a:lnSpc>
              <a:spcBef>
                <a:spcPct val="0"/>
              </a:spcBef>
            </a:pPr>
            <a:endParaRPr lang="en-GB" altLang="en-US" sz="1800" kern="0" dirty="0" smtClean="0"/>
          </a:p>
        </p:txBody>
      </p:sp>
    </p:spTree>
    <p:extLst>
      <p:ext uri="{BB962C8B-B14F-4D97-AF65-F5344CB8AC3E}">
        <p14:creationId xmlns:p14="http://schemas.microsoft.com/office/powerpoint/2010/main" val="9520116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Status of ongoing WI/SI</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eaLnBrk="1" fontAlgn="b" hangingPunct="1"/>
            <a:r>
              <a:rPr lang="en-US" altLang="zh-CN" dirty="0" smtClean="0"/>
              <a:t>WI/SI to be completed</a:t>
            </a:r>
          </a:p>
          <a:p>
            <a:pPr lvl="1" eaLnBrk="1" fontAlgn="b" hangingPunct="1"/>
            <a:r>
              <a:rPr lang="en-US" altLang="zh-CN" sz="2000" dirty="0" smtClean="0"/>
              <a:t>Rel-15 </a:t>
            </a:r>
            <a:r>
              <a:rPr lang="en-US" altLang="zh-CN" sz="2000" dirty="0"/>
              <a:t>RAN4 </a:t>
            </a:r>
            <a:r>
              <a:rPr lang="en-US" altLang="zh-CN" sz="2000" dirty="0" smtClean="0"/>
              <a:t>led WIs </a:t>
            </a:r>
            <a:endParaRPr lang="en-US" altLang="zh-CN" sz="2000" dirty="0"/>
          </a:p>
          <a:p>
            <a:pPr lvl="2" eaLnBrk="1" fontAlgn="b" hangingPunct="1"/>
            <a:r>
              <a:rPr lang="en-GB" altLang="zh-CN" sz="1600" dirty="0"/>
              <a:t>Further Enhancement of Base Station (BS) RF and EMC requirements for Active Antenna System (AAS) – Performance part</a:t>
            </a:r>
          </a:p>
          <a:p>
            <a:pPr lvl="2" eaLnBrk="1" fontAlgn="b" hangingPunct="1"/>
            <a:r>
              <a:rPr lang="en-US" sz="1600" dirty="0"/>
              <a:t>UE requirements for network-based CRS interference mitigation for LTE – core part</a:t>
            </a:r>
            <a:endParaRPr lang="fi-FI" altLang="ja-JP" sz="1600" dirty="0"/>
          </a:p>
          <a:p>
            <a:pPr lvl="1" eaLnBrk="1" fontAlgn="b" hangingPunct="1"/>
            <a:r>
              <a:rPr lang="en-US" altLang="ja-JP" sz="2000" dirty="0" smtClean="0"/>
              <a:t>Rel-15 other WG led WIs</a:t>
            </a:r>
          </a:p>
          <a:p>
            <a:pPr lvl="2" eaLnBrk="1" fontAlgn="b" hangingPunct="1"/>
            <a:r>
              <a:rPr lang="en-US" altLang="ja-JP" sz="1600" dirty="0"/>
              <a:t>Even further enhanced MTC for LTE – core </a:t>
            </a:r>
            <a:r>
              <a:rPr lang="en-US" altLang="ja-JP" sz="1600" dirty="0" smtClean="0"/>
              <a:t>part </a:t>
            </a:r>
          </a:p>
          <a:p>
            <a:pPr lvl="3" eaLnBrk="1" fontAlgn="b" hangingPunct="1"/>
            <a:r>
              <a:rPr lang="en-US" altLang="ja-JP" sz="1400" dirty="0" smtClean="0"/>
              <a:t>SR was flagged. It was proposed to </a:t>
            </a:r>
            <a:r>
              <a:rPr lang="en-US" altLang="ja-JP" sz="1400" smtClean="0"/>
              <a:t>extend the core part to Dec 2018. </a:t>
            </a:r>
            <a:endParaRPr lang="en-US" altLang="ja-JP" sz="1400" dirty="0"/>
          </a:p>
          <a:p>
            <a:pPr lvl="2" eaLnBrk="1" fontAlgn="b" hangingPunct="1"/>
            <a:r>
              <a:rPr lang="en-GB" altLang="ja-JP" sz="1600" dirty="0" smtClean="0"/>
              <a:t>Enhancing </a:t>
            </a:r>
            <a:r>
              <a:rPr lang="en-GB" altLang="ja-JP" sz="1600" dirty="0"/>
              <a:t>CA Utilization – core part</a:t>
            </a:r>
            <a:endParaRPr lang="en-US" altLang="ja-JP" sz="1600" dirty="0"/>
          </a:p>
          <a:p>
            <a:pPr lvl="1" eaLnBrk="1" fontAlgn="b" hangingPunct="1"/>
            <a:r>
              <a:rPr lang="en-GB" altLang="ja-JP" sz="2000" dirty="0" smtClean="0"/>
              <a:t>Rel-16 WI/SI</a:t>
            </a:r>
          </a:p>
          <a:p>
            <a:pPr lvl="2" eaLnBrk="1" fontAlgn="b" hangingPunct="1"/>
            <a:r>
              <a:rPr lang="en-US" sz="1600" dirty="0"/>
              <a:t>Study on test methods for New </a:t>
            </a:r>
            <a:r>
              <a:rPr lang="en-US" sz="1600" dirty="0" smtClean="0"/>
              <a:t>Radio</a:t>
            </a:r>
          </a:p>
          <a:p>
            <a:pPr lvl="3" eaLnBrk="1" fontAlgn="b" hangingPunct="1"/>
            <a:r>
              <a:rPr lang="en-US" altLang="ja-JP" sz="1100" dirty="0" smtClean="0"/>
              <a:t>Remaining issue are captured in the SR </a:t>
            </a:r>
            <a:endParaRPr lang="en-GB" altLang="ja-JP" sz="1100" dirty="0" smtClean="0"/>
          </a:p>
          <a:p>
            <a:pPr eaLnBrk="1" fontAlgn="b" hangingPunct="1"/>
            <a:r>
              <a:rPr lang="en-GB" altLang="ja-JP" dirty="0"/>
              <a:t> WI/SI to be extended</a:t>
            </a:r>
          </a:p>
          <a:p>
            <a:pPr lvl="1" eaLnBrk="1" fontAlgn="b" hangingPunct="1"/>
            <a:r>
              <a:rPr lang="en-US" sz="2000" dirty="0"/>
              <a:t>Further NB-</a:t>
            </a:r>
            <a:r>
              <a:rPr lang="en-US" sz="2000" dirty="0" err="1"/>
              <a:t>IoT</a:t>
            </a:r>
            <a:r>
              <a:rPr lang="en-US" sz="2000" dirty="0"/>
              <a:t> enhancements</a:t>
            </a:r>
            <a:r>
              <a:rPr lang="en-US" altLang="ja-JP" sz="2000" dirty="0"/>
              <a:t>– core part</a:t>
            </a:r>
          </a:p>
          <a:p>
            <a:pPr lvl="1" eaLnBrk="1" fontAlgn="b" hangingPunct="1"/>
            <a:endParaRPr lang="en-GB" altLang="ja-JP" sz="2000" b="1" kern="1200" dirty="0">
              <a:solidFill>
                <a:srgbClr val="0000FF"/>
              </a:solidFill>
              <a:latin typeface="Arial" charset="0"/>
              <a:ea typeface="MS PGothic" pitchFamily="34" charset="-128"/>
              <a:cs typeface="Arial" charset="0"/>
            </a:endParaRPr>
          </a:p>
          <a:p>
            <a:pPr eaLnBrk="1" fontAlgn="b" hangingPunct="1"/>
            <a:endParaRPr lang="en-GB" altLang="ja-JP" dirty="0" smtClean="0"/>
          </a:p>
          <a:p>
            <a:pPr lvl="1" eaLnBrk="1" fontAlgn="b" hangingPunct="1"/>
            <a:endParaRPr lang="fi-FI" altLang="ja-JP" sz="2000" dirty="0"/>
          </a:p>
          <a:p>
            <a:pPr lvl="1" eaLnBrk="1" fontAlgn="b" hangingPunct="1"/>
            <a:endParaRPr lang="en-US" sz="2000" dirty="0" smtClean="0"/>
          </a:p>
          <a:p>
            <a:pPr eaLnBrk="1" fontAlgn="b" hangingPunct="1"/>
            <a:endParaRPr lang="en-US" altLang="zh-CN" dirty="0"/>
          </a:p>
          <a:p>
            <a:pPr lvl="1" eaLnBrk="1" fontAlgn="b" hangingPunct="1"/>
            <a:endParaRPr lang="en-US" sz="2000" dirty="0"/>
          </a:p>
          <a:p>
            <a:pPr lvl="1" eaLnBrk="1" fontAlgn="b" hangingPunct="1"/>
            <a:endParaRPr lang="fi-FI" altLang="ja-JP" sz="2000" dirty="0"/>
          </a:p>
          <a:p>
            <a:pPr lvl="1" eaLnBrk="1" fontAlgn="b" hangingPunct="1"/>
            <a:endParaRPr lang="en-US" sz="2000" dirty="0"/>
          </a:p>
          <a:p>
            <a:pPr lvl="1" eaLnBrk="1" fontAlgn="b" hangingPunct="1"/>
            <a:endParaRPr lang="en-US" altLang="ja-JP" sz="2000" b="1" kern="1200" dirty="0">
              <a:solidFill>
                <a:srgbClr val="0000FF"/>
              </a:solidFill>
              <a:latin typeface="Arial" charset="0"/>
              <a:ea typeface="MS PGothic" pitchFamily="34" charset="-128"/>
            </a:endParaRPr>
          </a:p>
          <a:p>
            <a:pPr lvl="1" eaLnBrk="1" fontAlgn="b" hangingPunct="1"/>
            <a:endParaRPr lang="en-GB" altLang="zh-CN" sz="2000" dirty="0" smtClean="0"/>
          </a:p>
          <a:p>
            <a:pPr lvl="1" eaLnBrk="1" fontAlgn="b" hangingPunct="1"/>
            <a:endParaRPr lang="en-GB" altLang="zh-CN" sz="2000" dirty="0" smtClean="0"/>
          </a:p>
          <a:p>
            <a:pPr lvl="1" eaLnBrk="1" fontAlgn="b" hangingPunct="1"/>
            <a:endParaRPr lang="en-GB" altLang="zh-CN" sz="2000" dirty="0"/>
          </a:p>
          <a:p>
            <a:pPr lvl="1" eaLnBrk="1" fontAlgn="b" hangingPunct="1"/>
            <a:endParaRPr lang="en-GB" sz="2000" dirty="0"/>
          </a:p>
          <a:p>
            <a:pPr lvl="1">
              <a:lnSpc>
                <a:spcPct val="90000"/>
              </a:lnSpc>
              <a:spcBef>
                <a:spcPct val="0"/>
              </a:spcBef>
            </a:pPr>
            <a:endParaRPr lang="fi-FI" altLang="ja-JP" sz="1200" dirty="0"/>
          </a:p>
          <a:p>
            <a:pPr marL="0" indent="0">
              <a:lnSpc>
                <a:spcPct val="90000"/>
              </a:lnSpc>
              <a:spcBef>
                <a:spcPct val="0"/>
              </a:spcBef>
              <a:buNone/>
            </a:pPr>
            <a:endParaRPr lang="en-GB" altLang="ja-JP" sz="24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dirty="0">
              <a:ea typeface="+mn-ea"/>
              <a:cs typeface="+mn-cs"/>
            </a:endParaRPr>
          </a:p>
          <a:p>
            <a:pPr lvl="1">
              <a:lnSpc>
                <a:spcPct val="90000"/>
              </a:lnSpc>
              <a:spcBef>
                <a:spcPct val="0"/>
              </a:spcBef>
            </a:pPr>
            <a:endParaRPr lang="en-US" altLang="ja-JP" dirty="0">
              <a:ea typeface="+mn-ea"/>
              <a:cs typeface="+mn-cs"/>
            </a:endParaRPr>
          </a:p>
          <a:p>
            <a:pPr lvl="1">
              <a:lnSpc>
                <a:spcPct val="90000"/>
              </a:lnSpc>
              <a:spcBef>
                <a:spcPct val="0"/>
              </a:spcBef>
            </a:pPr>
            <a:endParaRPr lang="en-GB" altLang="en-US" dirty="0" smtClean="0"/>
          </a:p>
          <a:p>
            <a:pPr lvl="1">
              <a:lnSpc>
                <a:spcPct val="90000"/>
              </a:lnSpc>
              <a:spcBef>
                <a:spcPct val="0"/>
              </a:spcBef>
            </a:pPr>
            <a:endParaRPr lang="en-US" altLang="en-US" sz="1050" dirty="0" smtClean="0"/>
          </a:p>
          <a:p>
            <a:pPr lvl="2">
              <a:lnSpc>
                <a:spcPct val="90000"/>
              </a:lnSpc>
              <a:spcBef>
                <a:spcPct val="0"/>
              </a:spcBef>
            </a:pPr>
            <a:endParaRPr lang="en-GB" altLang="en-US" sz="1050" dirty="0" smtClean="0"/>
          </a:p>
          <a:p>
            <a:pPr lvl="1">
              <a:lnSpc>
                <a:spcPct val="90000"/>
              </a:lnSpc>
              <a:spcBef>
                <a:spcPct val="0"/>
              </a:spcBef>
            </a:pPr>
            <a:endParaRPr lang="en-GB" altLang="en-US" dirty="0" smtClean="0"/>
          </a:p>
        </p:txBody>
      </p:sp>
    </p:spTree>
    <p:extLst>
      <p:ext uri="{BB962C8B-B14F-4D97-AF65-F5344CB8AC3E}">
        <p14:creationId xmlns:p14="http://schemas.microsoft.com/office/powerpoint/2010/main" val="29250935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specifications</a:t>
            </a:r>
            <a:endParaRPr lang="en-US" dirty="0"/>
          </a:p>
        </p:txBody>
      </p:sp>
      <p:sp>
        <p:nvSpPr>
          <p:cNvPr id="3" name="Content Placeholder 2"/>
          <p:cNvSpPr>
            <a:spLocks noGrp="1"/>
          </p:cNvSpPr>
          <p:nvPr>
            <p:ph idx="1"/>
          </p:nvPr>
        </p:nvSpPr>
        <p:spPr>
          <a:xfrm>
            <a:off x="438467" y="1208314"/>
            <a:ext cx="8229600" cy="5756366"/>
          </a:xfrm>
        </p:spPr>
        <p:txBody>
          <a:bodyPr/>
          <a:lstStyle/>
          <a:p>
            <a:r>
              <a:rPr lang="en-US" sz="2000" dirty="0" smtClean="0"/>
              <a:t>CR packs including the CR for Rel-15 </a:t>
            </a:r>
            <a:r>
              <a:rPr lang="en-US" sz="2000" dirty="0"/>
              <a:t>NR specifications </a:t>
            </a:r>
            <a:r>
              <a:rPr lang="en-US" sz="2000" dirty="0" smtClean="0"/>
              <a:t>agreed by RAN4</a:t>
            </a:r>
          </a:p>
          <a:p>
            <a:endParaRPr lang="en-US" sz="2000" dirty="0" smtClean="0"/>
          </a:p>
          <a:p>
            <a:endParaRPr lang="en-US" sz="2000" dirty="0"/>
          </a:p>
          <a:p>
            <a:endParaRPr lang="en-US" sz="2000" dirty="0" smtClean="0"/>
          </a:p>
          <a:p>
            <a:endParaRPr lang="en-US" sz="2000" dirty="0"/>
          </a:p>
          <a:p>
            <a:r>
              <a:rPr lang="en-US" sz="2000" dirty="0" smtClean="0"/>
              <a:t>Two draft TSs are provided for information. </a:t>
            </a:r>
          </a:p>
          <a:p>
            <a:endParaRPr lang="en-US" sz="2000" dirty="0"/>
          </a:p>
          <a:p>
            <a:endParaRPr lang="en-US" sz="2000" dirty="0" smtClean="0"/>
          </a:p>
          <a:p>
            <a:endParaRPr lang="en-US" sz="2000" dirty="0"/>
          </a:p>
          <a:p>
            <a:endParaRPr lang="en-US" sz="2000" dirty="0" smtClean="0"/>
          </a:p>
          <a:p>
            <a:endParaRPr lang="en-US" sz="2000" dirty="0"/>
          </a:p>
          <a:p>
            <a:r>
              <a:rPr lang="en-US" dirty="0" smtClean="0">
                <a:ea typeface="MS PGothic" panose="020B0600070205080204" pitchFamily="50" charset="-128"/>
              </a:rPr>
              <a:t> </a:t>
            </a:r>
            <a:r>
              <a:rPr lang="en-US" sz="2000" dirty="0"/>
              <a:t>38.101-4 </a:t>
            </a:r>
            <a:r>
              <a:rPr lang="en-US" sz="2000" dirty="0" smtClean="0"/>
              <a:t>is going to </a:t>
            </a:r>
            <a:r>
              <a:rPr lang="en-US" sz="2000" dirty="0"/>
              <a:t>be submitted in RAN #82 for 1-step approval, i.e., TS38.101-4 was not provided for information in RAN #81</a:t>
            </a: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6</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2422791376"/>
              </p:ext>
            </p:extLst>
          </p:nvPr>
        </p:nvGraphicFramePr>
        <p:xfrm>
          <a:off x="1024467" y="1769533"/>
          <a:ext cx="7247466" cy="1107440"/>
        </p:xfrm>
        <a:graphic>
          <a:graphicData uri="http://schemas.openxmlformats.org/drawingml/2006/table">
            <a:tbl>
              <a:tblPr firstRow="1" bandRow="1">
                <a:tableStyleId>{5C22544A-7EE6-4342-B048-85BDC9FD1C3A}</a:tableStyleId>
              </a:tblPr>
              <a:tblGrid>
                <a:gridCol w="1625600"/>
                <a:gridCol w="5621866"/>
              </a:tblGrid>
              <a:tr h="0">
                <a:tc>
                  <a:txBody>
                    <a:bodyPr/>
                    <a:lstStyle/>
                    <a:p>
                      <a:endParaRPr lang="en-US" dirty="0"/>
                    </a:p>
                  </a:txBody>
                  <a:tcPr/>
                </a:tc>
                <a:tc>
                  <a:txBody>
                    <a:bodyPr/>
                    <a:lstStyle/>
                    <a:p>
                      <a:endParaRPr lang="en-US" dirty="0"/>
                    </a:p>
                  </a:txBody>
                  <a:tcPr/>
                </a:tc>
              </a:tr>
              <a:tr h="370840">
                <a:tc>
                  <a:txBody>
                    <a:bodyPr/>
                    <a:lstStyle/>
                    <a:p>
                      <a:r>
                        <a:rPr lang="en-US" dirty="0" smtClean="0"/>
                        <a:t>RP-181896</a:t>
                      </a:r>
                      <a:endParaRPr lang="en-US" dirty="0"/>
                    </a:p>
                  </a:txBody>
                  <a:tcPr/>
                </a:tc>
                <a:tc>
                  <a:txBody>
                    <a:bodyPr/>
                    <a:lstStyle/>
                    <a:p>
                      <a:r>
                        <a:rPr lang="en-US" sz="1800" kern="1200" dirty="0" smtClean="0">
                          <a:solidFill>
                            <a:schemeClr val="dk1"/>
                          </a:solidFill>
                          <a:effectLst/>
                          <a:latin typeface="+mn-lt"/>
                          <a:ea typeface="+mn-ea"/>
                          <a:cs typeface="+mn-cs"/>
                        </a:rPr>
                        <a:t>RAN4 CRs to New Radio Access Technology, part 1 </a:t>
                      </a:r>
                      <a:endParaRPr lang="en-US" dirty="0"/>
                    </a:p>
                  </a:txBody>
                  <a:tcPr/>
                </a:tc>
              </a:tr>
              <a:tr h="370840">
                <a:tc>
                  <a:txBody>
                    <a:bodyPr/>
                    <a:lstStyle/>
                    <a:p>
                      <a:r>
                        <a:rPr lang="en-US" dirty="0" smtClean="0"/>
                        <a:t>RP-181897</a:t>
                      </a:r>
                      <a:endParaRPr lang="en-US" dirty="0"/>
                    </a:p>
                  </a:txBody>
                  <a:tcPr/>
                </a:tc>
                <a:tc>
                  <a:txBody>
                    <a:bodyPr/>
                    <a:lstStyle/>
                    <a:p>
                      <a:r>
                        <a:rPr lang="en-US" sz="1800" kern="1200" dirty="0" smtClean="0">
                          <a:solidFill>
                            <a:schemeClr val="dk1"/>
                          </a:solidFill>
                          <a:effectLst/>
                          <a:latin typeface="+mn-lt"/>
                          <a:ea typeface="+mn-ea"/>
                          <a:cs typeface="+mn-cs"/>
                        </a:rPr>
                        <a:t>RAN4 CRs to New Radio Access Technology, part 2</a:t>
                      </a:r>
                      <a:endParaRPr lang="en-US"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72750008"/>
              </p:ext>
            </p:extLst>
          </p:nvPr>
        </p:nvGraphicFramePr>
        <p:xfrm>
          <a:off x="990600" y="3505200"/>
          <a:ext cx="7247466" cy="1645920"/>
        </p:xfrm>
        <a:graphic>
          <a:graphicData uri="http://schemas.openxmlformats.org/drawingml/2006/table">
            <a:tbl>
              <a:tblPr firstRow="1" bandRow="1">
                <a:tableStyleId>{5C22544A-7EE6-4342-B048-85BDC9FD1C3A}</a:tableStyleId>
              </a:tblPr>
              <a:tblGrid>
                <a:gridCol w="1625600"/>
                <a:gridCol w="5621866"/>
              </a:tblGrid>
              <a:tr h="0">
                <a:tc>
                  <a:txBody>
                    <a:bodyPr/>
                    <a:lstStyle/>
                    <a:p>
                      <a:endParaRPr lang="en-US" dirty="0"/>
                    </a:p>
                  </a:txBody>
                  <a:tcPr/>
                </a:tc>
                <a:tc>
                  <a:txBody>
                    <a:bodyPr/>
                    <a:lstStyle/>
                    <a:p>
                      <a:endParaRPr lang="en-US" dirty="0"/>
                    </a:p>
                  </a:txBody>
                  <a:tcPr/>
                </a:tc>
              </a:tr>
              <a:tr h="370840">
                <a:tc>
                  <a:txBody>
                    <a:bodyPr/>
                    <a:lstStyle/>
                    <a:p>
                      <a:r>
                        <a:rPr lang="en-US" dirty="0" smtClean="0"/>
                        <a:t>RP-181663</a:t>
                      </a:r>
                      <a:endParaRPr lang="en-US" dirty="0"/>
                    </a:p>
                  </a:txBody>
                  <a:tcPr/>
                </a:tc>
                <a:tc>
                  <a:txBody>
                    <a:bodyPr/>
                    <a:lstStyle/>
                    <a:p>
                      <a:r>
                        <a:rPr lang="en-US" sz="1800" kern="1200" dirty="0" smtClean="0">
                          <a:solidFill>
                            <a:schemeClr val="dk1"/>
                          </a:solidFill>
                          <a:effectLst/>
                          <a:latin typeface="+mn-lt"/>
                          <a:ea typeface="+mn-ea"/>
                          <a:cs typeface="+mn-cs"/>
                        </a:rPr>
                        <a:t>TS 38.141-1 v1.0.0 on NR; Base Station (BS) conformance testing Part 1: Conducted conformance testing </a:t>
                      </a:r>
                      <a:endParaRPr lang="en-US" dirty="0"/>
                    </a:p>
                  </a:txBody>
                  <a:tcPr/>
                </a:tc>
              </a:tr>
              <a:tr h="370840">
                <a:tc>
                  <a:txBody>
                    <a:bodyPr/>
                    <a:lstStyle/>
                    <a:p>
                      <a:r>
                        <a:rPr lang="en-US" dirty="0" smtClean="0"/>
                        <a:t>RP-181664</a:t>
                      </a:r>
                      <a:endParaRPr lang="en-US" dirty="0"/>
                    </a:p>
                  </a:txBody>
                  <a:tcPr/>
                </a:tc>
                <a:tc>
                  <a:txBody>
                    <a:bodyPr/>
                    <a:lstStyle/>
                    <a:p>
                      <a:r>
                        <a:rPr lang="en-US" sz="1800" kern="1200" dirty="0" smtClean="0">
                          <a:solidFill>
                            <a:schemeClr val="dk1"/>
                          </a:solidFill>
                          <a:effectLst/>
                          <a:latin typeface="+mn-lt"/>
                          <a:ea typeface="+mn-ea"/>
                          <a:cs typeface="+mn-cs"/>
                        </a:rPr>
                        <a:t>TS 38.141-2 v1.0.0 on NR; Base Station (BS) conformance testing Part 2: Radiated conformance testing </a:t>
                      </a:r>
                      <a:endParaRPr lang="en-US" dirty="0"/>
                    </a:p>
                  </a:txBody>
                  <a:tcPr/>
                </a:tc>
              </a:tr>
            </a:tbl>
          </a:graphicData>
        </a:graphic>
      </p:graphicFrame>
    </p:spTree>
    <p:extLst>
      <p:ext uri="{BB962C8B-B14F-4D97-AF65-F5344CB8AC3E}">
        <p14:creationId xmlns:p14="http://schemas.microsoft.com/office/powerpoint/2010/main" val="3958933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007" y="748145"/>
            <a:ext cx="8670175" cy="5378019"/>
          </a:xfrm>
        </p:spPr>
        <p:txBody>
          <a:bodyPr/>
          <a:lstStyle/>
          <a:p>
            <a:r>
              <a:rPr lang="en-US" sz="2000" dirty="0" smtClean="0"/>
              <a:t> Current status for RRM&amp; </a:t>
            </a:r>
            <a:r>
              <a:rPr lang="en-US" sz="2000" dirty="0" err="1" smtClean="0"/>
              <a:t>Demod</a:t>
            </a:r>
            <a:r>
              <a:rPr lang="en-US" sz="2000" dirty="0" smtClean="0"/>
              <a:t> session</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pPr lvl="1"/>
            <a:endParaRPr lang="en-US" sz="1600" dirty="0" smtClean="0"/>
          </a:p>
          <a:p>
            <a:pPr lvl="1"/>
            <a:r>
              <a:rPr lang="en-US" sz="1200" dirty="0" smtClean="0"/>
              <a:t>NR RRM core (Op3/2): in RAN4 July AH and RAN4#88, </a:t>
            </a:r>
            <a:r>
              <a:rPr lang="en-US" sz="1200" b="1" dirty="0" smtClean="0">
                <a:solidFill>
                  <a:srgbClr val="C00000"/>
                </a:solidFill>
              </a:rPr>
              <a:t>40% time was spent on NR RRM core maintenance</a:t>
            </a:r>
          </a:p>
          <a:p>
            <a:pPr lvl="2"/>
            <a:r>
              <a:rPr lang="en-US" sz="1200" dirty="0" smtClean="0"/>
              <a:t>The scenarios are very complicated for requirements in exception, e.g., dual SMTC, partial/full overlapping, and NR CA</a:t>
            </a:r>
          </a:p>
          <a:p>
            <a:pPr lvl="2"/>
            <a:r>
              <a:rPr lang="en-US" sz="1200" dirty="0" smtClean="0"/>
              <a:t>New identified issues, e.g., gap starting point, UE behavior before and after gaps </a:t>
            </a:r>
          </a:p>
          <a:p>
            <a:pPr lvl="2"/>
            <a:r>
              <a:rPr lang="en-US" sz="1200" dirty="0" smtClean="0"/>
              <a:t>New LS from other WGs, e.g., gap assisted serving cell measurement, UE capability of gap for inter-RAT measurement</a:t>
            </a:r>
          </a:p>
          <a:p>
            <a:pPr lvl="1"/>
            <a:r>
              <a:rPr lang="en-US" altLang="zh-CN" sz="1200" dirty="0" smtClean="0"/>
              <a:t>NR RRM </a:t>
            </a:r>
            <a:r>
              <a:rPr lang="en-US" altLang="zh-CN" sz="1200" dirty="0" err="1" smtClean="0"/>
              <a:t>perf</a:t>
            </a:r>
            <a:r>
              <a:rPr lang="en-US" altLang="zh-CN" sz="1200" dirty="0" smtClean="0"/>
              <a:t> (Op3/2): Test list, SS-RSRP/RSRQ/SINR accuracy, RSRP/RSRQ/SINR/PHR/</a:t>
            </a:r>
            <a:r>
              <a:rPr lang="en-US" altLang="zh-CN" sz="1200" dirty="0" err="1" smtClean="0"/>
              <a:t>Pcmax</a:t>
            </a:r>
            <a:r>
              <a:rPr lang="en-US" altLang="zh-CN" sz="1200" dirty="0" smtClean="0"/>
              <a:t> mapping tables were agreed. On track, but so many CRs need be agreed within 2 meetings which are challenging.</a:t>
            </a:r>
            <a:endParaRPr lang="en-US" sz="1200" dirty="0" smtClean="0">
              <a:solidFill>
                <a:srgbClr val="C00000"/>
              </a:solidFill>
            </a:endParaRPr>
          </a:p>
          <a:p>
            <a:pPr lvl="1"/>
            <a:r>
              <a:rPr lang="en-US" sz="1200" dirty="0" smtClean="0"/>
              <a:t>NR RRM late drop core: LS on RSTD, WF-s on NE-DC and NR-NR DC RRM were approved in 1</a:t>
            </a:r>
            <a:r>
              <a:rPr lang="en-US" sz="1200" baseline="30000" dirty="0" smtClean="0"/>
              <a:t>st</a:t>
            </a:r>
            <a:r>
              <a:rPr lang="en-US" sz="1200" dirty="0" smtClean="0"/>
              <a:t> meeting</a:t>
            </a:r>
          </a:p>
          <a:p>
            <a:pPr lvl="1"/>
            <a:r>
              <a:rPr lang="en-US" sz="1200" dirty="0" smtClean="0"/>
              <a:t>Big progress on NR UE and BS </a:t>
            </a:r>
            <a:r>
              <a:rPr lang="en-US" sz="1200" dirty="0" err="1" smtClean="0"/>
              <a:t>demod</a:t>
            </a:r>
            <a:r>
              <a:rPr lang="en-US" sz="1200" dirty="0" smtClean="0"/>
              <a:t>: test cases were identified and simulation assumptions were approved, but the alignment of simulation results may need more time.</a:t>
            </a:r>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7</a:t>
            </a:fld>
            <a:endParaRPr lang="en-GB" altLang="en-US"/>
          </a:p>
        </p:txBody>
      </p:sp>
      <p:sp>
        <p:nvSpPr>
          <p:cNvPr id="5" name="Title 1"/>
          <p:cNvSpPr>
            <a:spLocks noGrp="1"/>
          </p:cNvSpPr>
          <p:nvPr>
            <p:ph type="title"/>
          </p:nvPr>
        </p:nvSpPr>
        <p:spPr>
          <a:xfrm>
            <a:off x="473825" y="116696"/>
            <a:ext cx="7452360" cy="681326"/>
          </a:xfrm>
        </p:spPr>
        <p:txBody>
          <a:bodyPr/>
          <a:lstStyle/>
          <a:p>
            <a:r>
              <a:rPr lang="en-GB" dirty="0" smtClean="0"/>
              <a:t>NR Items – Performance part work plan</a:t>
            </a:r>
            <a:endParaRPr lang="en-US" dirty="0"/>
          </a:p>
        </p:txBody>
      </p:sp>
      <p:graphicFrame>
        <p:nvGraphicFramePr>
          <p:cNvPr id="6" name="图表 5"/>
          <p:cNvGraphicFramePr/>
          <p:nvPr/>
        </p:nvGraphicFramePr>
        <p:xfrm>
          <a:off x="152400" y="1430238"/>
          <a:ext cx="4411288" cy="281755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p:nvPr/>
        </p:nvGraphicFramePr>
        <p:xfrm>
          <a:off x="4499955" y="1388676"/>
          <a:ext cx="4644045" cy="284249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354974" y="1191494"/>
            <a:ext cx="1670858" cy="276999"/>
          </a:xfrm>
          <a:prstGeom prst="rect">
            <a:avLst/>
          </a:prstGeom>
          <a:noFill/>
        </p:spPr>
        <p:txBody>
          <a:bodyPr wrap="square" rtlCol="0">
            <a:spAutoFit/>
          </a:bodyPr>
          <a:lstStyle/>
          <a:p>
            <a:pPr lvl="0">
              <a:spcBef>
                <a:spcPct val="20000"/>
              </a:spcBef>
            </a:pPr>
            <a:r>
              <a:rPr lang="en-US" altLang="zh-CN" sz="1200" dirty="0" smtClean="0"/>
              <a:t>RAN4  #AH-1807</a:t>
            </a:r>
          </a:p>
        </p:txBody>
      </p:sp>
      <p:sp>
        <p:nvSpPr>
          <p:cNvPr id="9" name="TextBox 8"/>
          <p:cNvSpPr txBox="1"/>
          <p:nvPr/>
        </p:nvSpPr>
        <p:spPr>
          <a:xfrm>
            <a:off x="5846618" y="1208120"/>
            <a:ext cx="1670858" cy="276999"/>
          </a:xfrm>
          <a:prstGeom prst="rect">
            <a:avLst/>
          </a:prstGeom>
          <a:noFill/>
        </p:spPr>
        <p:txBody>
          <a:bodyPr wrap="square" rtlCol="0">
            <a:spAutoFit/>
          </a:bodyPr>
          <a:lstStyle/>
          <a:p>
            <a:pPr lvl="0">
              <a:spcBef>
                <a:spcPct val="20000"/>
              </a:spcBef>
            </a:pPr>
            <a:r>
              <a:rPr lang="en-US" altLang="zh-CN" sz="1200" dirty="0" smtClean="0"/>
              <a:t>RAN4  #88</a:t>
            </a:r>
          </a:p>
        </p:txBody>
      </p:sp>
    </p:spTree>
    <p:extLst>
      <p:ext uri="{BB962C8B-B14F-4D97-AF65-F5344CB8AC3E}">
        <p14:creationId xmlns:p14="http://schemas.microsoft.com/office/powerpoint/2010/main" val="26267283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007" y="1155469"/>
            <a:ext cx="8670175" cy="4970695"/>
          </a:xfrm>
        </p:spPr>
        <p:txBody>
          <a:bodyPr/>
          <a:lstStyle/>
          <a:p>
            <a:r>
              <a:rPr lang="en-US" sz="2000" dirty="0" smtClean="0"/>
              <a:t>Work plan for completion of NR NSA/SA </a:t>
            </a:r>
            <a:r>
              <a:rPr lang="en-US" sz="2000" dirty="0" err="1" smtClean="0"/>
              <a:t>Perf</a:t>
            </a:r>
            <a:endParaRPr lang="en-US" sz="2000" dirty="0" smtClean="0"/>
          </a:p>
          <a:p>
            <a:pPr lvl="1"/>
            <a:r>
              <a:rPr lang="en-US" sz="1800" dirty="0" smtClean="0"/>
              <a:t>Address the remaining issues for NR RRM core in the exception sheet</a:t>
            </a:r>
          </a:p>
          <a:p>
            <a:pPr lvl="2"/>
            <a:r>
              <a:rPr lang="en-US" altLang="zh-CN" sz="1800" dirty="0" smtClean="0"/>
              <a:t>Option 1: 6 days meeting in Chengdu (one additional day for RRM core)</a:t>
            </a:r>
          </a:p>
          <a:p>
            <a:pPr lvl="2"/>
            <a:r>
              <a:rPr lang="en-US" altLang="zh-CN" sz="1800" dirty="0" smtClean="0"/>
              <a:t>Option 2: Extend working hours for NR RRM part in Chengdu meeting</a:t>
            </a:r>
          </a:p>
          <a:p>
            <a:pPr lvl="2"/>
            <a:r>
              <a:rPr lang="en-US" sz="1800" dirty="0" smtClean="0"/>
              <a:t>Option 3: Down-select the scenarios for RRM core requirements under discussion</a:t>
            </a:r>
          </a:p>
          <a:p>
            <a:pPr lvl="1"/>
            <a:r>
              <a:rPr lang="en-US" sz="1800" dirty="0" smtClean="0"/>
              <a:t>Complete NR NSA/SA </a:t>
            </a:r>
            <a:r>
              <a:rPr lang="en-US" sz="1800" dirty="0" err="1" smtClean="0"/>
              <a:t>Perf</a:t>
            </a:r>
            <a:r>
              <a:rPr lang="en-US" sz="1800" dirty="0" smtClean="0"/>
              <a:t>. Part</a:t>
            </a:r>
          </a:p>
          <a:p>
            <a:pPr lvl="2"/>
            <a:r>
              <a:rPr lang="en-US" altLang="zh-CN" sz="1800" dirty="0" smtClean="0"/>
              <a:t>Option 1: Keep the completion date unchanged on December 2018, and identify the essential scenarios for RRM test cases</a:t>
            </a:r>
            <a:endParaRPr lang="en-US" sz="1400" dirty="0" smtClean="0"/>
          </a:p>
          <a:p>
            <a:pPr lvl="2"/>
            <a:r>
              <a:rPr lang="en-US" altLang="zh-CN" sz="1800" dirty="0" smtClean="0"/>
              <a:t>Option 2: Extend the completion date to March 2019</a:t>
            </a:r>
          </a:p>
          <a:p>
            <a:pPr>
              <a:buNone/>
            </a:pPr>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pPr lvl="1"/>
            <a:endParaRPr lang="en-US" sz="1600"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8</a:t>
            </a:fld>
            <a:endParaRPr lang="en-GB" altLang="en-US"/>
          </a:p>
        </p:txBody>
      </p:sp>
      <p:sp>
        <p:nvSpPr>
          <p:cNvPr id="5" name="Title 1"/>
          <p:cNvSpPr>
            <a:spLocks noGrp="1"/>
          </p:cNvSpPr>
          <p:nvPr>
            <p:ph type="title"/>
          </p:nvPr>
        </p:nvSpPr>
        <p:spPr>
          <a:xfrm>
            <a:off x="432261" y="249700"/>
            <a:ext cx="7452360" cy="681326"/>
          </a:xfrm>
        </p:spPr>
        <p:txBody>
          <a:bodyPr/>
          <a:lstStyle/>
          <a:p>
            <a:r>
              <a:rPr lang="en-GB" dirty="0" smtClean="0"/>
              <a:t>NR Items – Performance part work plan</a:t>
            </a:r>
            <a:endParaRPr lang="en-US" dirty="0"/>
          </a:p>
        </p:txBody>
      </p:sp>
    </p:spTree>
    <p:extLst>
      <p:ext uri="{BB962C8B-B14F-4D97-AF65-F5344CB8AC3E}">
        <p14:creationId xmlns:p14="http://schemas.microsoft.com/office/powerpoint/2010/main" val="2626728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Items – Tasks from RAN #80</a:t>
            </a:r>
            <a:endParaRPr lang="en-US" dirty="0"/>
          </a:p>
        </p:txBody>
      </p:sp>
      <p:sp>
        <p:nvSpPr>
          <p:cNvPr id="3" name="Content Placeholder 2"/>
          <p:cNvSpPr>
            <a:spLocks noGrp="1"/>
          </p:cNvSpPr>
          <p:nvPr>
            <p:ph idx="1"/>
          </p:nvPr>
        </p:nvSpPr>
        <p:spPr>
          <a:xfrm>
            <a:off x="438467" y="1208314"/>
            <a:ext cx="8229600" cy="5756366"/>
          </a:xfrm>
        </p:spPr>
        <p:txBody>
          <a:bodyPr/>
          <a:lstStyle/>
          <a:p>
            <a:r>
              <a:rPr lang="en-US" dirty="0"/>
              <a:t>SDL-SUL pairing </a:t>
            </a:r>
          </a:p>
          <a:p>
            <a:pPr lvl="1"/>
            <a:r>
              <a:rPr lang="en-US" sz="2000" dirty="0"/>
              <a:t>As tasked by RAN #80, RAN4 studied the SDL-SUL pairing in RAN4 #88. No conclusion was reached in RAN4 #</a:t>
            </a:r>
            <a:r>
              <a:rPr lang="en-US" sz="2000" dirty="0" smtClean="0"/>
              <a:t>87</a:t>
            </a:r>
          </a:p>
          <a:p>
            <a:pPr lvl="1"/>
            <a:r>
              <a:rPr lang="en-US" sz="2000" dirty="0" smtClean="0"/>
              <a:t>Further guideline from RAN plenary on deployment scenario is needed</a:t>
            </a:r>
            <a:endParaRPr lang="en-US" sz="2000" dirty="0"/>
          </a:p>
          <a:p>
            <a:r>
              <a:rPr lang="en-US" dirty="0"/>
              <a:t>NR and NB-</a:t>
            </a:r>
            <a:r>
              <a:rPr lang="en-US" dirty="0" err="1"/>
              <a:t>IoT</a:t>
            </a:r>
            <a:r>
              <a:rPr lang="en-US" dirty="0"/>
              <a:t>/</a:t>
            </a:r>
            <a:r>
              <a:rPr lang="en-US" dirty="0" err="1"/>
              <a:t>eMTC</a:t>
            </a:r>
            <a:r>
              <a:rPr lang="en-US" dirty="0"/>
              <a:t> co-existence </a:t>
            </a:r>
          </a:p>
          <a:p>
            <a:pPr lvl="1"/>
            <a:r>
              <a:rPr lang="en-US" sz="2000" dirty="0"/>
              <a:t>As tasked by RAN in RAN #80, RAN4 studied the scope of NR and NB-</a:t>
            </a:r>
            <a:r>
              <a:rPr lang="en-US" sz="2000" dirty="0" err="1"/>
              <a:t>IoT</a:t>
            </a:r>
            <a:r>
              <a:rPr lang="en-US" sz="2000" dirty="0"/>
              <a:t>/</a:t>
            </a:r>
            <a:r>
              <a:rPr lang="en-US" sz="2000" dirty="0" err="1"/>
              <a:t>eMTC</a:t>
            </a:r>
            <a:r>
              <a:rPr lang="en-US" sz="2000" dirty="0"/>
              <a:t> co-existence study in RAN4 #88. </a:t>
            </a:r>
            <a:endParaRPr lang="en-US" sz="2000" dirty="0" smtClean="0"/>
          </a:p>
          <a:p>
            <a:pPr lvl="1"/>
            <a:r>
              <a:rPr lang="en-US" sz="2000" dirty="0" smtClean="0"/>
              <a:t>The </a:t>
            </a:r>
            <a:r>
              <a:rPr lang="en-US" sz="2000" dirty="0"/>
              <a:t>conclusion </a:t>
            </a:r>
            <a:r>
              <a:rPr lang="en-US" sz="2000" dirty="0" smtClean="0"/>
              <a:t>of scope is </a:t>
            </a:r>
            <a:r>
              <a:rPr lang="en-US" sz="2000" dirty="0"/>
              <a:t>captured in the LS to RAN (RP-181525). </a:t>
            </a:r>
          </a:p>
          <a:p>
            <a:endParaRPr lang="en-US" dirty="0" smtClean="0"/>
          </a:p>
          <a:p>
            <a:endParaRPr lang="en-US" dirty="0"/>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spTree>
    <p:extLst>
      <p:ext uri="{BB962C8B-B14F-4D97-AF65-F5344CB8AC3E}">
        <p14:creationId xmlns:p14="http://schemas.microsoft.com/office/powerpoint/2010/main" val="15828496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257768</TotalTime>
  <Words>2283</Words>
  <Application>Microsoft Office PowerPoint</Application>
  <PresentationFormat>On-screen Show (4:3)</PresentationFormat>
  <Paragraphs>630</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3gpp</vt:lpstr>
      <vt:lpstr>  </vt:lpstr>
      <vt:lpstr>Meetings and Elections</vt:lpstr>
      <vt:lpstr>2018 Statistics</vt:lpstr>
      <vt:lpstr>Executive Summary</vt:lpstr>
      <vt:lpstr>Status of ongoing WI/SI</vt:lpstr>
      <vt:lpstr>NR specifications</vt:lpstr>
      <vt:lpstr>NR Items – Performance part work plan</vt:lpstr>
      <vt:lpstr>NR Items – Performance part work plan</vt:lpstr>
      <vt:lpstr>NR Items – Tasks from RAN #80</vt:lpstr>
      <vt:lpstr>NR Items – Others</vt:lpstr>
      <vt:lpstr>NR Items – Treatability SI completion</vt:lpstr>
      <vt:lpstr> Rel-16 Basket WI Status</vt:lpstr>
      <vt:lpstr> Rel-16 Basket WI Status</vt:lpstr>
      <vt:lpstr>UE Feature List</vt:lpstr>
      <vt:lpstr>new WI/SI proposals</vt:lpstr>
      <vt:lpstr>Rel-16 package RAN4 TU</vt:lpstr>
      <vt:lpstr>Rel-16 package RAN4 TU plan</vt:lpstr>
      <vt:lpstr>RAN WG4 Schedule in 2018</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4578</cp:revision>
  <cp:lastPrinted>2016-09-15T08:31:35Z</cp:lastPrinted>
  <dcterms:created xsi:type="dcterms:W3CDTF">2009-11-27T05:15:11Z</dcterms:created>
  <dcterms:modified xsi:type="dcterms:W3CDTF">2018-09-09T23:55:39Z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1536509422</vt:lpwstr>
  </property>
</Properties>
</file>