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2"/>
  </p:notesMasterIdLst>
  <p:handoutMasterIdLst>
    <p:handoutMasterId r:id="rId13"/>
  </p:handoutMasterIdLst>
  <p:sldIdLst>
    <p:sldId id="452" r:id="rId2"/>
    <p:sldId id="846" r:id="rId3"/>
    <p:sldId id="863" r:id="rId4"/>
    <p:sldId id="858" r:id="rId5"/>
    <p:sldId id="857" r:id="rId6"/>
    <p:sldId id="860" r:id="rId7"/>
    <p:sldId id="865" r:id="rId8"/>
    <p:sldId id="859" r:id="rId9"/>
    <p:sldId id="353" r:id="rId10"/>
    <p:sldId id="864" r:id="rId11"/>
  </p:sldIdLst>
  <p:sldSz cx="9144000" cy="6858000" type="screen4x3"/>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4F81BD"/>
    <a:srgbClr val="2A6EA8"/>
    <a:srgbClr val="72AF2F"/>
    <a:srgbClr val="B1D254"/>
    <a:srgbClr val="FF3300"/>
    <a:srgbClr val="FFCC00"/>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4082" autoAdjust="0"/>
    <p:restoredTop sz="91820" autoAdjust="0"/>
  </p:normalViewPr>
  <p:slideViewPr>
    <p:cSldViewPr snapToGrid="0">
      <p:cViewPr varScale="1">
        <p:scale>
          <a:sx n="103" d="100"/>
          <a:sy n="103" d="100"/>
        </p:scale>
        <p:origin x="-177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a:p>
        </p:txBody>
      </p:sp>
      <p:sp>
        <p:nvSpPr>
          <p:cNvPr id="3076" name="Rectangle 4"/>
          <p:cNvSpPr>
            <a:spLocks noGrp="1" noRot="1" noChangeAspect="1" noChangeArrowheads="1" noTextEdit="1"/>
          </p:cNvSpPr>
          <p:nvPr>
            <p:ph type="sldImg" idx="2"/>
          </p:nvPr>
        </p:nvSpPr>
        <p:spPr bwMode="auto">
          <a:xfrm>
            <a:off x="1181100" y="695325"/>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1181100" y="695325"/>
            <a:ext cx="4649788" cy="3487738"/>
          </a:xfrm>
          <a:ln/>
        </p:spPr>
      </p:sp>
      <p:sp>
        <p:nvSpPr>
          <p:cNvPr id="6147" name="Rectangle 3"/>
          <p:cNvSpPr>
            <a:spLocks noGrp="1" noChangeArrowheads="1"/>
          </p:cNvSpPr>
          <p:nvPr>
            <p:ph type="body" idx="1"/>
          </p:nvPr>
        </p:nvSpPr>
        <p:spPr>
          <a:xfrm>
            <a:off x="932411" y="4417587"/>
            <a:ext cx="5145581" cy="418248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i-FI"/>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fi-FI"/>
          </a:p>
        </p:txBody>
      </p:sp>
      <p:sp>
        <p:nvSpPr>
          <p:cNvPr id="4" name="Slide Number Placeholder 5"/>
          <p:cNvSpPr>
            <a:spLocks noGrp="1"/>
          </p:cNvSpPr>
          <p:nvPr>
            <p:ph type="sldNum" sz="quarter" idx="10"/>
          </p:nvPr>
        </p:nvSpPr>
        <p:spPr/>
        <p:txBody>
          <a:bodyPr/>
          <a:lstStyle>
            <a:lvl1pPr>
              <a:defRPr/>
            </a:lvl1pPr>
          </a:lstStyle>
          <a:p>
            <a:fld id="{ED32EBC1-262A-4BE7-B9F3-9F3AFBBA0893}" type="slidenum">
              <a:rPr lang="en-GB" altLang="en-US"/>
              <a:pPr/>
              <a:t>‹#›</a:t>
            </a:fld>
            <a:endParaRPr lang="en-GB" altLang="en-US"/>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D73D7228-79D2-4A43-9F7D-95D572D85026}" type="slidenum">
              <a:rPr lang="en-GB" altLang="en-US"/>
              <a:pPr/>
              <a:t>‹#›</a:t>
            </a:fld>
            <a:endParaRPr lang="en-GB" altLang="en-US"/>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9183F171-0A11-43E5-B070-5F21A599C37C}" type="slidenum">
              <a:rPr lang="en-GB" altLang="en-US"/>
              <a:pPr/>
              <a:t>‹#›</a:t>
            </a:fld>
            <a:endParaRPr lang="en-GB" altLang="en-US"/>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6" name="Slide Number Placeholder 5"/>
          <p:cNvSpPr>
            <a:spLocks noGrp="1"/>
          </p:cNvSpPr>
          <p:nvPr>
            <p:ph type="sldNum" sz="quarter" idx="10"/>
          </p:nvPr>
        </p:nvSpPr>
        <p:spPr/>
        <p:txBody>
          <a:bodyPr/>
          <a:lstStyle>
            <a:lvl1pPr>
              <a:defRPr/>
            </a:lvl1pPr>
          </a:lstStyle>
          <a:p>
            <a:fld id="{1D729CA9-0B79-4B9A-B62F-ED6DB8AE837C}" type="slidenum">
              <a:rPr lang="en-GB" altLang="en-US"/>
              <a:pPr/>
              <a:t>‹#›</a:t>
            </a:fld>
            <a:endParaRPr lang="en-GB" altLang="en-US"/>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Slide Number Placeholder 5"/>
          <p:cNvSpPr>
            <a:spLocks noGrp="1"/>
          </p:cNvSpPr>
          <p:nvPr>
            <p:ph type="sldNum" sz="quarter" idx="10"/>
          </p:nvPr>
        </p:nvSpPr>
        <p:spPr/>
        <p:txBody>
          <a:bodyPr/>
          <a:lstStyle>
            <a:lvl1pPr>
              <a:defRPr/>
            </a:lvl1pPr>
          </a:lstStyle>
          <a:p>
            <a:fld id="{A851C810-DF41-44A4-96B1-30899027F1DF}" type="slidenum">
              <a:rPr lang="en-GB" altLang="en-US"/>
              <a:pPr/>
              <a:t>‹#›</a:t>
            </a:fld>
            <a:endParaRPr lang="en-GB" altLang="en-US"/>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7C3C36A9-E97D-481F-A77A-192FA52A6954}" type="slidenum">
              <a:rPr lang="en-GB" altLang="en-US"/>
              <a:pPr/>
              <a:t>‹#›</a:t>
            </a:fld>
            <a:endParaRPr lang="en-GB" altLang="en-US"/>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fi-FI"/>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fld id="{21FE3C95-0919-4D11-B52B-A1D487465AA3}" type="slidenum">
              <a:rPr lang="en-GB" altLang="en-US"/>
              <a:pPr/>
              <a:t>‹#›</a:t>
            </a:fld>
            <a:endParaRPr lang="en-GB" altLang="en-US"/>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Slide Number Placeholder 5"/>
          <p:cNvSpPr>
            <a:spLocks noGrp="1"/>
          </p:cNvSpPr>
          <p:nvPr>
            <p:ph type="sldNum" sz="quarter" idx="10"/>
          </p:nvPr>
        </p:nvSpPr>
        <p:spPr/>
        <p:txBody>
          <a:bodyPr/>
          <a:lstStyle>
            <a:lvl1pPr>
              <a:defRPr/>
            </a:lvl1pPr>
          </a:lstStyle>
          <a:p>
            <a:fld id="{91609000-B0AB-4B70-92DC-1906A0EA0615}" type="slidenum">
              <a:rPr lang="en-GB" altLang="en-US"/>
              <a:pPr/>
              <a:t>‹#›</a:t>
            </a:fld>
            <a:endParaRPr lang="en-GB" altLang="en-US"/>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Slide Number Placeholder 5"/>
          <p:cNvSpPr>
            <a:spLocks noGrp="1"/>
          </p:cNvSpPr>
          <p:nvPr>
            <p:ph type="sldNum" sz="quarter" idx="10"/>
          </p:nvPr>
        </p:nvSpPr>
        <p:spPr/>
        <p:txBody>
          <a:bodyPr/>
          <a:lstStyle>
            <a:lvl1pPr>
              <a:defRPr/>
            </a:lvl1pPr>
          </a:lstStyle>
          <a:p>
            <a:fld id="{2F5F441D-FDC9-4917-8782-9FB1A52175EE}" type="slidenum">
              <a:rPr lang="en-GB" altLang="en-US"/>
              <a:pPr/>
              <a:t>‹#›</a:t>
            </a:fld>
            <a:endParaRPr lang="en-GB" altLang="en-US"/>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fld id="{5CF5DB0B-C0D7-4C62-A89C-F6E83EC7A4B0}" type="slidenum">
              <a:rPr lang="en-GB" altLang="en-US"/>
              <a:pPr/>
              <a:t>‹#›</a:t>
            </a:fld>
            <a:endParaRPr lang="en-GB" altLang="en-US"/>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9F83FCB4-3B62-4790-B149-1B187BB8C5D5}" type="slidenum">
              <a:rPr lang="en-GB" altLang="en-US"/>
              <a:pPr/>
              <a:t>‹#›</a:t>
            </a:fld>
            <a:endParaRPr lang="en-GB" altLang="en-US"/>
          </a:p>
        </p:txBody>
      </p:sp>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fld id="{1A1FDCA5-AF96-43E1-A56E-6D95327FFFD0}" type="slidenum">
              <a:rPr lang="en-GB" altLang="en-US"/>
              <a:pPr/>
              <a:t>‹#›</a:t>
            </a:fld>
            <a:endParaRPr lang="en-GB" altLang="en-US"/>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fld id="{E88281B7-44C3-492A-8DFD-11FF2867AA2E}" type="slidenum">
              <a:rPr lang="en-GB" altLang="en-US"/>
              <a:pPr/>
              <a:t>‹#›</a:t>
            </a:fld>
            <a:endParaRPr lang="en-GB" altLang="en-US"/>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a:solidFill>
                  <a:schemeClr val="bg1"/>
                </a:solidFill>
                <a:latin typeface="Arial" panose="020B0604020202020204" pitchFamily="34" charset="0"/>
              </a:rPr>
              <a:t>© 3GPP 2009     Mobile World Congress, Barcelona, 19</a:t>
            </a:r>
            <a:r>
              <a:rPr lang="en-GB" altLang="en-US" sz="1000" baseline="30000">
                <a:solidFill>
                  <a:schemeClr val="bg1"/>
                </a:solidFill>
                <a:latin typeface="Arial" panose="020B0604020202020204" pitchFamily="34" charset="0"/>
              </a:rPr>
              <a:t>th</a:t>
            </a:r>
            <a:r>
              <a:rPr lang="en-GB" altLang="en-US" sz="100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9"/>
          <p:cNvSpPr>
            <a:spLocks noGrp="1"/>
          </p:cNvSpPr>
          <p:nvPr>
            <p:ph type="ctrTitle"/>
          </p:nvPr>
        </p:nvSpPr>
        <p:spPr/>
        <p:txBody>
          <a:bodyPr>
            <a:normAutofit fontScale="90000"/>
          </a:bodyPr>
          <a:lstStyle/>
          <a:p>
            <a:r>
              <a:rPr lang="en-US" altLang="zh-CN" dirty="0"/>
              <a:t/>
            </a:r>
            <a:br>
              <a:rPr lang="en-US" altLang="zh-CN" dirty="0"/>
            </a:br>
            <a:r>
              <a:rPr lang="en-US" altLang="zh-CN" dirty="0"/>
              <a:t/>
            </a:r>
            <a:br>
              <a:rPr lang="en-US" altLang="zh-CN" dirty="0"/>
            </a:br>
            <a:endParaRPr lang="en-GB" altLang="zh-CN" dirty="0">
              <a:ea typeface="SimSun" pitchFamily="2" charset="-122"/>
            </a:endParaRPr>
          </a:p>
        </p:txBody>
      </p:sp>
      <p:sp>
        <p:nvSpPr>
          <p:cNvPr id="12" name="Text Box 63"/>
          <p:cNvSpPr txBox="1">
            <a:spLocks noChangeArrowheads="1"/>
          </p:cNvSpPr>
          <p:nvPr/>
        </p:nvSpPr>
        <p:spPr bwMode="auto">
          <a:xfrm>
            <a:off x="589252" y="2459038"/>
            <a:ext cx="7998728" cy="989823"/>
          </a:xfrm>
          <a:prstGeom prst="rect">
            <a:avLst/>
          </a:prstGeom>
          <a:noFill/>
          <a:ln w="9525">
            <a:noFill/>
            <a:miter lim="800000"/>
            <a:headEnd/>
            <a:tailEnd/>
          </a:ln>
          <a:effectLst/>
        </p:spPr>
        <p:txBody>
          <a:bodyPr wrap="none">
            <a:spAutoFit/>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algn="ctr" eaLnBrk="1" hangingPunct="1">
              <a:lnSpc>
                <a:spcPct val="80000"/>
              </a:lnSpc>
            </a:pPr>
            <a:r>
              <a:rPr lang="en-US" altLang="ja-JP" sz="3600" b="1" dirty="0"/>
              <a:t>Summary of workload reduction activity </a:t>
            </a:r>
            <a:endParaRPr lang="en-US" altLang="ja-JP" sz="3600" b="1" dirty="0" smtClean="0"/>
          </a:p>
          <a:p>
            <a:pPr algn="ctr" eaLnBrk="1" hangingPunct="1">
              <a:lnSpc>
                <a:spcPct val="80000"/>
              </a:lnSpc>
            </a:pPr>
            <a:r>
              <a:rPr lang="en-US" altLang="ja-JP" sz="3600" b="1" dirty="0" smtClean="0"/>
              <a:t>due </a:t>
            </a:r>
            <a:r>
              <a:rPr lang="en-US" altLang="ja-JP" sz="3600" b="1" dirty="0"/>
              <a:t>to band combinations </a:t>
            </a:r>
            <a:endParaRPr lang="en-GB" altLang="ja-JP" sz="3600" b="1" dirty="0"/>
          </a:p>
        </p:txBody>
      </p:sp>
      <p:sp>
        <p:nvSpPr>
          <p:cNvPr id="7" name="Rectangle 4">
            <a:extLst>
              <a:ext uri="{FF2B5EF4-FFF2-40B4-BE49-F238E27FC236}">
                <a16:creationId xmlns="" xmlns:a16="http://schemas.microsoft.com/office/drawing/2014/main" id="{222CB35D-5154-40FF-B352-C9BD7576722D}"/>
              </a:ext>
            </a:extLst>
          </p:cNvPr>
          <p:cNvSpPr>
            <a:spLocks noGrp="1"/>
          </p:cNvSpPr>
          <p:nvPr>
            <p:ph type="subTitle" idx="1"/>
          </p:nvPr>
        </p:nvSpPr>
        <p:spPr>
          <a:xfrm>
            <a:off x="977900" y="3886200"/>
            <a:ext cx="7496175" cy="1752600"/>
          </a:xfrm>
        </p:spPr>
        <p:txBody>
          <a:bodyPr/>
          <a:lstStyle/>
          <a:p>
            <a:pPr eaLnBrk="1" hangingPunct="1"/>
            <a:r>
              <a:rPr lang="en-GB" altLang="ja-JP" sz="2400" b="1" dirty="0">
                <a:ea typeface="MS PGothic" panose="020B0600070205080204" pitchFamily="50" charset="-128"/>
              </a:rPr>
              <a:t>NTT </a:t>
            </a:r>
            <a:r>
              <a:rPr lang="en-GB" altLang="ja-JP" sz="2400" b="1" dirty="0" smtClean="0">
                <a:ea typeface="MS PGothic" panose="020B0600070205080204" pitchFamily="50" charset="-128"/>
              </a:rPr>
              <a:t>DOCOMO, </a:t>
            </a:r>
            <a:r>
              <a:rPr lang="en-GB" altLang="ja-JP" sz="2400" b="1" dirty="0">
                <a:ea typeface="MS PGothic" panose="020B0600070205080204" pitchFamily="50" charset="-128"/>
              </a:rPr>
              <a:t>INC</a:t>
            </a:r>
            <a:r>
              <a:rPr lang="en-GB" altLang="ja-JP" sz="2400" b="1" dirty="0" smtClean="0">
                <a:ea typeface="MS PGothic" panose="020B0600070205080204" pitchFamily="50" charset="-128"/>
              </a:rPr>
              <a:t>.</a:t>
            </a:r>
          </a:p>
          <a:p>
            <a:pPr eaLnBrk="1" hangingPunct="1"/>
            <a:r>
              <a:rPr lang="en-GB" altLang="ja-JP" sz="2400" b="1" dirty="0" smtClean="0">
                <a:ea typeface="MS PGothic" panose="020B0600070205080204" pitchFamily="50" charset="-128"/>
              </a:rPr>
              <a:t> </a:t>
            </a:r>
            <a:r>
              <a:rPr lang="en-GB" altLang="ja-JP" sz="2400" b="1" dirty="0">
                <a:ea typeface="MS PGothic" panose="020B0600070205080204" pitchFamily="50" charset="-128"/>
              </a:rPr>
              <a:t>(RAN4 Vice chairman, Hiromasa </a:t>
            </a:r>
            <a:r>
              <a:rPr lang="en-GB" altLang="ja-JP" sz="2400" b="1" dirty="0" err="1">
                <a:ea typeface="MS PGothic" panose="020B0600070205080204" pitchFamily="50" charset="-128"/>
              </a:rPr>
              <a:t>Umeda</a:t>
            </a:r>
            <a:r>
              <a:rPr lang="en-GB" altLang="ja-JP" sz="2400" b="1" dirty="0">
                <a:ea typeface="MS PGothic" panose="020B0600070205080204" pitchFamily="50" charset="-128"/>
              </a:rPr>
              <a:t>)</a:t>
            </a:r>
          </a:p>
          <a:p>
            <a:pPr eaLnBrk="1" hangingPunct="1"/>
            <a:endParaRPr lang="en-GB" altLang="ja-JP" sz="2400" b="1" dirty="0">
              <a:ea typeface="MS PGothic" panose="020B0600070205080204" pitchFamily="50" charset="-128"/>
            </a:endParaRPr>
          </a:p>
        </p:txBody>
      </p:sp>
      <p:sp>
        <p:nvSpPr>
          <p:cNvPr id="6" name="正方形/長方形 5"/>
          <p:cNvSpPr/>
          <p:nvPr/>
        </p:nvSpPr>
        <p:spPr>
          <a:xfrm>
            <a:off x="107504" y="116632"/>
            <a:ext cx="3215945" cy="646331"/>
          </a:xfrm>
          <a:prstGeom prst="rect">
            <a:avLst/>
          </a:prstGeom>
        </p:spPr>
        <p:txBody>
          <a:bodyPr wrap="none">
            <a:spAutoFit/>
          </a:bodyPr>
          <a:lstStyle/>
          <a:p>
            <a:r>
              <a:rPr lang="en-GB" altLang="ja-JP" b="1" dirty="0"/>
              <a:t>3GPP </a:t>
            </a:r>
            <a:r>
              <a:rPr lang="en-GB" altLang="ja-JP" b="1" dirty="0" smtClean="0"/>
              <a:t>TSG-RAN </a:t>
            </a:r>
            <a:r>
              <a:rPr lang="en-GB" altLang="ja-JP" b="1" dirty="0"/>
              <a:t>Meeting #</a:t>
            </a:r>
            <a:r>
              <a:rPr lang="en-GB" altLang="ja-JP" b="1" dirty="0" smtClean="0"/>
              <a:t>80</a:t>
            </a:r>
            <a:endParaRPr lang="en-US" altLang="ja-JP" b="1" dirty="0">
              <a:ea typeface="MS PGothic" panose="020B0600070205080204" pitchFamily="50" charset="-128"/>
            </a:endParaRPr>
          </a:p>
          <a:p>
            <a:r>
              <a:rPr lang="en-GB" altLang="ja-JP" b="1" dirty="0"/>
              <a:t>La Jolla, USA, June 11 - 14, 2018</a:t>
            </a:r>
            <a:endParaRPr lang="ja-JP" altLang="ja-JP" dirty="0"/>
          </a:p>
        </p:txBody>
      </p:sp>
      <p:sp>
        <p:nvSpPr>
          <p:cNvPr id="8" name="正方形/長方形 7"/>
          <p:cNvSpPr/>
          <p:nvPr/>
        </p:nvSpPr>
        <p:spPr>
          <a:xfrm>
            <a:off x="6726462" y="44624"/>
            <a:ext cx="2410724" cy="738664"/>
          </a:xfrm>
          <a:prstGeom prst="rect">
            <a:avLst/>
          </a:prstGeom>
        </p:spPr>
        <p:txBody>
          <a:bodyPr wrap="none">
            <a:spAutoFit/>
          </a:bodyPr>
          <a:lstStyle/>
          <a:p>
            <a:pPr algn="r"/>
            <a:r>
              <a:rPr lang="en-US" altLang="ja-JP" b="1" dirty="0" smtClean="0"/>
              <a:t>RP‑181125</a:t>
            </a:r>
            <a:br>
              <a:rPr lang="en-US" altLang="ja-JP" b="1" dirty="0" smtClean="0"/>
            </a:br>
            <a:r>
              <a:rPr lang="en-US" altLang="ja-JP" sz="1800" b="1" dirty="0" smtClean="0"/>
              <a:t>(revision of RP-180506)</a:t>
            </a:r>
            <a:endParaRPr lang="en-US" altLang="ja-JP" b="1" dirty="0" smtClean="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409" name="Group 369"/>
          <p:cNvGraphicFramePr>
            <a:graphicFrameLocks noGrp="1"/>
          </p:cNvGraphicFramePr>
          <p:nvPr>
            <p:extLst>
              <p:ext uri="{D42A27DB-BD31-4B8C-83A1-F6EECF244321}">
                <p14:modId xmlns:p14="http://schemas.microsoft.com/office/powerpoint/2010/main" val="3503210275"/>
              </p:ext>
            </p:extLst>
          </p:nvPr>
        </p:nvGraphicFramePr>
        <p:xfrm>
          <a:off x="207932" y="792417"/>
          <a:ext cx="8715990" cy="5855208"/>
        </p:xfrm>
        <a:graphic>
          <a:graphicData uri="http://schemas.openxmlformats.org/drawingml/2006/table">
            <a:tbl>
              <a:tblPr/>
              <a:tblGrid>
                <a:gridCol w="357505">
                  <a:extLst>
                    <a:ext uri="{9D8B030D-6E8A-4147-A177-3AD203B41FA5}">
                      <a16:colId xmlns="" xmlns:a16="http://schemas.microsoft.com/office/drawing/2014/main" val="2595793909"/>
                    </a:ext>
                  </a:extLst>
                </a:gridCol>
                <a:gridCol w="940090">
                  <a:extLst>
                    <a:ext uri="{9D8B030D-6E8A-4147-A177-3AD203B41FA5}">
                      <a16:colId xmlns="" xmlns:a16="http://schemas.microsoft.com/office/drawing/2014/main" val="20000"/>
                    </a:ext>
                  </a:extLst>
                </a:gridCol>
                <a:gridCol w="1752935">
                  <a:extLst>
                    <a:ext uri="{9D8B030D-6E8A-4147-A177-3AD203B41FA5}">
                      <a16:colId xmlns="" xmlns:a16="http://schemas.microsoft.com/office/drawing/2014/main" val="3659731700"/>
                    </a:ext>
                  </a:extLst>
                </a:gridCol>
                <a:gridCol w="4624505">
                  <a:extLst>
                    <a:ext uri="{9D8B030D-6E8A-4147-A177-3AD203B41FA5}">
                      <a16:colId xmlns="" xmlns:a16="http://schemas.microsoft.com/office/drawing/2014/main" val="20001"/>
                    </a:ext>
                  </a:extLst>
                </a:gridCol>
                <a:gridCol w="1040955">
                  <a:extLst>
                    <a:ext uri="{9D8B030D-6E8A-4147-A177-3AD203B41FA5}">
                      <a16:colId xmlns="" xmlns:a16="http://schemas.microsoft.com/office/drawing/2014/main" val="20003"/>
                    </a:ext>
                  </a:extLst>
                </a:gridCol>
              </a:tblGrid>
              <a:tr h="2134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100" b="0" i="0" u="none" strike="noStrike" cap="none" normalizeH="0" baseline="0" dirty="0">
                          <a:ln>
                            <a:noFill/>
                          </a:ln>
                          <a:solidFill>
                            <a:schemeClr val="tx1"/>
                          </a:solidFill>
                          <a:effectLst/>
                          <a:latin typeface="Calibri" pitchFamily="34" charset="0"/>
                          <a:cs typeface="Arial" charset="0"/>
                        </a:rPr>
                        <a:t>T-doc</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Title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100" b="0" i="0" u="none" strike="noStrike" cap="none" normalizeH="0" baseline="0" dirty="0">
                          <a:ln>
                            <a:noFill/>
                          </a:ln>
                          <a:solidFill>
                            <a:schemeClr val="tx1"/>
                          </a:solidFill>
                          <a:effectLst/>
                          <a:latin typeface="Calibri" pitchFamily="34" charset="0"/>
                          <a:cs typeface="Arial" charset="0"/>
                        </a:rPr>
                        <a:t>meetings</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extLst>
                  <a:ext uri="{0D108BD9-81ED-4DB2-BD59-A6C34878D82A}">
                    <a16:rowId xmlns="" xmlns:a16="http://schemas.microsoft.com/office/drawing/2014/main" val="10000"/>
                  </a:ext>
                </a:extLst>
              </a:tr>
              <a:tr h="35151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17</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R4-1808243</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NTT DOCOMO, Ericsson</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New WID on Rel16 LTE Intra-band CA for </a:t>
                      </a:r>
                      <a:r>
                        <a:rPr kumimoji="0" lang="en-US" altLang="zh-CN" sz="1100" b="0" i="0" u="none" strike="noStrike" cap="none" normalizeH="0" baseline="0" dirty="0" err="1" smtClean="0">
                          <a:ln>
                            <a:noFill/>
                          </a:ln>
                          <a:solidFill>
                            <a:schemeClr val="tx1"/>
                          </a:solidFill>
                          <a:effectLst/>
                          <a:latin typeface="Calibri" pitchFamily="34" charset="0"/>
                          <a:cs typeface="Arial" charset="0"/>
                        </a:rPr>
                        <a:t>xDL</a:t>
                      </a:r>
                      <a:r>
                        <a:rPr kumimoji="0" lang="en-US" altLang="zh-CN" sz="1100" b="0" i="0" u="none" strike="noStrike" cap="none" normalizeH="0" baseline="0" dirty="0" smtClean="0">
                          <a:ln>
                            <a:noFill/>
                          </a:ln>
                          <a:solidFill>
                            <a:schemeClr val="tx1"/>
                          </a:solidFill>
                          <a:effectLst/>
                          <a:latin typeface="Calibri" pitchFamily="34" charset="0"/>
                          <a:cs typeface="Arial" charset="0"/>
                        </a:rPr>
                        <a:t>/</a:t>
                      </a:r>
                      <a:r>
                        <a:rPr kumimoji="0" lang="en-US" altLang="zh-CN" sz="1100" b="0" i="0" u="none" strike="noStrike" cap="none" normalizeH="0" baseline="0" dirty="0" err="1" smtClean="0">
                          <a:ln>
                            <a:noFill/>
                          </a:ln>
                          <a:solidFill>
                            <a:schemeClr val="tx1"/>
                          </a:solidFill>
                          <a:effectLst/>
                          <a:latin typeface="Calibri" pitchFamily="34" charset="0"/>
                          <a:cs typeface="Arial" charset="0"/>
                        </a:rPr>
                        <a:t>yUL</a:t>
                      </a:r>
                      <a:r>
                        <a:rPr kumimoji="0" lang="en-US" altLang="zh-CN" sz="1100" b="0" i="0" u="none" strike="noStrike" cap="none" normalizeH="0" baseline="0" dirty="0" smtClean="0">
                          <a:ln>
                            <a:noFill/>
                          </a:ln>
                          <a:solidFill>
                            <a:schemeClr val="tx1"/>
                          </a:solidFill>
                          <a:effectLst/>
                          <a:latin typeface="Calibri" pitchFamily="34" charset="0"/>
                          <a:cs typeface="Arial" charset="0"/>
                        </a:rPr>
                        <a:t> including contiguous and non-contiguous spectrum</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2134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18</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R4-1808238</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NTT DOCOMO, Qualcomm</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New WID on Rel16 LTE inter-band CA for 2 bands DL with 1 band UL</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151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19</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R4-1808240	</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NTT DOCOMO, Huawei, </a:t>
                      </a:r>
                      <a:r>
                        <a:rPr kumimoji="0" lang="en-US" altLang="zh-CN" sz="1100" b="0" i="0" u="none" strike="noStrike" kern="1200" cap="none" normalizeH="0" baseline="0" dirty="0" err="1" smtClean="0">
                          <a:ln>
                            <a:noFill/>
                          </a:ln>
                          <a:solidFill>
                            <a:schemeClr val="tx1"/>
                          </a:solidFill>
                          <a:effectLst/>
                          <a:latin typeface="Calibri" pitchFamily="34" charset="0"/>
                          <a:ea typeface="+mn-ea"/>
                          <a:cs typeface="Arial" charset="0"/>
                        </a:rPr>
                        <a:t>Hisilicon</a:t>
                      </a:r>
                      <a:endPar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New WID on Rel16 LTE inter-band CA for 3 bands DL with 1 band UL</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615007951"/>
                  </a:ext>
                </a:extLst>
              </a:tr>
              <a:tr h="379134">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20</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R4-1808241</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NTT DOCOMO, Nokia, Nokia Shanghai Bell</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New WID on Rel16 LTE inter-band CA for 4 and 5 bands DL with 1 band UL</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710679618"/>
                  </a:ext>
                </a:extLst>
              </a:tr>
              <a:tr h="35151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21</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R4-1808239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NTT DOCOMO, Huawei, </a:t>
                      </a:r>
                      <a:r>
                        <a:rPr kumimoji="0" lang="en-US" altLang="zh-CN" sz="1100" b="0" i="0" u="none" strike="noStrike" kern="1200" cap="none" normalizeH="0" baseline="0" dirty="0" err="1" smtClean="0">
                          <a:ln>
                            <a:noFill/>
                          </a:ln>
                          <a:solidFill>
                            <a:schemeClr val="tx1"/>
                          </a:solidFill>
                          <a:effectLst/>
                          <a:latin typeface="Calibri" pitchFamily="34" charset="0"/>
                          <a:ea typeface="+mn-ea"/>
                          <a:cs typeface="Arial" charset="0"/>
                        </a:rPr>
                        <a:t>Hisilicon</a:t>
                      </a:r>
                      <a:endPar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New WID on Rel16 LTE inter-band CA for 2 bands DL with 2 bands UL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smtClean="0">
                          <a:ln>
                            <a:noFill/>
                          </a:ln>
                          <a:solidFill>
                            <a:srgbClr val="000000"/>
                          </a:solidFill>
                          <a:effectLst/>
                          <a:uLnTx/>
                          <a:uFillTx/>
                          <a:latin typeface="Calibri" pitchFamily="34" charset="0"/>
                          <a:ea typeface="SimSun" pitchFamily="2" charset="-122"/>
                          <a:cs typeface="Arial" charset="0"/>
                        </a:rPr>
                        <a:t>RAN4#86BIS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151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22</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R4-1808242</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pt-BR" altLang="zh-CN" sz="1100" b="0" i="0" u="none" strike="noStrike" kern="1200" cap="none" normalizeH="0" baseline="0" dirty="0" smtClean="0">
                          <a:ln>
                            <a:noFill/>
                          </a:ln>
                          <a:solidFill>
                            <a:schemeClr val="tx1"/>
                          </a:solidFill>
                          <a:effectLst/>
                          <a:latin typeface="Calibri" pitchFamily="34" charset="0"/>
                          <a:ea typeface="+mn-ea"/>
                          <a:cs typeface="Arial" charset="0"/>
                        </a:rPr>
                        <a:t>NTT DOCOMO, LGE</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New WID on Rel16 LTE inter-band CA for x bands DL with 2 bands UL with x=3, 4, 5</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633868400"/>
                  </a:ext>
                </a:extLst>
              </a:tr>
              <a:tr h="35151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23</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R4-1808244</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NTT DOCOMO, Ericsson</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New WID on NR intra band CA for </a:t>
                      </a:r>
                      <a:r>
                        <a:rPr kumimoji="0" lang="en-US" altLang="zh-CN" sz="1100" b="0" i="0" u="none" strike="noStrike" cap="none" normalizeH="0" baseline="0" dirty="0" err="1" smtClean="0">
                          <a:ln>
                            <a:noFill/>
                          </a:ln>
                          <a:solidFill>
                            <a:schemeClr val="tx1"/>
                          </a:solidFill>
                          <a:effectLst/>
                          <a:latin typeface="Calibri" pitchFamily="34" charset="0"/>
                          <a:cs typeface="Arial" charset="0"/>
                        </a:rPr>
                        <a:t>xCC</a:t>
                      </a:r>
                      <a:r>
                        <a:rPr kumimoji="0" lang="en-US" altLang="zh-CN" sz="1100" b="0" i="0" u="none" strike="noStrike" cap="none" normalizeH="0" baseline="0" dirty="0" smtClean="0">
                          <a:ln>
                            <a:noFill/>
                          </a:ln>
                          <a:solidFill>
                            <a:schemeClr val="tx1"/>
                          </a:solidFill>
                          <a:effectLst/>
                          <a:latin typeface="Calibri" pitchFamily="34" charset="0"/>
                          <a:cs typeface="Arial" charset="0"/>
                        </a:rPr>
                        <a:t> DL/</a:t>
                      </a:r>
                      <a:r>
                        <a:rPr kumimoji="0" lang="en-US" altLang="zh-CN" sz="1100" b="0" i="0" u="none" strike="noStrike" cap="none" normalizeH="0" baseline="0" dirty="0" err="1" smtClean="0">
                          <a:ln>
                            <a:noFill/>
                          </a:ln>
                          <a:solidFill>
                            <a:schemeClr val="tx1"/>
                          </a:solidFill>
                          <a:effectLst/>
                          <a:latin typeface="Calibri" pitchFamily="34" charset="0"/>
                          <a:cs typeface="Arial" charset="0"/>
                        </a:rPr>
                        <a:t>yCC</a:t>
                      </a:r>
                      <a:r>
                        <a:rPr kumimoji="0" lang="en-US" altLang="zh-CN" sz="1100" b="0" i="0" u="none" strike="noStrike" cap="none" normalizeH="0" baseline="0" dirty="0" smtClean="0">
                          <a:ln>
                            <a:noFill/>
                          </a:ln>
                          <a:solidFill>
                            <a:schemeClr val="tx1"/>
                          </a:solidFill>
                          <a:effectLst/>
                          <a:latin typeface="Calibri" pitchFamily="34" charset="0"/>
                          <a:cs typeface="Arial" charset="0"/>
                        </a:rPr>
                        <a:t> UL including contiguous and non-contiguous spectrum</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2134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24</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R4-1808245</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NTT DOCOMO </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New WID on EN-DC for 2 bands DL with 2 bands UL (1 LTE band + 1 NR band)</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r h="35151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25</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R4-1808246</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NTT DOCOMO, Huawei, </a:t>
                      </a:r>
                      <a:r>
                        <a:rPr kumimoji="0" lang="en-US" altLang="zh-CN" sz="1100" b="0" i="0" u="none" strike="noStrike" kern="1200" cap="none" normalizeH="0" baseline="0" dirty="0" err="1" smtClean="0">
                          <a:ln>
                            <a:noFill/>
                          </a:ln>
                          <a:solidFill>
                            <a:schemeClr val="tx1"/>
                          </a:solidFill>
                          <a:effectLst/>
                          <a:latin typeface="Calibri" pitchFamily="34" charset="0"/>
                          <a:ea typeface="+mn-ea"/>
                          <a:cs typeface="Arial" charset="0"/>
                        </a:rPr>
                        <a:t>HiSilicon</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New WID on EN-DC for 3 bands DL with 2 bands UL (2 LTE bands + 1 NR band)</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216250546"/>
                  </a:ext>
                </a:extLst>
              </a:tr>
              <a:tr h="2134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26</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R4-1808247</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NTT DOCOMO, Ericsson</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New WID on EN-DC for 4 bands DL with 2 bands UL (3 LTE bands + 1 NR band)</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r h="35151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27</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R4-1808248</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NTT DOCOMO, Nokia, Nokia Shanghai Bell</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New WID on EN-DC for 5 bands DL with 2 bands UL (4 LTE bands + 1 NR band)</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8"/>
                  </a:ext>
                </a:extLst>
              </a:tr>
              <a:tr h="2134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28</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R4-1806206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NTT DOCOMO, Samsung</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New WID on EN-DC for 6 bands DL with 2 bands UL (5 LTE bands + 1 NR band)</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342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29</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R4-1808250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NTT DOCOMO, ZTE</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New WID on NR Inter-band CA/DC for 2 bands DL with up to 2 bands UL</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151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30</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R4-1808251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pt-BR" altLang="zh-CN" sz="1100" b="0" i="0" u="none" strike="noStrike" kern="1200" cap="none" normalizeH="0" baseline="0" dirty="0" smtClean="0">
                          <a:ln>
                            <a:noFill/>
                          </a:ln>
                          <a:solidFill>
                            <a:schemeClr val="tx1"/>
                          </a:solidFill>
                          <a:effectLst/>
                          <a:latin typeface="Calibri" pitchFamily="34" charset="0"/>
                          <a:ea typeface="+mn-ea"/>
                          <a:cs typeface="Arial" charset="0"/>
                        </a:rPr>
                        <a:t>NTT DOCOMO, LGE</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New WID on EN-DC of LTE CA for up to 4 bands DL with 1 band UL + NR CA for 2 bands DL with 1 band UL</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151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31</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R4-1808252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Huawei, </a:t>
                      </a:r>
                      <a:r>
                        <a:rPr kumimoji="0" lang="en-US" altLang="zh-CN" sz="1100" b="0" i="0" u="none" strike="noStrike" kern="1200" cap="none" normalizeH="0" baseline="0" dirty="0" err="1" smtClean="0">
                          <a:ln>
                            <a:noFill/>
                          </a:ln>
                          <a:solidFill>
                            <a:schemeClr val="tx1"/>
                          </a:solidFill>
                          <a:effectLst/>
                          <a:latin typeface="Calibri" pitchFamily="34" charset="0"/>
                          <a:ea typeface="+mn-ea"/>
                          <a:cs typeface="Arial" charset="0"/>
                        </a:rPr>
                        <a:t>HiSilicon</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New WID on NR SA Supplementary uplink (SUL) NSA SUL NSA SUL with UL sharing from the UE perspective (ULSUP)</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7166" name="Rectangle 126"/>
          <p:cNvSpPr>
            <a:spLocks noGrp="1" noChangeArrowheads="1"/>
          </p:cNvSpPr>
          <p:nvPr>
            <p:ph type="title"/>
          </p:nvPr>
        </p:nvSpPr>
        <p:spPr>
          <a:xfrm>
            <a:off x="860482" y="269976"/>
            <a:ext cx="7200900" cy="360363"/>
          </a:xfrm>
        </p:spPr>
        <p:txBody>
          <a:bodyPr lIns="90488" tIns="44450" rIns="90488" bIns="44450">
            <a:noAutofit/>
          </a:bodyPr>
          <a:lstStyle/>
          <a:p>
            <a:r>
              <a:rPr lang="sv-SE" altLang="zh-CN" dirty="0" smtClean="0">
                <a:solidFill>
                  <a:srgbClr val="0000FF"/>
                </a:solidFill>
              </a:rPr>
              <a:t>Reference(2/2)</a:t>
            </a:r>
            <a:endParaRPr lang="en-US" altLang="zh-CN" dirty="0">
              <a:solidFill>
                <a:srgbClr val="0000FF"/>
              </a:solidFill>
            </a:endParaRPr>
          </a:p>
        </p:txBody>
      </p:sp>
    </p:spTree>
    <p:extLst>
      <p:ext uri="{BB962C8B-B14F-4D97-AF65-F5344CB8AC3E}">
        <p14:creationId xmlns:p14="http://schemas.microsoft.com/office/powerpoint/2010/main" val="393431072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fi-FI" altLang="en-US" sz="4000" dirty="0">
                <a:solidFill>
                  <a:schemeClr val="tx1"/>
                </a:solidFill>
              </a:rPr>
              <a:t>Background</a:t>
            </a:r>
          </a:p>
        </p:txBody>
      </p:sp>
      <p:sp>
        <p:nvSpPr>
          <p:cNvPr id="7171" name="Content Placeholder 7"/>
          <p:cNvSpPr>
            <a:spLocks noGrp="1"/>
          </p:cNvSpPr>
          <p:nvPr>
            <p:ph idx="1"/>
          </p:nvPr>
        </p:nvSpPr>
        <p:spPr>
          <a:xfrm>
            <a:off x="288925" y="1087183"/>
            <a:ext cx="8640763" cy="5192713"/>
          </a:xfrm>
        </p:spPr>
        <p:txBody>
          <a:bodyPr/>
          <a:lstStyle/>
          <a:p>
            <a:r>
              <a:rPr lang="fi-FI" altLang="en-US" sz="2000" dirty="0"/>
              <a:t>Concerns on RAN4 workload and specification qualty being lower due to </a:t>
            </a:r>
            <a:r>
              <a:rPr lang="en-US" altLang="en-US" sz="2000" dirty="0"/>
              <a:t>increase in the number of </a:t>
            </a:r>
            <a:r>
              <a:rPr lang="fi-FI" altLang="en-US" sz="2000" dirty="0"/>
              <a:t>band combinations were raised in [1, 2], where the following were proposed: </a:t>
            </a:r>
          </a:p>
          <a:p>
            <a:pPr lvl="1"/>
            <a:r>
              <a:rPr lang="fi-FI" altLang="en-US" sz="2000" dirty="0"/>
              <a:t>Creating a tool for automation of TPs and CRs [1]</a:t>
            </a:r>
          </a:p>
          <a:p>
            <a:pPr lvl="1"/>
            <a:r>
              <a:rPr lang="fi-FI" altLang="en-US" sz="2000" dirty="0"/>
              <a:t>Prioritizing band combinations </a:t>
            </a:r>
            <a:r>
              <a:rPr lang="en-US" altLang="en-US" sz="2000" dirty="0"/>
              <a:t>[2]</a:t>
            </a:r>
          </a:p>
          <a:p>
            <a:r>
              <a:rPr lang="fi-FI" altLang="en-US" sz="2000" dirty="0"/>
              <a:t>The </a:t>
            </a:r>
            <a:r>
              <a:rPr lang="fi-FI" altLang="en-US" sz="2000" dirty="0" smtClean="0"/>
              <a:t>specification quality issue, </a:t>
            </a:r>
            <a:r>
              <a:rPr lang="fi-FI" altLang="en-US" sz="2000" dirty="0"/>
              <a:t>however, is NOT entirely due to </a:t>
            </a:r>
            <a:r>
              <a:rPr lang="fi-FI" altLang="ja-JP" sz="2000" dirty="0"/>
              <a:t>increase in the </a:t>
            </a:r>
            <a:r>
              <a:rPr lang="fi-FI" altLang="en-US" sz="2000" dirty="0"/>
              <a:t>number of band combinations, but it is at least one of the </a:t>
            </a:r>
            <a:r>
              <a:rPr lang="fi-FI" altLang="en-US" sz="2000" dirty="0" smtClean="0"/>
              <a:t>factors.</a:t>
            </a:r>
            <a:endParaRPr lang="fi-FI" altLang="en-US" sz="2000" dirty="0"/>
          </a:p>
          <a:p>
            <a:pPr lvl="1"/>
            <a:r>
              <a:rPr lang="fi-FI" altLang="en-US" sz="1600" dirty="0"/>
              <a:t>In RAN4, key delegates handle multiple topics. </a:t>
            </a:r>
          </a:p>
          <a:p>
            <a:pPr lvl="1"/>
            <a:r>
              <a:rPr lang="fi-FI" altLang="en-US" sz="1600" dirty="0"/>
              <a:t>Now they are in a difficult situaiton not only due to the number of band combinations but also other issues such as the significant number of options /features in NR.</a:t>
            </a:r>
          </a:p>
          <a:p>
            <a:pPr lvl="1"/>
            <a:r>
              <a:rPr lang="fi-FI" altLang="en-US" sz="1600" dirty="0" smtClean="0"/>
              <a:t>Specifications of TS36.101(38.101) are unnecesarily redundant. This causes the situation that it takes time for basket WIs rapporteurs to prepare CRs and this leads more mistakes.</a:t>
            </a:r>
            <a:endParaRPr lang="fi-FI" altLang="en-US" sz="1600" dirty="0"/>
          </a:p>
          <a:p>
            <a:r>
              <a:rPr lang="en-US" altLang="ja-JP" sz="2000" dirty="0"/>
              <a:t>While what are listed above are also true, because increase in the number of band combinations is at least one of the issues impacting on the spec quality, this is an appropriate timing  to address the issue associated with it before further combinations are proposed.</a:t>
            </a:r>
            <a:endParaRPr lang="fi-FI" altLang="en-US" dirty="0"/>
          </a:p>
          <a:p>
            <a:endParaRPr lang="fi-FI" altLang="en-US" dirty="0"/>
          </a:p>
          <a:p>
            <a:endParaRPr lang="fi-FI" altLang="en-US" dirty="0"/>
          </a:p>
          <a:p>
            <a:endParaRPr lang="fi-FI" altLang="en-US" dirty="0"/>
          </a:p>
          <a:p>
            <a:pPr lvl="1"/>
            <a:endParaRPr lang="en-GB" altLang="en-US" sz="2800" dirty="0">
              <a:solidFill>
                <a:srgbClr val="0000FF"/>
              </a:solidFill>
            </a:endParaRPr>
          </a:p>
          <a:p>
            <a:pPr lvl="1"/>
            <a:endParaRPr lang="en-GB" altLang="en-US" sz="2800" dirty="0">
              <a:solidFill>
                <a:srgbClr val="0000FF"/>
              </a:solidFill>
            </a:endParaRPr>
          </a:p>
          <a:p>
            <a:pPr lvl="1"/>
            <a:endParaRPr lang="en-GB" altLang="en-US" sz="2800" dirty="0"/>
          </a:p>
          <a:p>
            <a:pPr lvl="1">
              <a:buFont typeface="Arial" charset="0"/>
              <a:buNone/>
            </a:pPr>
            <a:endParaRPr lang="fi-FI" altLang="en-US" sz="2800" dirty="0"/>
          </a:p>
        </p:txBody>
      </p:sp>
    </p:spTree>
    <p:extLst>
      <p:ext uri="{BB962C8B-B14F-4D97-AF65-F5344CB8AC3E}">
        <p14:creationId xmlns:p14="http://schemas.microsoft.com/office/powerpoint/2010/main" val="1932103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fi-FI" altLang="en-US" sz="4000" dirty="0" smtClean="0">
                <a:solidFill>
                  <a:schemeClr val="tx1"/>
                </a:solidFill>
              </a:rPr>
              <a:t>History of progress</a:t>
            </a:r>
            <a:endParaRPr lang="fi-FI" altLang="en-US" sz="4000" dirty="0">
              <a:solidFill>
                <a:schemeClr val="tx1"/>
              </a:solidFill>
            </a:endParaRPr>
          </a:p>
        </p:txBody>
      </p:sp>
      <p:sp>
        <p:nvSpPr>
          <p:cNvPr id="7171" name="Content Placeholder 7"/>
          <p:cNvSpPr>
            <a:spLocks noGrp="1"/>
          </p:cNvSpPr>
          <p:nvPr>
            <p:ph idx="1"/>
          </p:nvPr>
        </p:nvSpPr>
        <p:spPr>
          <a:xfrm>
            <a:off x="288925" y="1044579"/>
            <a:ext cx="8640763" cy="5192713"/>
          </a:xfrm>
        </p:spPr>
        <p:txBody>
          <a:bodyPr/>
          <a:lstStyle/>
          <a:p>
            <a:r>
              <a:rPr lang="fi-FI" altLang="en-US" sz="2000" dirty="0"/>
              <a:t>RAN4 AH 1801 (Jan, 2018)</a:t>
            </a:r>
          </a:p>
          <a:p>
            <a:pPr lvl="1"/>
            <a:r>
              <a:rPr lang="fi-FI" altLang="en-US" sz="1800" dirty="0"/>
              <a:t>Applying not the CA configuraion basis but rather the band combination basis approach to TS 36.101/38.101 as well as corresponding basket WIs in [3] and handling of co-existence table in TP were discussed in [3, 4].</a:t>
            </a:r>
          </a:p>
          <a:p>
            <a:pPr lvl="1"/>
            <a:r>
              <a:rPr lang="fi-FI" altLang="en-US" sz="1800" dirty="0"/>
              <a:t> A WF [5] was generated based on the discussion and approved. </a:t>
            </a:r>
          </a:p>
          <a:p>
            <a:r>
              <a:rPr lang="fi-FI" altLang="en-US" sz="2000" dirty="0" smtClean="0"/>
              <a:t>RAN4#86 </a:t>
            </a:r>
            <a:r>
              <a:rPr lang="fi-FI" altLang="en-US" sz="2000" dirty="0"/>
              <a:t>(Feb, 2018)</a:t>
            </a:r>
          </a:p>
          <a:p>
            <a:pPr lvl="1"/>
            <a:r>
              <a:rPr lang="fi-FI" altLang="en-US" sz="1800" dirty="0" smtClean="0"/>
              <a:t>Evidence </a:t>
            </a:r>
            <a:r>
              <a:rPr lang="fi-FI" altLang="en-US" sz="1800" dirty="0"/>
              <a:t>of </a:t>
            </a:r>
            <a:r>
              <a:rPr lang="fi-FI" altLang="en-US" sz="1800" dirty="0" smtClean="0"/>
              <a:t>the benefit of the new approach </a:t>
            </a:r>
            <a:r>
              <a:rPr lang="fi-FI" altLang="en-US" sz="1800" dirty="0"/>
              <a:t>was shown and </a:t>
            </a:r>
            <a:r>
              <a:rPr lang="fi-FI" altLang="en-US" sz="1800" dirty="0" smtClean="0"/>
              <a:t>approved </a:t>
            </a:r>
            <a:r>
              <a:rPr lang="fi-FI" altLang="en-US" sz="1800" dirty="0"/>
              <a:t>[6].</a:t>
            </a:r>
          </a:p>
          <a:p>
            <a:pPr lvl="1"/>
            <a:r>
              <a:rPr lang="fi-FI" altLang="en-US" sz="1800" dirty="0"/>
              <a:t>The approach to make the spec band combination basis was </a:t>
            </a:r>
            <a:r>
              <a:rPr lang="fi-FI" altLang="en-US" sz="1800" dirty="0" smtClean="0"/>
              <a:t>applied </a:t>
            </a:r>
            <a:r>
              <a:rPr lang="fi-FI" altLang="en-US" sz="1800" dirty="0"/>
              <a:t>to some requirements for 36.101 and the associated CRs were agreed [9, 10].</a:t>
            </a:r>
          </a:p>
          <a:p>
            <a:pPr lvl="1"/>
            <a:r>
              <a:rPr lang="fi-FI" altLang="en-US" sz="1800" dirty="0"/>
              <a:t>Many methods to make Text Proposals (TPs) simper [</a:t>
            </a:r>
            <a:r>
              <a:rPr lang="fi-FI" altLang="en-US" sz="1800" dirty="0" smtClean="0"/>
              <a:t>7, 8] were </a:t>
            </a:r>
            <a:r>
              <a:rPr lang="fi-FI" altLang="en-US" sz="1800" dirty="0"/>
              <a:t>approved</a:t>
            </a:r>
            <a:r>
              <a:rPr lang="fi-FI" altLang="en-US" sz="1800" dirty="0" smtClean="0"/>
              <a:t>.</a:t>
            </a:r>
            <a:endParaRPr lang="en-GB" altLang="en-US" dirty="0">
              <a:solidFill>
                <a:srgbClr val="0000FF"/>
              </a:solidFill>
            </a:endParaRPr>
          </a:p>
          <a:p>
            <a:r>
              <a:rPr lang="fi-FI" altLang="en-US" sz="2000" dirty="0"/>
              <a:t>RAN4#86BIS (Apr, 2018)</a:t>
            </a:r>
          </a:p>
          <a:p>
            <a:pPr lvl="1"/>
            <a:r>
              <a:rPr lang="fi-FI" altLang="en-US" sz="1800" dirty="0"/>
              <a:t>More specific information that how the new baskets look like in terms of scope, conditions to proposed new configurations are proposed  and approved [11].</a:t>
            </a:r>
          </a:p>
          <a:p>
            <a:r>
              <a:rPr lang="fi-FI" altLang="en-US" sz="2000" dirty="0"/>
              <a:t>RAN4#87 (Apr, 2018)</a:t>
            </a:r>
          </a:p>
          <a:p>
            <a:pPr lvl="1"/>
            <a:r>
              <a:rPr lang="fi-FI" altLang="en-US" sz="1800" dirty="0"/>
              <a:t>CRs to simplify TS36.101 by removing redundant information about MSD tables for Rx requirements [12-15]. </a:t>
            </a:r>
            <a:r>
              <a:rPr lang="fi-FI" altLang="en-US" sz="1800" dirty="0" smtClean="0"/>
              <a:t>The </a:t>
            </a:r>
            <a:r>
              <a:rPr lang="fi-FI" altLang="en-US" sz="1800" dirty="0"/>
              <a:t>amount of pages for TS36.101 would be reduced roughly by 30 pages. This </a:t>
            </a:r>
            <a:r>
              <a:rPr lang="fi-FI" altLang="en-US" sz="1800" dirty="0" smtClean="0"/>
              <a:t>also </a:t>
            </a:r>
            <a:r>
              <a:rPr lang="fi-FI" altLang="en-US" sz="1800" dirty="0"/>
              <a:t>makes rapporteurs’ work for CR preparations </a:t>
            </a:r>
            <a:r>
              <a:rPr lang="fi-FI" altLang="en-US" sz="1800" dirty="0" smtClean="0"/>
              <a:t>easier</a:t>
            </a:r>
          </a:p>
          <a:p>
            <a:pPr lvl="1"/>
            <a:r>
              <a:rPr lang="fi-FI" altLang="en-US" sz="1800" dirty="0" smtClean="0"/>
              <a:t>Each of the basket WI WIDs were proposed and endorsed[16-21].</a:t>
            </a:r>
            <a:endParaRPr lang="en-GB" altLang="en-US" sz="2000" dirty="0"/>
          </a:p>
          <a:p>
            <a:pPr lvl="1">
              <a:buFont typeface="Arial" charset="0"/>
              <a:buNone/>
            </a:pPr>
            <a:endParaRPr lang="fi-FI" altLang="en-US" dirty="0"/>
          </a:p>
        </p:txBody>
      </p:sp>
    </p:spTree>
    <p:extLst>
      <p:ext uri="{BB962C8B-B14F-4D97-AF65-F5344CB8AC3E}">
        <p14:creationId xmlns:p14="http://schemas.microsoft.com/office/powerpoint/2010/main" val="36730551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 xmlns:a16="http://schemas.microsoft.com/office/drawing/2014/main" id="{2E7D9981-BD14-4BE2-AE63-7046AD184415}"/>
              </a:ext>
            </a:extLst>
          </p:cNvPr>
          <p:cNvSpPr txBox="1">
            <a:spLocks/>
          </p:cNvSpPr>
          <p:nvPr/>
        </p:nvSpPr>
        <p:spPr bwMode="auto">
          <a:xfrm>
            <a:off x="288925" y="1146175"/>
            <a:ext cx="8640763" cy="519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fi-FI" altLang="en-US" sz="2400" kern="0" dirty="0"/>
              <a:t>Identified issues [3] are briefly summarized below.</a:t>
            </a:r>
          </a:p>
          <a:p>
            <a:endParaRPr lang="fi-FI" altLang="en-US" sz="2400" kern="0" dirty="0"/>
          </a:p>
          <a:p>
            <a:endParaRPr lang="fi-FI" altLang="en-US" sz="2400" kern="0" dirty="0"/>
          </a:p>
          <a:p>
            <a:endParaRPr lang="fi-FI" altLang="en-US" sz="2400" kern="0" dirty="0"/>
          </a:p>
          <a:p>
            <a:endParaRPr lang="fi-FI" altLang="en-US" sz="2400" kern="0" dirty="0"/>
          </a:p>
          <a:p>
            <a:endParaRPr lang="fi-FI" altLang="en-US" sz="2400" kern="0" dirty="0"/>
          </a:p>
          <a:p>
            <a:endParaRPr lang="fi-FI" altLang="en-US" sz="2400" kern="0" dirty="0"/>
          </a:p>
          <a:p>
            <a:endParaRPr lang="fi-FI" altLang="en-US" sz="2400" kern="0" dirty="0"/>
          </a:p>
          <a:p>
            <a:endParaRPr lang="fi-FI" altLang="en-US" sz="2400" kern="0" dirty="0"/>
          </a:p>
          <a:p>
            <a:endParaRPr lang="fi-FI" altLang="en-US" sz="2400" kern="0" dirty="0"/>
          </a:p>
          <a:p>
            <a:endParaRPr lang="fi-FI" altLang="en-US" sz="2400" kern="0" dirty="0"/>
          </a:p>
          <a:p>
            <a:endParaRPr lang="fi-FI" altLang="en-US" sz="2400" kern="0" dirty="0"/>
          </a:p>
          <a:p>
            <a:pPr lvl="1"/>
            <a:r>
              <a:rPr lang="fi-FI" altLang="en-US" sz="2000" kern="0" dirty="0"/>
              <a:t>These would not be all the issues.</a:t>
            </a:r>
          </a:p>
          <a:p>
            <a:endParaRPr lang="fi-FI" altLang="en-US" kern="0" dirty="0"/>
          </a:p>
          <a:p>
            <a:endParaRPr lang="fi-FI" altLang="en-US" kern="0" dirty="0"/>
          </a:p>
          <a:p>
            <a:pPr lvl="1"/>
            <a:endParaRPr lang="en-GB" altLang="en-US" sz="2800" kern="0" dirty="0">
              <a:solidFill>
                <a:srgbClr val="0000FF"/>
              </a:solidFill>
            </a:endParaRPr>
          </a:p>
          <a:p>
            <a:pPr lvl="1"/>
            <a:endParaRPr lang="en-GB" altLang="en-US" sz="2800" kern="0" dirty="0">
              <a:solidFill>
                <a:srgbClr val="0000FF"/>
              </a:solidFill>
            </a:endParaRPr>
          </a:p>
          <a:p>
            <a:pPr lvl="1"/>
            <a:endParaRPr lang="en-GB" altLang="en-US" sz="2800" kern="0" dirty="0"/>
          </a:p>
          <a:p>
            <a:pPr lvl="1">
              <a:buFont typeface="Arial" charset="0"/>
              <a:buNone/>
            </a:pPr>
            <a:endParaRPr lang="fi-FI" altLang="en-US" sz="2800" kern="0" dirty="0"/>
          </a:p>
        </p:txBody>
      </p:sp>
      <p:sp>
        <p:nvSpPr>
          <p:cNvPr id="7170" name="Title 6"/>
          <p:cNvSpPr>
            <a:spLocks noGrp="1"/>
          </p:cNvSpPr>
          <p:nvPr>
            <p:ph type="title"/>
          </p:nvPr>
        </p:nvSpPr>
        <p:spPr>
          <a:xfrm>
            <a:off x="457200" y="46038"/>
            <a:ext cx="6834188" cy="1143000"/>
          </a:xfrm>
        </p:spPr>
        <p:txBody>
          <a:bodyPr/>
          <a:lstStyle/>
          <a:p>
            <a:r>
              <a:rPr lang="fi-FI" altLang="en-US" sz="4000" dirty="0">
                <a:solidFill>
                  <a:schemeClr val="tx1"/>
                </a:solidFill>
              </a:rPr>
              <a:t>Identified issues</a:t>
            </a:r>
            <a:r>
              <a:rPr lang="fi-FI" altLang="en-US" sz="4000" baseline="30000" dirty="0">
                <a:solidFill>
                  <a:schemeClr val="tx1"/>
                </a:solidFill>
              </a:rPr>
              <a:t>1</a:t>
            </a:r>
          </a:p>
        </p:txBody>
      </p:sp>
      <p:graphicFrame>
        <p:nvGraphicFramePr>
          <p:cNvPr id="2" name="表 1">
            <a:extLst>
              <a:ext uri="{FF2B5EF4-FFF2-40B4-BE49-F238E27FC236}">
                <a16:creationId xmlns="" xmlns:a16="http://schemas.microsoft.com/office/drawing/2014/main" id="{EA9FAB70-B35B-4184-B098-EA06C67213E3}"/>
              </a:ext>
            </a:extLst>
          </p:cNvPr>
          <p:cNvGraphicFramePr>
            <a:graphicFrameLocks noGrp="1"/>
          </p:cNvGraphicFramePr>
          <p:nvPr>
            <p:extLst>
              <p:ext uri="{D42A27DB-BD31-4B8C-83A1-F6EECF244321}">
                <p14:modId xmlns:p14="http://schemas.microsoft.com/office/powerpoint/2010/main" val="1045893291"/>
              </p:ext>
            </p:extLst>
          </p:nvPr>
        </p:nvGraphicFramePr>
        <p:xfrm>
          <a:off x="268310" y="1576956"/>
          <a:ext cx="8681726" cy="4738930"/>
        </p:xfrm>
        <a:graphic>
          <a:graphicData uri="http://schemas.openxmlformats.org/drawingml/2006/table">
            <a:tbl>
              <a:tblPr firstRow="1" bandRow="1">
                <a:tableStyleId>{5C22544A-7EE6-4342-B048-85BDC9FD1C3A}</a:tableStyleId>
              </a:tblPr>
              <a:tblGrid>
                <a:gridCol w="1142602">
                  <a:extLst>
                    <a:ext uri="{9D8B030D-6E8A-4147-A177-3AD203B41FA5}">
                      <a16:colId xmlns="" xmlns:a16="http://schemas.microsoft.com/office/drawing/2014/main" val="2307025879"/>
                    </a:ext>
                  </a:extLst>
                </a:gridCol>
                <a:gridCol w="641202">
                  <a:extLst>
                    <a:ext uri="{9D8B030D-6E8A-4147-A177-3AD203B41FA5}">
                      <a16:colId xmlns="" xmlns:a16="http://schemas.microsoft.com/office/drawing/2014/main" val="4249276361"/>
                    </a:ext>
                  </a:extLst>
                </a:gridCol>
                <a:gridCol w="5253254">
                  <a:extLst>
                    <a:ext uri="{9D8B030D-6E8A-4147-A177-3AD203B41FA5}">
                      <a16:colId xmlns="" xmlns:a16="http://schemas.microsoft.com/office/drawing/2014/main" val="4162547865"/>
                    </a:ext>
                  </a:extLst>
                </a:gridCol>
                <a:gridCol w="1644668">
                  <a:extLst>
                    <a:ext uri="{9D8B030D-6E8A-4147-A177-3AD203B41FA5}">
                      <a16:colId xmlns="" xmlns:a16="http://schemas.microsoft.com/office/drawing/2014/main" val="3669483238"/>
                    </a:ext>
                  </a:extLst>
                </a:gridCol>
              </a:tblGrid>
              <a:tr h="292804">
                <a:tc gridSpan="2">
                  <a:txBody>
                    <a:bodyPr/>
                    <a:lstStyle/>
                    <a:p>
                      <a:pPr algn="ctr"/>
                      <a:r>
                        <a:rPr kumimoji="1" lang="en-US" altLang="ja-JP" sz="1400" dirty="0"/>
                        <a:t>Item</a:t>
                      </a:r>
                      <a:endParaRPr kumimoji="1" lang="ja-JP" altLang="en-US" sz="1400" dirty="0"/>
                    </a:p>
                  </a:txBody>
                  <a:tcPr/>
                </a:tc>
                <a:tc hMerge="1">
                  <a:txBody>
                    <a:bodyPr/>
                    <a:lstStyle/>
                    <a:p>
                      <a:endParaRPr kumimoji="1" lang="ja-JP" altLang="en-US" dirty="0"/>
                    </a:p>
                  </a:txBody>
                  <a:tcPr/>
                </a:tc>
                <a:tc>
                  <a:txBody>
                    <a:bodyPr/>
                    <a:lstStyle/>
                    <a:p>
                      <a:pPr algn="ctr"/>
                      <a:r>
                        <a:rPr kumimoji="1" lang="en-US" altLang="ja-JP" sz="1400" dirty="0"/>
                        <a:t>Issues</a:t>
                      </a:r>
                      <a:endParaRPr kumimoji="1" lang="ja-JP" altLang="en-US" sz="1400" dirty="0"/>
                    </a:p>
                  </a:txBody>
                  <a:tcPr/>
                </a:tc>
                <a:tc>
                  <a:txBody>
                    <a:bodyPr/>
                    <a:lstStyle/>
                    <a:p>
                      <a:pPr algn="ctr"/>
                      <a:r>
                        <a:rPr kumimoji="1" lang="en-US" altLang="ja-JP" sz="1400" dirty="0"/>
                        <a:t>Rough summary</a:t>
                      </a:r>
                      <a:endParaRPr kumimoji="1" lang="ja-JP" altLang="en-US" sz="1400" dirty="0"/>
                    </a:p>
                  </a:txBody>
                  <a:tcPr/>
                </a:tc>
                <a:extLst>
                  <a:ext uri="{0D108BD9-81ED-4DB2-BD59-A6C34878D82A}">
                    <a16:rowId xmlns="" xmlns:a16="http://schemas.microsoft.com/office/drawing/2014/main" val="299169038"/>
                  </a:ext>
                </a:extLst>
              </a:tr>
              <a:tr h="1419901">
                <a:tc rowSpan="2">
                  <a:txBody>
                    <a:bodyPr/>
                    <a:lstStyle/>
                    <a:p>
                      <a:r>
                        <a:rPr kumimoji="1" lang="en-US" altLang="ja-JP" sz="1400" dirty="0"/>
                        <a:t>Technical</a:t>
                      </a:r>
                      <a:endParaRPr kumimoji="1" lang="ja-JP" altLang="en-US" sz="1400" dirty="0"/>
                    </a:p>
                  </a:txBody>
                  <a:tcPr/>
                </a:tc>
                <a:tc>
                  <a:txBody>
                    <a:bodyPr/>
                    <a:lstStyle/>
                    <a:p>
                      <a:r>
                        <a:rPr kumimoji="1" lang="en-US" altLang="ja-JP" sz="1400" dirty="0"/>
                        <a:t>TP</a:t>
                      </a:r>
                      <a:endParaRPr kumimoji="1" lang="ja-JP" altLang="en-US" sz="1400" dirty="0"/>
                    </a:p>
                  </a:txBody>
                  <a:tcPr/>
                </a:tc>
                <a:tc>
                  <a:txBody>
                    <a:bodyPr/>
                    <a:lstStyle/>
                    <a:p>
                      <a:r>
                        <a:rPr kumimoji="1" lang="en-US" altLang="ja-JP" sz="1400" dirty="0"/>
                        <a:t>- Not enough time to read</a:t>
                      </a:r>
                    </a:p>
                    <a:p>
                      <a:pPr marL="92075" indent="-92075">
                        <a:buFontTx/>
                        <a:buChar char="-"/>
                      </a:pPr>
                      <a:r>
                        <a:rPr kumimoji="1" lang="en-US" altLang="ja-JP" sz="1400" dirty="0"/>
                        <a:t>Not enough people to check</a:t>
                      </a:r>
                    </a:p>
                    <a:p>
                      <a:pPr marL="92075" indent="-92075">
                        <a:buFontTx/>
                        <a:buChar char="-"/>
                      </a:pPr>
                      <a:r>
                        <a:rPr kumimoji="1" lang="en-US" altLang="ja-JP" sz="1400" dirty="0"/>
                        <a:t>Many errors</a:t>
                      </a:r>
                    </a:p>
                    <a:p>
                      <a:pPr marL="92075" indent="-92075">
                        <a:buFontTx/>
                        <a:buChar char="-"/>
                      </a:pPr>
                      <a:r>
                        <a:rPr kumimoji="1" lang="en-US" altLang="ja-JP" sz="1400" dirty="0"/>
                        <a:t>Unnecessary information</a:t>
                      </a:r>
                    </a:p>
                    <a:p>
                      <a:pPr marL="92075" indent="-92075">
                        <a:buFontTx/>
                        <a:buChar char="-"/>
                      </a:pPr>
                      <a:r>
                        <a:rPr kumimoji="1" lang="en-US" altLang="ja-JP" sz="1400" dirty="0"/>
                        <a:t>Unnecessary activities trying to correct</a:t>
                      </a:r>
                      <a:br>
                        <a:rPr kumimoji="1" lang="en-US" altLang="ja-JP" sz="1400" dirty="0"/>
                      </a:br>
                      <a:r>
                        <a:rPr kumimoji="1" lang="en-US" altLang="ja-JP" sz="1400" dirty="0"/>
                        <a:t>unnecessary information</a:t>
                      </a:r>
                    </a:p>
                    <a:p>
                      <a:pPr marL="92075" indent="-92075">
                        <a:buFontTx/>
                        <a:buChar char="-"/>
                      </a:pPr>
                      <a:r>
                        <a:rPr kumimoji="1" lang="en-US" altLang="ja-JP" sz="1400" dirty="0"/>
                        <a:t>Difficult to identify TPs including </a:t>
                      </a:r>
                      <a:br>
                        <a:rPr kumimoji="1" lang="en-US" altLang="ja-JP" sz="1400" dirty="0"/>
                      </a:br>
                      <a:r>
                        <a:rPr kumimoji="1" lang="en-US" altLang="ja-JP" sz="1400" dirty="0"/>
                        <a:t>more technical aspects</a:t>
                      </a:r>
                      <a:endParaRPr kumimoji="1" lang="ja-JP" altLang="en-US" sz="1400" dirty="0"/>
                    </a:p>
                  </a:txBody>
                  <a:tcPr/>
                </a:tc>
                <a:tc>
                  <a:txBody>
                    <a:bodyPr/>
                    <a:lstStyle/>
                    <a:p>
                      <a:pPr marL="92075" indent="-92075">
                        <a:buFontTx/>
                        <a:buChar char="-"/>
                      </a:pPr>
                      <a:r>
                        <a:rPr kumimoji="1" lang="en-US" altLang="ja-JP" sz="1400" dirty="0"/>
                        <a:t>Duplicated work </a:t>
                      </a:r>
                    </a:p>
                    <a:p>
                      <a:pPr marL="92075" indent="-92075">
                        <a:buFontTx/>
                        <a:buChar char="-"/>
                      </a:pPr>
                      <a:r>
                        <a:rPr kumimoji="1" lang="en-US" altLang="ja-JP" sz="1400" dirty="0"/>
                        <a:t>A lot unwanted information</a:t>
                      </a:r>
                      <a:endParaRPr kumimoji="1" lang="ja-JP" altLang="en-US" sz="1400" dirty="0"/>
                    </a:p>
                  </a:txBody>
                  <a:tcPr/>
                </a:tc>
                <a:extLst>
                  <a:ext uri="{0D108BD9-81ED-4DB2-BD59-A6C34878D82A}">
                    <a16:rowId xmlns="" xmlns:a16="http://schemas.microsoft.com/office/drawing/2014/main" val="2502342837"/>
                  </a:ext>
                </a:extLst>
              </a:tr>
              <a:tr h="914513">
                <a:tc vMerge="1">
                  <a:txBody>
                    <a:bodyPr/>
                    <a:lstStyle/>
                    <a:p>
                      <a:endParaRPr kumimoji="1" lang="ja-JP" altLang="en-US" dirty="0"/>
                    </a:p>
                  </a:txBody>
                  <a:tcPr/>
                </a:tc>
                <a:tc>
                  <a:txBody>
                    <a:bodyPr/>
                    <a:lstStyle/>
                    <a:p>
                      <a:r>
                        <a:rPr kumimoji="1" lang="en-US" altLang="ja-JP" sz="1400" dirty="0"/>
                        <a:t>CR</a:t>
                      </a:r>
                      <a:endParaRPr kumimoji="1" lang="ja-JP" altLang="en-US" sz="1400" dirty="0"/>
                    </a:p>
                  </a:txBody>
                  <a:tcPr/>
                </a:tc>
                <a:tc>
                  <a:txBody>
                    <a:bodyPr/>
                    <a:lstStyle/>
                    <a:p>
                      <a:pPr marL="92075" marR="0" lvl="0" indent="-92075" algn="l" defTabSz="914400" rtl="0" eaLnBrk="1" fontAlgn="auto" latinLnBrk="0" hangingPunct="1">
                        <a:lnSpc>
                          <a:spcPct val="100000"/>
                        </a:lnSpc>
                        <a:spcBef>
                          <a:spcPts val="0"/>
                        </a:spcBef>
                        <a:spcAft>
                          <a:spcPts val="0"/>
                        </a:spcAft>
                        <a:buClrTx/>
                        <a:buSzTx/>
                        <a:buFontTx/>
                        <a:buChar char="-"/>
                        <a:tabLst/>
                        <a:defRPr/>
                      </a:pPr>
                      <a:r>
                        <a:rPr kumimoji="1" lang="en-US" altLang="ja-JP" sz="1400" dirty="0"/>
                        <a:t>Not enough to prepare CRs during a meeting</a:t>
                      </a:r>
                    </a:p>
                    <a:p>
                      <a:pPr marL="92075" indent="-92075">
                        <a:buFontTx/>
                        <a:buChar char="-"/>
                      </a:pPr>
                      <a:r>
                        <a:rPr kumimoji="1" lang="en-US" altLang="ja-JP" sz="1400" dirty="0"/>
                        <a:t>Takes time to prepare CRs due to many errors and complicated contents such as long tables associated with band combinations in the specs 36.101</a:t>
                      </a:r>
                    </a:p>
                    <a:p>
                      <a:pPr marL="92075" indent="-92075">
                        <a:buFontTx/>
                        <a:buChar char="-"/>
                      </a:pPr>
                      <a:r>
                        <a:rPr kumimoji="1" lang="en-US" altLang="ja-JP" sz="1400" dirty="0"/>
                        <a:t>Take time to check the status of fallback modes</a:t>
                      </a:r>
                    </a:p>
                  </a:txBody>
                  <a:tcPr/>
                </a:tc>
                <a:tc>
                  <a:txBody>
                    <a:bodyPr/>
                    <a:lstStyle/>
                    <a:p>
                      <a:pPr marL="92075" indent="-92075">
                        <a:buFontTx/>
                        <a:buChar char="-"/>
                      </a:pPr>
                      <a:r>
                        <a:rPr kumimoji="1" lang="en-US" altLang="ja-JP" sz="1400" dirty="0"/>
                        <a:t>Complicated spec </a:t>
                      </a:r>
                    </a:p>
                    <a:p>
                      <a:pPr marL="92075" indent="-92075">
                        <a:buFontTx/>
                        <a:buChar char="-"/>
                      </a:pPr>
                      <a:r>
                        <a:rPr kumimoji="1" lang="en-US" altLang="ja-JP" sz="1400" dirty="0"/>
                        <a:t>A lot unwanted information</a:t>
                      </a:r>
                      <a:endParaRPr kumimoji="1" lang="ja-JP" altLang="en-US" sz="1400" dirty="0"/>
                    </a:p>
                    <a:p>
                      <a:endParaRPr kumimoji="1" lang="ja-JP" altLang="en-US" sz="1400" dirty="0"/>
                    </a:p>
                  </a:txBody>
                  <a:tcPr/>
                </a:tc>
                <a:extLst>
                  <a:ext uri="{0D108BD9-81ED-4DB2-BD59-A6C34878D82A}">
                    <a16:rowId xmlns="" xmlns:a16="http://schemas.microsoft.com/office/drawing/2014/main" val="3497581300"/>
                  </a:ext>
                </a:extLst>
              </a:tr>
              <a:tr h="577587">
                <a:tc rowSpan="2">
                  <a:txBody>
                    <a:bodyPr/>
                    <a:lstStyle/>
                    <a:p>
                      <a:r>
                        <a:rPr kumimoji="1" lang="en-US" altLang="ja-JP" sz="1400" dirty="0"/>
                        <a:t>Operation</a:t>
                      </a:r>
                    </a:p>
                    <a:p>
                      <a:r>
                        <a:rPr kumimoji="1" lang="en-US" altLang="ja-JP" sz="1400" dirty="0"/>
                        <a:t>(mainly related with rapporteurs work load)</a:t>
                      </a:r>
                      <a:endParaRPr kumimoji="1" lang="ja-JP" altLang="en-US" sz="1400" dirty="0"/>
                    </a:p>
                  </a:txBody>
                  <a:tcPr/>
                </a:tc>
                <a:tc>
                  <a:txBody>
                    <a:bodyPr/>
                    <a:lstStyle/>
                    <a:p>
                      <a:r>
                        <a:rPr kumimoji="1" lang="en-US" altLang="ja-JP" sz="1400" dirty="0"/>
                        <a:t>SR</a:t>
                      </a:r>
                      <a:endParaRPr kumimoji="1" lang="ja-JP" altLang="en-US" sz="1400" dirty="0"/>
                    </a:p>
                  </a:txBody>
                  <a:tcPr/>
                </a:tc>
                <a:tc>
                  <a:txBody>
                    <a:bodyPr/>
                    <a:lstStyle/>
                    <a:p>
                      <a:pPr marL="92075" marR="0" lvl="0" indent="-92075" algn="l" defTabSz="914400" rtl="0" eaLnBrk="1" fontAlgn="auto" latinLnBrk="0" hangingPunct="1">
                        <a:lnSpc>
                          <a:spcPct val="100000"/>
                        </a:lnSpc>
                        <a:spcBef>
                          <a:spcPts val="0"/>
                        </a:spcBef>
                        <a:spcAft>
                          <a:spcPts val="0"/>
                        </a:spcAft>
                        <a:buClrTx/>
                        <a:buSzTx/>
                        <a:buFontTx/>
                        <a:buChar char="-"/>
                        <a:tabLst/>
                        <a:defRPr/>
                      </a:pPr>
                      <a:r>
                        <a:rPr kumimoji="1" lang="en-US" altLang="ja-JP" sz="1400" dirty="0"/>
                        <a:t>Some responsible persons do not meet the deadlines(Eventually, rapporteurs for the individual basket WIs have difficulty in preparing the final SR)</a:t>
                      </a:r>
                    </a:p>
                  </a:txBody>
                  <a:tcPr/>
                </a:tc>
                <a:tc>
                  <a:txBody>
                    <a:bodyPr/>
                    <a:lstStyle/>
                    <a:p>
                      <a:pPr marL="92075" indent="-92075">
                        <a:buFontTx/>
                        <a:buChar char="-"/>
                      </a:pPr>
                      <a:r>
                        <a:rPr kumimoji="1" lang="en-US" altLang="ja-JP" sz="1400" dirty="0"/>
                        <a:t>Lacks sense of  responsibility</a:t>
                      </a:r>
                    </a:p>
                  </a:txBody>
                  <a:tcPr/>
                </a:tc>
                <a:extLst>
                  <a:ext uri="{0D108BD9-81ED-4DB2-BD59-A6C34878D82A}">
                    <a16:rowId xmlns="" xmlns:a16="http://schemas.microsoft.com/office/drawing/2014/main" val="1677216739"/>
                  </a:ext>
                </a:extLst>
              </a:tr>
              <a:tr h="746050">
                <a:tc vMerge="1">
                  <a:txBody>
                    <a:bodyPr/>
                    <a:lstStyle/>
                    <a:p>
                      <a:endParaRPr kumimoji="1" lang="ja-JP" altLang="en-US" dirty="0"/>
                    </a:p>
                  </a:txBody>
                  <a:tcPr/>
                </a:tc>
                <a:tc>
                  <a:txBody>
                    <a:bodyPr/>
                    <a:lstStyle/>
                    <a:p>
                      <a:r>
                        <a:rPr kumimoji="1" lang="en-US" altLang="ja-JP" sz="1400" dirty="0"/>
                        <a:t>WID</a:t>
                      </a:r>
                      <a:endParaRPr kumimoji="1" lang="ja-JP" altLang="en-US" sz="1400" dirty="0"/>
                    </a:p>
                  </a:txBody>
                  <a:tcPr/>
                </a:tc>
                <a:tc>
                  <a:txBody>
                    <a:bodyPr/>
                    <a:lstStyle/>
                    <a:p>
                      <a:pPr marL="92075" marR="0" lvl="0" indent="-92075" algn="l" defTabSz="914400" rtl="0" eaLnBrk="1" fontAlgn="auto" latinLnBrk="0" hangingPunct="1">
                        <a:lnSpc>
                          <a:spcPct val="100000"/>
                        </a:lnSpc>
                        <a:spcBef>
                          <a:spcPts val="0"/>
                        </a:spcBef>
                        <a:spcAft>
                          <a:spcPts val="0"/>
                        </a:spcAft>
                        <a:buClrTx/>
                        <a:buSzTx/>
                        <a:buFontTx/>
                        <a:buChar char="-"/>
                        <a:tabLst/>
                        <a:defRPr/>
                      </a:pPr>
                      <a:r>
                        <a:rPr kumimoji="1" lang="en-US" altLang="ja-JP" sz="1400" dirty="0"/>
                        <a:t>Some people do not meet the deadlines</a:t>
                      </a:r>
                    </a:p>
                    <a:p>
                      <a:pPr marL="92075" marR="0" lvl="0" indent="-92075" algn="l" defTabSz="914400" rtl="0" eaLnBrk="1" fontAlgn="auto" latinLnBrk="0" hangingPunct="1">
                        <a:lnSpc>
                          <a:spcPct val="100000"/>
                        </a:lnSpc>
                        <a:spcBef>
                          <a:spcPts val="0"/>
                        </a:spcBef>
                        <a:spcAft>
                          <a:spcPts val="0"/>
                        </a:spcAft>
                        <a:buClrTx/>
                        <a:buSzTx/>
                        <a:buFontTx/>
                        <a:buChar char="-"/>
                        <a:tabLst/>
                        <a:defRPr/>
                      </a:pPr>
                      <a:r>
                        <a:rPr kumimoji="1" lang="en-US" altLang="ja-JP" sz="1400" dirty="0"/>
                        <a:t>Take time to repeatedly revise the WID(Eventually, rapporteurs for the individual basket WIs have difficulty in preparing the final SR)</a:t>
                      </a:r>
                    </a:p>
                  </a:txBody>
                  <a:tcPr/>
                </a:tc>
                <a:tc>
                  <a:txBody>
                    <a:bodyPr/>
                    <a:lstStyle/>
                    <a:p>
                      <a:pPr marL="92075" marR="0" lvl="0" indent="-92075" algn="l" defTabSz="914400" rtl="0" eaLnBrk="1" fontAlgn="auto" latinLnBrk="0" hangingPunct="1">
                        <a:lnSpc>
                          <a:spcPct val="100000"/>
                        </a:lnSpc>
                        <a:spcBef>
                          <a:spcPts val="0"/>
                        </a:spcBef>
                        <a:spcAft>
                          <a:spcPts val="0"/>
                        </a:spcAft>
                        <a:buClrTx/>
                        <a:buSzTx/>
                        <a:buFontTx/>
                        <a:buChar char="-"/>
                        <a:tabLst/>
                        <a:defRPr/>
                      </a:pPr>
                      <a:r>
                        <a:rPr kumimoji="1" lang="en-US" altLang="ja-JP" sz="1400" dirty="0"/>
                        <a:t>Lacks sense of  responsibility</a:t>
                      </a:r>
                      <a:endParaRPr kumimoji="1" lang="ja-JP" altLang="en-US" sz="1400" dirty="0"/>
                    </a:p>
                  </a:txBody>
                  <a:tcPr/>
                </a:tc>
                <a:extLst>
                  <a:ext uri="{0D108BD9-81ED-4DB2-BD59-A6C34878D82A}">
                    <a16:rowId xmlns="" xmlns:a16="http://schemas.microsoft.com/office/drawing/2014/main" val="2971886491"/>
                  </a:ext>
                </a:extLst>
              </a:tr>
            </a:tbl>
          </a:graphicData>
        </a:graphic>
      </p:graphicFrame>
    </p:spTree>
    <p:extLst>
      <p:ext uri="{BB962C8B-B14F-4D97-AF65-F5344CB8AC3E}">
        <p14:creationId xmlns:p14="http://schemas.microsoft.com/office/powerpoint/2010/main" val="21977031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7">
            <a:extLst>
              <a:ext uri="{FF2B5EF4-FFF2-40B4-BE49-F238E27FC236}">
                <a16:creationId xmlns="" xmlns:a16="http://schemas.microsoft.com/office/drawing/2014/main" id="{131AEA56-04E4-4AC2-BE6A-BFF687E3B447}"/>
              </a:ext>
            </a:extLst>
          </p:cNvPr>
          <p:cNvSpPr>
            <a:spLocks noGrp="1"/>
          </p:cNvSpPr>
          <p:nvPr>
            <p:ph idx="1"/>
          </p:nvPr>
        </p:nvSpPr>
        <p:spPr>
          <a:xfrm>
            <a:off x="0" y="1146175"/>
            <a:ext cx="9143999" cy="5192713"/>
          </a:xfrm>
        </p:spPr>
        <p:txBody>
          <a:bodyPr/>
          <a:lstStyle/>
          <a:p>
            <a:r>
              <a:rPr lang="en-US" altLang="en-US" sz="1800" dirty="0"/>
              <a:t>The approved new approaches will reduce the </a:t>
            </a:r>
            <a:r>
              <a:rPr lang="en-US" altLang="en-US" sz="1800" dirty="0" smtClean="0"/>
              <a:t>amount </a:t>
            </a:r>
            <a:r>
              <a:rPr lang="en-US" altLang="en-US" sz="1800" dirty="0"/>
              <a:t>of Text Proposals(TPs) significantly, 36/38.101 be simpler and will make the CR generation easier</a:t>
            </a:r>
            <a:r>
              <a:rPr lang="fi-FI" altLang="en-US" sz="1800" dirty="0" smtClean="0"/>
              <a:t>.</a:t>
            </a:r>
          </a:p>
          <a:p>
            <a:pPr lvl="1"/>
            <a:r>
              <a:rPr lang="fi-FI" altLang="en-US" sz="1400" dirty="0" smtClean="0"/>
              <a:t>The above indirectly means that spec quality becomes improves </a:t>
            </a:r>
            <a:endParaRPr lang="fi-FI" altLang="en-US" sz="1400" dirty="0"/>
          </a:p>
          <a:p>
            <a:pPr lvl="1"/>
            <a:r>
              <a:rPr lang="fi-FI" altLang="en-US" sz="1400" dirty="0"/>
              <a:t>The approaches apply to LTE as well as to NR.  Note: some will be applied from Rel15 and the others from Rel16.</a:t>
            </a:r>
          </a:p>
          <a:p>
            <a:r>
              <a:rPr lang="fi-FI" altLang="en-US" sz="1800" dirty="0" smtClean="0"/>
              <a:t>Remaining issues related operations such as SRs from responsible persons for certain configurations are not provided would be addressed by frequent annoucements.</a:t>
            </a:r>
            <a:endParaRPr lang="fi-FI" altLang="en-US" sz="1800" dirty="0"/>
          </a:p>
          <a:p>
            <a:endParaRPr lang="fi-FI" altLang="en-US" sz="1800" dirty="0">
              <a:solidFill>
                <a:srgbClr val="0000FF"/>
              </a:solidFill>
            </a:endParaRPr>
          </a:p>
          <a:p>
            <a:endParaRPr lang="fi-FI" altLang="en-US" sz="1800" dirty="0">
              <a:solidFill>
                <a:srgbClr val="0000FF"/>
              </a:solidFill>
            </a:endParaRPr>
          </a:p>
          <a:p>
            <a:endParaRPr lang="fi-FI" altLang="en-US" sz="1800" dirty="0">
              <a:solidFill>
                <a:srgbClr val="0000FF"/>
              </a:solidFill>
            </a:endParaRPr>
          </a:p>
          <a:p>
            <a:endParaRPr lang="fi-FI" altLang="en-US" sz="1800" dirty="0">
              <a:solidFill>
                <a:srgbClr val="0000FF"/>
              </a:solidFill>
            </a:endParaRPr>
          </a:p>
          <a:p>
            <a:endParaRPr lang="fi-FI" altLang="en-US" sz="1800" dirty="0">
              <a:solidFill>
                <a:srgbClr val="0000FF"/>
              </a:solidFill>
            </a:endParaRPr>
          </a:p>
          <a:p>
            <a:endParaRPr lang="fi-FI" altLang="en-US" sz="1800" dirty="0">
              <a:solidFill>
                <a:srgbClr val="0000FF"/>
              </a:solidFill>
            </a:endParaRPr>
          </a:p>
          <a:p>
            <a:endParaRPr lang="fi-FI" altLang="en-US" sz="1800" dirty="0">
              <a:solidFill>
                <a:srgbClr val="0000FF"/>
              </a:solidFill>
            </a:endParaRPr>
          </a:p>
          <a:p>
            <a:endParaRPr lang="fi-FI" altLang="en-US" sz="1800" dirty="0">
              <a:solidFill>
                <a:srgbClr val="0000FF"/>
              </a:solidFill>
            </a:endParaRPr>
          </a:p>
          <a:p>
            <a:endParaRPr lang="fi-FI" altLang="en-US" sz="1800" dirty="0">
              <a:solidFill>
                <a:srgbClr val="0000FF"/>
              </a:solidFill>
            </a:endParaRPr>
          </a:p>
          <a:p>
            <a:endParaRPr lang="fi-FI" altLang="en-US" sz="1800" dirty="0">
              <a:solidFill>
                <a:srgbClr val="0000FF"/>
              </a:solidFill>
            </a:endParaRPr>
          </a:p>
          <a:p>
            <a:pPr lvl="1"/>
            <a:r>
              <a:rPr lang="en-GB" altLang="en-US" sz="1800" dirty="0" smtClean="0">
                <a:solidFill>
                  <a:srgbClr val="0000FF"/>
                </a:solidFill>
              </a:rPr>
              <a:t>Note</a:t>
            </a:r>
            <a:r>
              <a:rPr lang="en-GB" altLang="en-US" sz="1800" dirty="0">
                <a:solidFill>
                  <a:srgbClr val="0000FF"/>
                </a:solidFill>
              </a:rPr>
              <a:t>: [4] can be covered by [3</a:t>
            </a:r>
            <a:r>
              <a:rPr lang="en-GB" altLang="en-US" sz="1800" dirty="0" smtClean="0">
                <a:solidFill>
                  <a:srgbClr val="0000FF"/>
                </a:solidFill>
              </a:rPr>
              <a:t>]</a:t>
            </a:r>
            <a:endParaRPr lang="en-GB" altLang="en-US" sz="1800" dirty="0">
              <a:solidFill>
                <a:srgbClr val="0000FF"/>
              </a:solidFill>
            </a:endParaRPr>
          </a:p>
          <a:p>
            <a:pPr lvl="1"/>
            <a:endParaRPr lang="en-GB" altLang="en-US" sz="1800" dirty="0"/>
          </a:p>
          <a:p>
            <a:pPr lvl="1">
              <a:buFont typeface="Arial" charset="0"/>
              <a:buNone/>
            </a:pPr>
            <a:endParaRPr lang="fi-FI" altLang="en-US" sz="1800" dirty="0"/>
          </a:p>
        </p:txBody>
      </p:sp>
      <p:sp>
        <p:nvSpPr>
          <p:cNvPr id="7170" name="Title 6"/>
          <p:cNvSpPr>
            <a:spLocks noGrp="1"/>
          </p:cNvSpPr>
          <p:nvPr>
            <p:ph type="title"/>
          </p:nvPr>
        </p:nvSpPr>
        <p:spPr>
          <a:xfrm>
            <a:off x="457200" y="46038"/>
            <a:ext cx="7609950" cy="1143000"/>
          </a:xfrm>
        </p:spPr>
        <p:txBody>
          <a:bodyPr/>
          <a:lstStyle/>
          <a:p>
            <a:r>
              <a:rPr lang="fi-FI" altLang="en-US" sz="4000" dirty="0">
                <a:solidFill>
                  <a:schemeClr val="tx1"/>
                </a:solidFill>
              </a:rPr>
              <a:t>What R4 achieved in </a:t>
            </a:r>
            <a:r>
              <a:rPr lang="fi-FI" altLang="en-US" sz="4000" dirty="0" smtClean="0">
                <a:solidFill>
                  <a:schemeClr val="tx1"/>
                </a:solidFill>
              </a:rPr>
              <a:t>Q1/Q2 in 2018</a:t>
            </a:r>
            <a:endParaRPr lang="fi-FI" altLang="en-US" sz="4000" dirty="0">
              <a:solidFill>
                <a:schemeClr val="tx1"/>
              </a:solidFill>
            </a:endParaRPr>
          </a:p>
        </p:txBody>
      </p:sp>
      <p:graphicFrame>
        <p:nvGraphicFramePr>
          <p:cNvPr id="2" name="表 1">
            <a:extLst>
              <a:ext uri="{FF2B5EF4-FFF2-40B4-BE49-F238E27FC236}">
                <a16:creationId xmlns="" xmlns:a16="http://schemas.microsoft.com/office/drawing/2014/main" id="{EA9FAB70-B35B-4184-B098-EA06C67213E3}"/>
              </a:ext>
            </a:extLst>
          </p:cNvPr>
          <p:cNvGraphicFramePr>
            <a:graphicFrameLocks noGrp="1"/>
          </p:cNvGraphicFramePr>
          <p:nvPr>
            <p:extLst>
              <p:ext uri="{D42A27DB-BD31-4B8C-83A1-F6EECF244321}">
                <p14:modId xmlns:p14="http://schemas.microsoft.com/office/powerpoint/2010/main" val="485337007"/>
              </p:ext>
            </p:extLst>
          </p:nvPr>
        </p:nvGraphicFramePr>
        <p:xfrm>
          <a:off x="120533" y="3489457"/>
          <a:ext cx="8899846" cy="2533439"/>
        </p:xfrm>
        <a:graphic>
          <a:graphicData uri="http://schemas.openxmlformats.org/drawingml/2006/table">
            <a:tbl>
              <a:tblPr firstRow="1" bandRow="1">
                <a:tableStyleId>{5C22544A-7EE6-4342-B048-85BDC9FD1C3A}</a:tableStyleId>
              </a:tblPr>
              <a:tblGrid>
                <a:gridCol w="953897">
                  <a:extLst>
                    <a:ext uri="{9D8B030D-6E8A-4147-A177-3AD203B41FA5}">
                      <a16:colId xmlns="" xmlns:a16="http://schemas.microsoft.com/office/drawing/2014/main" val="2307025879"/>
                    </a:ext>
                  </a:extLst>
                </a:gridCol>
                <a:gridCol w="535305">
                  <a:extLst>
                    <a:ext uri="{9D8B030D-6E8A-4147-A177-3AD203B41FA5}">
                      <a16:colId xmlns="" xmlns:a16="http://schemas.microsoft.com/office/drawing/2014/main" val="4249276361"/>
                    </a:ext>
                  </a:extLst>
                </a:gridCol>
                <a:gridCol w="1780010">
                  <a:extLst>
                    <a:ext uri="{9D8B030D-6E8A-4147-A177-3AD203B41FA5}">
                      <a16:colId xmlns="" xmlns:a16="http://schemas.microsoft.com/office/drawing/2014/main" val="4162547865"/>
                    </a:ext>
                  </a:extLst>
                </a:gridCol>
                <a:gridCol w="1876878">
                  <a:extLst>
                    <a:ext uri="{9D8B030D-6E8A-4147-A177-3AD203B41FA5}">
                      <a16:colId xmlns="" xmlns:a16="http://schemas.microsoft.com/office/drawing/2014/main" val="3669483238"/>
                    </a:ext>
                  </a:extLst>
                </a:gridCol>
                <a:gridCol w="1876878">
                  <a:extLst>
                    <a:ext uri="{9D8B030D-6E8A-4147-A177-3AD203B41FA5}">
                      <a16:colId xmlns="" xmlns:a16="http://schemas.microsoft.com/office/drawing/2014/main" val="1190880771"/>
                    </a:ext>
                  </a:extLst>
                </a:gridCol>
                <a:gridCol w="1876878">
                  <a:extLst>
                    <a:ext uri="{9D8B030D-6E8A-4147-A177-3AD203B41FA5}">
                      <a16:colId xmlns="" xmlns:a16="http://schemas.microsoft.com/office/drawing/2014/main" val="3678575683"/>
                    </a:ext>
                  </a:extLst>
                </a:gridCol>
              </a:tblGrid>
              <a:tr h="338879">
                <a:tc rowSpan="2" gridSpan="2">
                  <a:txBody>
                    <a:bodyPr/>
                    <a:lstStyle/>
                    <a:p>
                      <a:r>
                        <a:rPr kumimoji="1" lang="en-US" altLang="ja-JP" sz="1400" b="1" dirty="0">
                          <a:solidFill>
                            <a:schemeClr val="bg1"/>
                          </a:solidFill>
                        </a:rPr>
                        <a:t>Item</a:t>
                      </a:r>
                      <a:endParaRPr kumimoji="1" lang="ja-JP" altLang="en-US" sz="1400" b="1" dirty="0">
                        <a:solidFill>
                          <a:schemeClr val="bg1"/>
                        </a:solidFill>
                      </a:endParaRPr>
                    </a:p>
                  </a:txBody>
                  <a:tcPr/>
                </a:tc>
                <a:tc rowSpan="2" hMerge="1">
                  <a:txBody>
                    <a:bodyPr/>
                    <a:lstStyle/>
                    <a:p>
                      <a:endParaRPr kumimoji="1" lang="ja-JP" altLang="en-US"/>
                    </a:p>
                  </a:txBody>
                  <a:tcPr/>
                </a:tc>
                <a:tc rowSpan="2">
                  <a:txBody>
                    <a:bodyPr/>
                    <a:lstStyle/>
                    <a:p>
                      <a:r>
                        <a:rPr kumimoji="1" lang="en-US" altLang="ja-JP" sz="1400" b="1" dirty="0">
                          <a:solidFill>
                            <a:schemeClr val="bg1"/>
                          </a:solidFill>
                        </a:rPr>
                        <a:t>Rough summary</a:t>
                      </a:r>
                      <a:endParaRPr kumimoji="1" lang="ja-JP" altLang="en-US" sz="1400" b="1" dirty="0">
                        <a:solidFill>
                          <a:schemeClr val="bg1"/>
                        </a:solidFill>
                      </a:endParaRPr>
                    </a:p>
                  </a:txBody>
                  <a:tcPr/>
                </a:tc>
                <a:tc gridSpan="3">
                  <a:txBody>
                    <a:bodyPr/>
                    <a:lstStyle/>
                    <a:p>
                      <a:pPr algn="ctr"/>
                      <a:r>
                        <a:rPr kumimoji="1" lang="en-US" altLang="ja-JP" sz="1400" b="1" dirty="0">
                          <a:solidFill>
                            <a:schemeClr val="bg1"/>
                          </a:solidFill>
                        </a:rPr>
                        <a:t>Approaches</a:t>
                      </a:r>
                      <a:endParaRPr kumimoji="1" lang="ja-JP" altLang="en-US" sz="1400" b="1" dirty="0">
                        <a:solidFill>
                          <a:schemeClr val="bg1"/>
                        </a:solidFill>
                      </a:endParaRPr>
                    </a:p>
                  </a:txBody>
                  <a:tcPr>
                    <a:solidFill>
                      <a:srgbClr val="4F81BD"/>
                    </a:solidFill>
                  </a:tcPr>
                </a:tc>
                <a:tc hMerge="1">
                  <a:txBody>
                    <a:bodyPr/>
                    <a:lstStyle/>
                    <a:p>
                      <a:endParaRPr kumimoji="1" lang="ja-JP" altLang="en-US" sz="1600" b="1" dirty="0">
                        <a:solidFill>
                          <a:schemeClr val="bg1"/>
                        </a:solidFill>
                      </a:endParaRPr>
                    </a:p>
                  </a:txBody>
                  <a:tcPr/>
                </a:tc>
                <a:tc hMerge="1">
                  <a:txBody>
                    <a:bodyPr/>
                    <a:lstStyle/>
                    <a:p>
                      <a:endParaRPr kumimoji="1" lang="ja-JP" altLang="en-US" sz="1600" b="1" dirty="0">
                        <a:solidFill>
                          <a:schemeClr val="bg1"/>
                        </a:solidFill>
                      </a:endParaRPr>
                    </a:p>
                  </a:txBody>
                  <a:tcPr/>
                </a:tc>
                <a:extLst>
                  <a:ext uri="{0D108BD9-81ED-4DB2-BD59-A6C34878D82A}">
                    <a16:rowId xmlns="" xmlns:a16="http://schemas.microsoft.com/office/drawing/2014/main" val="2169142129"/>
                  </a:ext>
                </a:extLst>
              </a:tr>
              <a:tr h="529208">
                <a:tc gridSpan="2" vMerge="1">
                  <a:txBody>
                    <a:bodyPr/>
                    <a:lstStyle/>
                    <a:p>
                      <a:endParaRPr kumimoji="1" lang="ja-JP" altLang="en-US" sz="1600" b="1" dirty="0">
                        <a:solidFill>
                          <a:schemeClr val="bg1"/>
                        </a:solidFill>
                      </a:endParaRPr>
                    </a:p>
                  </a:txBody>
                  <a:tcPr>
                    <a:solidFill>
                      <a:srgbClr val="4F81BD"/>
                    </a:solidFill>
                  </a:tcPr>
                </a:tc>
                <a:tc hMerge="1" vMerge="1">
                  <a:txBody>
                    <a:bodyPr/>
                    <a:lstStyle/>
                    <a:p>
                      <a:endParaRPr kumimoji="1" lang="ja-JP" altLang="en-US" dirty="0"/>
                    </a:p>
                  </a:txBody>
                  <a:tcPr/>
                </a:tc>
                <a:tc vMerge="1">
                  <a:txBody>
                    <a:bodyPr/>
                    <a:lstStyle/>
                    <a:p>
                      <a:endParaRPr kumimoji="1" lang="ja-JP" altLang="en-US" sz="1600" b="1" dirty="0">
                        <a:solidFill>
                          <a:schemeClr val="bg1"/>
                        </a:solidFill>
                      </a:endParaRPr>
                    </a:p>
                  </a:txBody>
                  <a:tcPr>
                    <a:solidFill>
                      <a:srgbClr val="4F81BD"/>
                    </a:solidFill>
                  </a:tcPr>
                </a:tc>
                <a:tc>
                  <a:txBody>
                    <a:bodyPr/>
                    <a:lstStyle/>
                    <a:p>
                      <a:r>
                        <a:rPr kumimoji="1" lang="en-US" altLang="ja-JP" sz="1400" b="1" dirty="0">
                          <a:solidFill>
                            <a:schemeClr val="bg1"/>
                          </a:solidFill>
                        </a:rPr>
                        <a:t>Redundancy elimination in 36.101 [6, 9, </a:t>
                      </a:r>
                      <a:r>
                        <a:rPr kumimoji="1" lang="en-US" altLang="ja-JP" sz="1400" b="1" dirty="0" smtClean="0">
                          <a:solidFill>
                            <a:schemeClr val="bg1"/>
                          </a:solidFill>
                        </a:rPr>
                        <a:t>10, 12-15]</a:t>
                      </a:r>
                      <a:endParaRPr kumimoji="1" lang="ja-JP" altLang="en-US" sz="1400" b="1" dirty="0">
                        <a:solidFill>
                          <a:schemeClr val="bg1"/>
                        </a:solidFill>
                      </a:endParaRPr>
                    </a:p>
                  </a:txBody>
                  <a:tcPr>
                    <a:solidFill>
                      <a:srgbClr val="4F81BD"/>
                    </a:solidFill>
                  </a:tcPr>
                </a:tc>
                <a:tc>
                  <a:txBody>
                    <a:bodyPr/>
                    <a:lstStyle/>
                    <a:p>
                      <a:r>
                        <a:rPr kumimoji="1" lang="en-US" altLang="ja-JP" sz="1400" b="1" dirty="0" smtClean="0">
                          <a:solidFill>
                            <a:schemeClr val="bg1"/>
                          </a:solidFill>
                        </a:rPr>
                        <a:t>Restructuring </a:t>
                      </a:r>
                      <a:endParaRPr kumimoji="1" lang="en-US" altLang="ja-JP" sz="1400" b="1" dirty="0">
                        <a:solidFill>
                          <a:schemeClr val="bg1"/>
                        </a:solidFill>
                      </a:endParaRPr>
                    </a:p>
                    <a:p>
                      <a:r>
                        <a:rPr kumimoji="1" lang="en-US" altLang="ja-JP" sz="1400" b="1" dirty="0">
                          <a:solidFill>
                            <a:schemeClr val="bg1"/>
                          </a:solidFill>
                        </a:rPr>
                        <a:t>the basket </a:t>
                      </a:r>
                      <a:r>
                        <a:rPr kumimoji="1" lang="en-US" altLang="ja-JP" sz="1400" b="1" dirty="0" smtClean="0">
                          <a:solidFill>
                            <a:schemeClr val="bg1"/>
                          </a:solidFill>
                        </a:rPr>
                        <a:t>WIs[6, ]</a:t>
                      </a:r>
                      <a:endParaRPr kumimoji="1" lang="ja-JP" altLang="en-US" sz="1400" b="1" dirty="0">
                        <a:solidFill>
                          <a:schemeClr val="bg1"/>
                        </a:solidFill>
                      </a:endParaRPr>
                    </a:p>
                  </a:txBody>
                  <a:tcPr>
                    <a:solidFill>
                      <a:srgbClr val="4F81BD"/>
                    </a:solidFill>
                  </a:tcPr>
                </a:tc>
                <a:tc>
                  <a:txBody>
                    <a:bodyPr/>
                    <a:lstStyle/>
                    <a:p>
                      <a:r>
                        <a:rPr kumimoji="1" lang="en-US" altLang="ja-JP" sz="1400" b="1" dirty="0">
                          <a:solidFill>
                            <a:schemeClr val="bg1"/>
                          </a:solidFill>
                        </a:rPr>
                        <a:t>Guidance for how TPs </a:t>
                      </a:r>
                      <a:r>
                        <a:rPr kumimoji="1" lang="en-US" altLang="ja-JP" sz="1400" b="1" dirty="0" smtClean="0">
                          <a:solidFill>
                            <a:schemeClr val="bg1"/>
                          </a:solidFill>
                        </a:rPr>
                        <a:t> and CRs should </a:t>
                      </a:r>
                      <a:r>
                        <a:rPr kumimoji="1" lang="en-US" altLang="ja-JP" sz="1400" b="1" dirty="0">
                          <a:solidFill>
                            <a:schemeClr val="bg1"/>
                          </a:solidFill>
                        </a:rPr>
                        <a:t>look like [</a:t>
                      </a:r>
                      <a:r>
                        <a:rPr kumimoji="1" lang="en-US" altLang="ja-JP" sz="1400" b="1" dirty="0" smtClean="0">
                          <a:solidFill>
                            <a:schemeClr val="bg1"/>
                          </a:solidFill>
                        </a:rPr>
                        <a:t>6-8, 16] </a:t>
                      </a:r>
                      <a:endParaRPr kumimoji="1" lang="ja-JP" altLang="en-US" sz="1400" b="1" dirty="0">
                        <a:solidFill>
                          <a:schemeClr val="bg1"/>
                        </a:solidFill>
                      </a:endParaRPr>
                    </a:p>
                  </a:txBody>
                  <a:tcPr>
                    <a:solidFill>
                      <a:srgbClr val="4F81BD"/>
                    </a:solidFill>
                  </a:tcPr>
                </a:tc>
                <a:extLst>
                  <a:ext uri="{0D108BD9-81ED-4DB2-BD59-A6C34878D82A}">
                    <a16:rowId xmlns="" xmlns:a16="http://schemas.microsoft.com/office/drawing/2014/main" val="299169038"/>
                  </a:ext>
                </a:extLst>
              </a:tr>
              <a:tr h="697841">
                <a:tc rowSpan="2">
                  <a:txBody>
                    <a:bodyPr/>
                    <a:lstStyle/>
                    <a:p>
                      <a:r>
                        <a:rPr kumimoji="1" lang="en-US" altLang="ja-JP" sz="1400" dirty="0"/>
                        <a:t>Technical</a:t>
                      </a:r>
                      <a:endParaRPr kumimoji="1" lang="ja-JP" altLang="en-US" sz="1400" dirty="0"/>
                    </a:p>
                  </a:txBody>
                  <a:tcPr/>
                </a:tc>
                <a:tc>
                  <a:txBody>
                    <a:bodyPr/>
                    <a:lstStyle/>
                    <a:p>
                      <a:r>
                        <a:rPr kumimoji="1" lang="en-US" altLang="ja-JP" sz="1400" dirty="0"/>
                        <a:t>TP</a:t>
                      </a:r>
                      <a:endParaRPr kumimoji="1" lang="ja-JP" altLang="en-US" sz="1400" dirty="0"/>
                    </a:p>
                  </a:txBody>
                  <a:tcPr/>
                </a:tc>
                <a:tc>
                  <a:txBody>
                    <a:bodyPr/>
                    <a:lstStyle/>
                    <a:p>
                      <a:pPr marL="92075" indent="-92075">
                        <a:buFontTx/>
                        <a:buChar char="-"/>
                      </a:pPr>
                      <a:r>
                        <a:rPr kumimoji="1" lang="en-US" altLang="ja-JP" sz="1400" dirty="0"/>
                        <a:t>Duplicated work </a:t>
                      </a:r>
                    </a:p>
                    <a:p>
                      <a:pPr marL="92075" indent="-92075">
                        <a:buFontTx/>
                        <a:buChar char="-"/>
                      </a:pPr>
                      <a:r>
                        <a:rPr kumimoji="1" lang="en-US" altLang="ja-JP" sz="1400" dirty="0"/>
                        <a:t>A lot of </a:t>
                      </a:r>
                      <a:r>
                        <a:rPr kumimoji="1" lang="en-US" altLang="ja-JP" sz="1400" dirty="0" smtClean="0"/>
                        <a:t>unnecessary</a:t>
                      </a:r>
                      <a:r>
                        <a:rPr kumimoji="1" lang="en-US" altLang="ja-JP" sz="1400" baseline="0" dirty="0" smtClean="0"/>
                        <a:t> </a:t>
                      </a:r>
                      <a:r>
                        <a:rPr kumimoji="1" lang="en-US" altLang="ja-JP" sz="1400" dirty="0" smtClean="0"/>
                        <a:t>information</a:t>
                      </a:r>
                      <a:endParaRPr kumimoji="1" lang="ja-JP" altLang="en-US" sz="1400" dirty="0"/>
                    </a:p>
                  </a:txBody>
                  <a:tcPr/>
                </a:tc>
                <a:tc>
                  <a:txBody>
                    <a:bodyPr/>
                    <a:lstStyle/>
                    <a:p>
                      <a:pPr marL="0" indent="0" algn="ctr">
                        <a:buFontTx/>
                        <a:buNone/>
                      </a:pPr>
                      <a:r>
                        <a:rPr kumimoji="1" lang="en-US" altLang="ja-JP" sz="1400" dirty="0" smtClean="0">
                          <a:solidFill>
                            <a:schemeClr val="tx1"/>
                          </a:solidFill>
                        </a:rPr>
                        <a:t>Significantly effective</a:t>
                      </a:r>
                      <a:endParaRPr kumimoji="1" lang="ja-JP" altLang="en-US" sz="1400" dirty="0">
                        <a:solidFill>
                          <a:schemeClr val="tx1"/>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dirty="0">
                          <a:solidFill>
                            <a:schemeClr val="tx1"/>
                          </a:solidFill>
                        </a:rPr>
                        <a:t>Significantly effective</a:t>
                      </a:r>
                      <a:endParaRPr kumimoji="1" lang="ja-JP" altLang="en-US" sz="1400" dirty="0">
                        <a:solidFill>
                          <a:schemeClr val="tx1"/>
                        </a:solidFill>
                      </a:endParaRPr>
                    </a:p>
                    <a:p>
                      <a:pPr marL="92075" indent="-92075" algn="ctr">
                        <a:buFontTx/>
                        <a:buChar char="-"/>
                      </a:pPr>
                      <a:endParaRPr kumimoji="1" lang="ja-JP" altLang="en-US" sz="1400" dirty="0">
                        <a:solidFill>
                          <a:schemeClr val="tx1"/>
                        </a:solidFill>
                      </a:endParaRPr>
                    </a:p>
                  </a:txBody>
                  <a:tcPr/>
                </a:tc>
                <a:tc>
                  <a:txBody>
                    <a:bodyPr/>
                    <a:lstStyle/>
                    <a:p>
                      <a:pPr algn="ctr"/>
                      <a:r>
                        <a:rPr kumimoji="1" lang="en-US" altLang="ja-JP" sz="1400" dirty="0"/>
                        <a:t>Significantly </a:t>
                      </a:r>
                    </a:p>
                    <a:p>
                      <a:pPr algn="ctr"/>
                      <a:r>
                        <a:rPr kumimoji="1" lang="en-US" altLang="ja-JP" sz="1400" dirty="0" smtClean="0"/>
                        <a:t>Effective[6-8]</a:t>
                      </a:r>
                      <a:endParaRPr kumimoji="1" lang="ja-JP" altLang="en-US" sz="1400" dirty="0"/>
                    </a:p>
                    <a:p>
                      <a:pPr marL="92075" indent="-92075" algn="ctr">
                        <a:buFontTx/>
                        <a:buChar char="-"/>
                      </a:pPr>
                      <a:endParaRPr kumimoji="1" lang="ja-JP" altLang="en-US" sz="1400" dirty="0"/>
                    </a:p>
                  </a:txBody>
                  <a:tcPr/>
                </a:tc>
                <a:extLst>
                  <a:ext uri="{0D108BD9-81ED-4DB2-BD59-A6C34878D82A}">
                    <a16:rowId xmlns="" xmlns:a16="http://schemas.microsoft.com/office/drawing/2014/main" val="2502342837"/>
                  </a:ext>
                </a:extLst>
              </a:tr>
              <a:tr h="697841">
                <a:tc vMerge="1">
                  <a:txBody>
                    <a:bodyPr/>
                    <a:lstStyle/>
                    <a:p>
                      <a:endParaRPr kumimoji="1" lang="ja-JP" altLang="en-US" dirty="0"/>
                    </a:p>
                  </a:txBody>
                  <a:tcPr/>
                </a:tc>
                <a:tc>
                  <a:txBody>
                    <a:bodyPr/>
                    <a:lstStyle/>
                    <a:p>
                      <a:r>
                        <a:rPr kumimoji="1" lang="en-US" altLang="ja-JP" sz="1400" dirty="0"/>
                        <a:t>CR</a:t>
                      </a:r>
                      <a:endParaRPr kumimoji="1" lang="ja-JP" altLang="en-US" sz="1400" dirty="0"/>
                    </a:p>
                  </a:txBody>
                  <a:tcPr/>
                </a:tc>
                <a:tc>
                  <a:txBody>
                    <a:bodyPr/>
                    <a:lstStyle/>
                    <a:p>
                      <a:pPr marL="92075" indent="-92075">
                        <a:buFontTx/>
                        <a:buChar char="-"/>
                      </a:pPr>
                      <a:r>
                        <a:rPr kumimoji="1" lang="en-US" altLang="ja-JP" sz="1400" dirty="0"/>
                        <a:t>Complicated spec </a:t>
                      </a:r>
                    </a:p>
                    <a:p>
                      <a:pPr marL="92075" indent="-92075">
                        <a:buFontTx/>
                        <a:buChar char="-"/>
                      </a:pPr>
                      <a:r>
                        <a:rPr kumimoji="1" lang="en-US" altLang="ja-JP" sz="1400" dirty="0" smtClean="0"/>
                        <a:t>A lot of unnecessary</a:t>
                      </a:r>
                      <a:r>
                        <a:rPr kumimoji="1" lang="en-US" altLang="ja-JP" sz="1400" baseline="0" dirty="0" smtClean="0"/>
                        <a:t> </a:t>
                      </a:r>
                      <a:r>
                        <a:rPr kumimoji="1" lang="en-US" altLang="ja-JP" sz="1400" dirty="0" smtClean="0"/>
                        <a:t>information</a:t>
                      </a:r>
                      <a:endParaRPr kumimoji="1" lang="ja-JP" altLang="en-US" sz="1400" dirty="0"/>
                    </a:p>
                  </a:txBody>
                  <a:tcPr/>
                </a:tc>
                <a:tc>
                  <a:txBody>
                    <a:bodyPr/>
                    <a:lstStyle/>
                    <a:p>
                      <a:pPr algn="ctr"/>
                      <a:r>
                        <a:rPr kumimoji="1" lang="en-US" altLang="ja-JP" sz="1400" dirty="0">
                          <a:solidFill>
                            <a:schemeClr val="tx1"/>
                          </a:solidFill>
                        </a:rPr>
                        <a:t>Significantly effective</a:t>
                      </a:r>
                      <a:endParaRPr kumimoji="1" lang="ja-JP" altLang="en-US" sz="1400" dirty="0">
                        <a:solidFill>
                          <a:schemeClr val="tx1"/>
                        </a:solidFill>
                      </a:endParaRPr>
                    </a:p>
                  </a:txBody>
                  <a:tcPr/>
                </a:tc>
                <a:tc>
                  <a:txBody>
                    <a:bodyPr/>
                    <a:lstStyle/>
                    <a:p>
                      <a:pPr algn="ctr"/>
                      <a:r>
                        <a:rPr kumimoji="1" lang="en-US" altLang="ja-JP" sz="1400" dirty="0" smtClean="0">
                          <a:solidFill>
                            <a:schemeClr val="tx1"/>
                          </a:solidFill>
                        </a:rPr>
                        <a:t>Significantly effective</a:t>
                      </a:r>
                      <a:endParaRPr kumimoji="1" lang="ja-JP" altLang="en-US" sz="1400" dirty="0" smtClean="0">
                        <a:solidFill>
                          <a:schemeClr val="tx1"/>
                        </a:solidFill>
                      </a:endParaRPr>
                    </a:p>
                    <a:p>
                      <a:pPr algn="ctr"/>
                      <a:endParaRPr kumimoji="1" lang="ja-JP" altLang="en-US" sz="1400" dirty="0">
                        <a:solidFill>
                          <a:schemeClr val="tx1"/>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dirty="0" smtClean="0"/>
                        <a:t>Effective[16]</a:t>
                      </a:r>
                      <a:endParaRPr kumimoji="1" lang="en-US" altLang="ja-JP" sz="1400" dirty="0"/>
                    </a:p>
                    <a:p>
                      <a:pPr algn="ctr"/>
                      <a:endParaRPr kumimoji="1" lang="ja-JP" altLang="en-US" sz="1400" dirty="0"/>
                    </a:p>
                  </a:txBody>
                  <a:tcPr/>
                </a:tc>
                <a:extLst>
                  <a:ext uri="{0D108BD9-81ED-4DB2-BD59-A6C34878D82A}">
                    <a16:rowId xmlns="" xmlns:a16="http://schemas.microsoft.com/office/drawing/2014/main" val="3497581300"/>
                  </a:ext>
                </a:extLst>
              </a:tr>
            </a:tbl>
          </a:graphicData>
        </a:graphic>
      </p:graphicFrame>
      <p:sp>
        <p:nvSpPr>
          <p:cNvPr id="11" name="テキスト ボックス 10">
            <a:extLst>
              <a:ext uri="{FF2B5EF4-FFF2-40B4-BE49-F238E27FC236}">
                <a16:creationId xmlns="" xmlns:a16="http://schemas.microsoft.com/office/drawing/2014/main" id="{E430DA44-CDC0-4A4D-91CE-15D177E5EAB7}"/>
              </a:ext>
            </a:extLst>
          </p:cNvPr>
          <p:cNvSpPr txBox="1"/>
          <p:nvPr/>
        </p:nvSpPr>
        <p:spPr>
          <a:xfrm>
            <a:off x="5803119" y="4875780"/>
            <a:ext cx="646331" cy="461665"/>
          </a:xfrm>
          <a:prstGeom prst="rect">
            <a:avLst/>
          </a:prstGeom>
          <a:noFill/>
        </p:spPr>
        <p:txBody>
          <a:bodyPr wrap="none" rtlCol="0">
            <a:spAutoFit/>
          </a:bodyPr>
          <a:lstStyle/>
          <a:p>
            <a:r>
              <a:rPr kumimoji="1" lang="ja-JP" altLang="en-US" dirty="0">
                <a:solidFill>
                  <a:srgbClr val="0000FF"/>
                </a:solidFill>
              </a:rPr>
              <a:t>✓✓</a:t>
            </a:r>
          </a:p>
        </p:txBody>
      </p:sp>
      <p:sp>
        <p:nvSpPr>
          <p:cNvPr id="12" name="テキスト ボックス 11">
            <a:extLst>
              <a:ext uri="{FF2B5EF4-FFF2-40B4-BE49-F238E27FC236}">
                <a16:creationId xmlns="" xmlns:a16="http://schemas.microsoft.com/office/drawing/2014/main" id="{73730573-8388-456D-AD9B-13884BF64768}"/>
              </a:ext>
            </a:extLst>
          </p:cNvPr>
          <p:cNvSpPr txBox="1"/>
          <p:nvPr/>
        </p:nvSpPr>
        <p:spPr>
          <a:xfrm>
            <a:off x="7654712" y="4875780"/>
            <a:ext cx="646331" cy="461665"/>
          </a:xfrm>
          <a:prstGeom prst="rect">
            <a:avLst/>
          </a:prstGeom>
          <a:noFill/>
        </p:spPr>
        <p:txBody>
          <a:bodyPr wrap="none" rtlCol="0">
            <a:spAutoFit/>
          </a:bodyPr>
          <a:lstStyle/>
          <a:p>
            <a:r>
              <a:rPr kumimoji="1" lang="ja-JP" altLang="en-US" dirty="0">
                <a:solidFill>
                  <a:srgbClr val="0000FF"/>
                </a:solidFill>
              </a:rPr>
              <a:t>✓✓</a:t>
            </a:r>
          </a:p>
        </p:txBody>
      </p:sp>
      <p:sp>
        <p:nvSpPr>
          <p:cNvPr id="13" name="テキスト ボックス 12">
            <a:extLst>
              <a:ext uri="{FF2B5EF4-FFF2-40B4-BE49-F238E27FC236}">
                <a16:creationId xmlns="" xmlns:a16="http://schemas.microsoft.com/office/drawing/2014/main" id="{28FEE442-6C79-45D6-8A14-F426A85EE276}"/>
              </a:ext>
            </a:extLst>
          </p:cNvPr>
          <p:cNvSpPr txBox="1"/>
          <p:nvPr/>
        </p:nvSpPr>
        <p:spPr>
          <a:xfrm>
            <a:off x="3970596" y="5550448"/>
            <a:ext cx="646331" cy="461665"/>
          </a:xfrm>
          <a:prstGeom prst="rect">
            <a:avLst/>
          </a:prstGeom>
          <a:noFill/>
        </p:spPr>
        <p:txBody>
          <a:bodyPr wrap="none" rtlCol="0">
            <a:spAutoFit/>
          </a:bodyPr>
          <a:lstStyle/>
          <a:p>
            <a:r>
              <a:rPr kumimoji="1" lang="ja-JP" altLang="en-US" dirty="0">
                <a:solidFill>
                  <a:srgbClr val="0000FF"/>
                </a:solidFill>
              </a:rPr>
              <a:t>✓✓</a:t>
            </a:r>
          </a:p>
        </p:txBody>
      </p:sp>
      <p:sp>
        <p:nvSpPr>
          <p:cNvPr id="25" name="テキスト ボックス 24">
            <a:extLst>
              <a:ext uri="{FF2B5EF4-FFF2-40B4-BE49-F238E27FC236}">
                <a16:creationId xmlns="" xmlns:a16="http://schemas.microsoft.com/office/drawing/2014/main" id="{28FEE442-6C79-45D6-8A14-F426A85EE276}"/>
              </a:ext>
            </a:extLst>
          </p:cNvPr>
          <p:cNvSpPr txBox="1"/>
          <p:nvPr/>
        </p:nvSpPr>
        <p:spPr>
          <a:xfrm>
            <a:off x="3970596" y="4875780"/>
            <a:ext cx="646331" cy="461665"/>
          </a:xfrm>
          <a:prstGeom prst="rect">
            <a:avLst/>
          </a:prstGeom>
          <a:noFill/>
        </p:spPr>
        <p:txBody>
          <a:bodyPr wrap="none" rtlCol="0">
            <a:spAutoFit/>
          </a:bodyPr>
          <a:lstStyle/>
          <a:p>
            <a:r>
              <a:rPr kumimoji="1" lang="ja-JP" altLang="en-US" dirty="0">
                <a:solidFill>
                  <a:srgbClr val="0000FF"/>
                </a:solidFill>
              </a:rPr>
              <a:t>✓✓</a:t>
            </a:r>
          </a:p>
        </p:txBody>
      </p:sp>
      <p:sp>
        <p:nvSpPr>
          <p:cNvPr id="26" name="テキスト ボックス 25">
            <a:extLst>
              <a:ext uri="{FF2B5EF4-FFF2-40B4-BE49-F238E27FC236}">
                <a16:creationId xmlns="" xmlns:a16="http://schemas.microsoft.com/office/drawing/2014/main" id="{28FEE442-6C79-45D6-8A14-F426A85EE276}"/>
              </a:ext>
            </a:extLst>
          </p:cNvPr>
          <p:cNvSpPr txBox="1"/>
          <p:nvPr/>
        </p:nvSpPr>
        <p:spPr>
          <a:xfrm>
            <a:off x="5803119" y="5550448"/>
            <a:ext cx="646331" cy="461665"/>
          </a:xfrm>
          <a:prstGeom prst="rect">
            <a:avLst/>
          </a:prstGeom>
          <a:noFill/>
        </p:spPr>
        <p:txBody>
          <a:bodyPr wrap="none" rtlCol="0">
            <a:spAutoFit/>
          </a:bodyPr>
          <a:lstStyle/>
          <a:p>
            <a:r>
              <a:rPr kumimoji="1" lang="ja-JP" altLang="en-US" dirty="0">
                <a:solidFill>
                  <a:srgbClr val="0000FF"/>
                </a:solidFill>
              </a:rPr>
              <a:t>✓✓</a:t>
            </a:r>
          </a:p>
        </p:txBody>
      </p:sp>
      <p:sp>
        <p:nvSpPr>
          <p:cNvPr id="30" name="テキスト ボックス 29">
            <a:extLst>
              <a:ext uri="{FF2B5EF4-FFF2-40B4-BE49-F238E27FC236}">
                <a16:creationId xmlns="" xmlns:a16="http://schemas.microsoft.com/office/drawing/2014/main" id="{28FEE442-6C79-45D6-8A14-F426A85EE276}"/>
              </a:ext>
            </a:extLst>
          </p:cNvPr>
          <p:cNvSpPr txBox="1"/>
          <p:nvPr/>
        </p:nvSpPr>
        <p:spPr>
          <a:xfrm>
            <a:off x="7820929" y="5573541"/>
            <a:ext cx="492443" cy="461665"/>
          </a:xfrm>
          <a:prstGeom prst="rect">
            <a:avLst/>
          </a:prstGeom>
          <a:noFill/>
        </p:spPr>
        <p:txBody>
          <a:bodyPr wrap="none" rtlCol="0">
            <a:spAutoFit/>
          </a:bodyPr>
          <a:lstStyle/>
          <a:p>
            <a:r>
              <a:rPr kumimoji="1" lang="ja-JP" altLang="en-US" dirty="0" smtClean="0">
                <a:solidFill>
                  <a:srgbClr val="0000FF"/>
                </a:solidFill>
              </a:rPr>
              <a:t>✓</a:t>
            </a:r>
            <a:endParaRPr kumimoji="1" lang="ja-JP" altLang="en-US" dirty="0">
              <a:solidFill>
                <a:srgbClr val="0000FF"/>
              </a:solidFill>
            </a:endParaRPr>
          </a:p>
        </p:txBody>
      </p:sp>
    </p:spTree>
    <p:extLst>
      <p:ext uri="{BB962C8B-B14F-4D97-AF65-F5344CB8AC3E}">
        <p14:creationId xmlns:p14="http://schemas.microsoft.com/office/powerpoint/2010/main" val="1765670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7">
            <a:extLst>
              <a:ext uri="{FF2B5EF4-FFF2-40B4-BE49-F238E27FC236}">
                <a16:creationId xmlns="" xmlns:a16="http://schemas.microsoft.com/office/drawing/2014/main" id="{131AEA56-04E4-4AC2-BE6A-BFF687E3B447}"/>
              </a:ext>
            </a:extLst>
          </p:cNvPr>
          <p:cNvSpPr>
            <a:spLocks noGrp="1"/>
          </p:cNvSpPr>
          <p:nvPr>
            <p:ph idx="1"/>
          </p:nvPr>
        </p:nvSpPr>
        <p:spPr>
          <a:xfrm>
            <a:off x="35860" y="1146175"/>
            <a:ext cx="9108140" cy="5192713"/>
          </a:xfrm>
        </p:spPr>
        <p:txBody>
          <a:bodyPr/>
          <a:lstStyle/>
          <a:p>
            <a:pPr marL="457200" indent="-457200">
              <a:buFont typeface="+mj-lt"/>
              <a:buAutoNum type="arabicPeriod"/>
            </a:pPr>
            <a:r>
              <a:rPr lang="fi-FI" altLang="en-US" sz="2000" b="1" dirty="0">
                <a:solidFill>
                  <a:srgbClr val="0000FF"/>
                </a:solidFill>
              </a:rPr>
              <a:t>Redundancy elimination in </a:t>
            </a:r>
            <a:r>
              <a:rPr lang="fi-FI" altLang="en-US" sz="2000" b="1" dirty="0" smtClean="0">
                <a:solidFill>
                  <a:srgbClr val="0000FF"/>
                </a:solidFill>
              </a:rPr>
              <a:t>36.101 [6, 9, 12-15]</a:t>
            </a:r>
            <a:endParaRPr lang="fi-FI" altLang="en-US" sz="2000" b="1" dirty="0">
              <a:solidFill>
                <a:srgbClr val="0000FF"/>
              </a:solidFill>
            </a:endParaRPr>
          </a:p>
          <a:p>
            <a:pPr lvl="1"/>
            <a:r>
              <a:rPr lang="fi-FI" altLang="en-US" sz="1800" dirty="0" smtClean="0"/>
              <a:t>Method 1: </a:t>
            </a:r>
            <a:r>
              <a:rPr lang="fi-FI" altLang="en-US" sz="1800" dirty="0"/>
              <a:t>Changes from the CA configuration basis to band combination </a:t>
            </a:r>
            <a:r>
              <a:rPr lang="fi-FI" altLang="en-US" sz="1800" dirty="0" smtClean="0"/>
              <a:t>basis</a:t>
            </a:r>
          </a:p>
          <a:p>
            <a:pPr lvl="1"/>
            <a:r>
              <a:rPr lang="fi-FI" altLang="en-US" sz="1800" dirty="0" smtClean="0"/>
              <a:t>Method 2: Unnecessary rows for MSD tables are removed.</a:t>
            </a:r>
            <a:endParaRPr lang="fi-FI" altLang="en-US" sz="1800" dirty="0"/>
          </a:p>
          <a:p>
            <a:pPr lvl="2"/>
            <a:r>
              <a:rPr lang="fi-FI" altLang="en-US" sz="1600" dirty="0" smtClean="0"/>
              <a:t>Effect</a:t>
            </a:r>
            <a:r>
              <a:rPr lang="fi-FI" altLang="en-US" sz="1600" dirty="0"/>
              <a:t>: Page reduction and suppressing potential increase of pages in the future</a:t>
            </a:r>
            <a:endParaRPr lang="fi-FI" altLang="en-US" sz="1400" dirty="0"/>
          </a:p>
          <a:p>
            <a:pPr lvl="2"/>
            <a:r>
              <a:rPr lang="fi-FI" altLang="en-US" sz="1600" dirty="0"/>
              <a:t>e.g., Around </a:t>
            </a:r>
            <a:r>
              <a:rPr lang="fi-FI" altLang="en-US" b="1" dirty="0" smtClean="0">
                <a:solidFill>
                  <a:srgbClr val="FF0000"/>
                </a:solidFill>
              </a:rPr>
              <a:t>140(80+60) </a:t>
            </a:r>
            <a:r>
              <a:rPr lang="fi-FI" altLang="en-US" sz="1600" dirty="0" smtClean="0"/>
              <a:t>pages </a:t>
            </a:r>
            <a:r>
              <a:rPr lang="fi-FI" altLang="en-US" sz="1600" dirty="0"/>
              <a:t>for </a:t>
            </a:r>
            <a:r>
              <a:rPr lang="fi-FI" altLang="en-US" sz="1600" dirty="0" smtClean="0"/>
              <a:t>requirements related with Method 1 and 2 </a:t>
            </a:r>
            <a:r>
              <a:rPr lang="fi-FI" altLang="en-US" sz="1600" dirty="0"/>
              <a:t>become </a:t>
            </a:r>
            <a:r>
              <a:rPr lang="fi-FI" altLang="en-US" sz="1600" dirty="0" smtClean="0"/>
              <a:t>roughly </a:t>
            </a:r>
            <a:r>
              <a:rPr lang="fi-FI" altLang="en-US" b="1" dirty="0" smtClean="0">
                <a:solidFill>
                  <a:srgbClr val="0000FF"/>
                </a:solidFill>
              </a:rPr>
              <a:t>70</a:t>
            </a:r>
            <a:r>
              <a:rPr lang="fi-FI" altLang="en-US" sz="1600" dirty="0" smtClean="0"/>
              <a:t> </a:t>
            </a:r>
            <a:r>
              <a:rPr lang="fi-FI" altLang="en-US" sz="1600" dirty="0"/>
              <a:t>pages long. The method will be further applied to the other part of the spec.</a:t>
            </a:r>
            <a:endParaRPr lang="fi-FI" altLang="en-US" sz="1200" dirty="0"/>
          </a:p>
          <a:p>
            <a:pPr marL="457200" indent="-457200">
              <a:buFont typeface="+mj-lt"/>
              <a:buAutoNum type="arabicPeriod"/>
            </a:pPr>
            <a:r>
              <a:rPr lang="en-US" altLang="en-US" sz="2000" b="1" dirty="0">
                <a:solidFill>
                  <a:srgbClr val="0000FF"/>
                </a:solidFill>
              </a:rPr>
              <a:t>Restructuring the basket </a:t>
            </a:r>
            <a:r>
              <a:rPr lang="en-US" altLang="en-US" sz="2000" b="1" dirty="0" smtClean="0">
                <a:solidFill>
                  <a:srgbClr val="0000FF"/>
                </a:solidFill>
              </a:rPr>
              <a:t>WIs [6, 11, 17-31]</a:t>
            </a:r>
            <a:endParaRPr lang="en-US" altLang="en-US" sz="2000" b="1" dirty="0">
              <a:solidFill>
                <a:srgbClr val="0000FF"/>
              </a:solidFill>
            </a:endParaRPr>
          </a:p>
          <a:p>
            <a:pPr lvl="1"/>
            <a:r>
              <a:rPr lang="fi-FI" altLang="en-US" sz="1800" dirty="0"/>
              <a:t>Outline: </a:t>
            </a:r>
            <a:r>
              <a:rPr lang="en-US" altLang="en-US" sz="1800" dirty="0"/>
              <a:t>Changes from the CA configuration basis to band combination basis</a:t>
            </a:r>
            <a:endParaRPr lang="fi-FI" altLang="en-US" sz="1800" dirty="0"/>
          </a:p>
          <a:p>
            <a:pPr lvl="2"/>
            <a:r>
              <a:rPr lang="fi-FI" altLang="en-US" sz="1600" dirty="0"/>
              <a:t>Effect: TPs for CA configurations belonging to the same combination can be systematically  merged</a:t>
            </a:r>
            <a:r>
              <a:rPr lang="fi-FI" altLang="en-US" sz="1400" dirty="0"/>
              <a:t>.</a:t>
            </a:r>
          </a:p>
          <a:p>
            <a:pPr lvl="2"/>
            <a:r>
              <a:rPr lang="fi-FI" altLang="en-US" sz="1600" dirty="0"/>
              <a:t>e.g., The number of TPs for &gt; 5CC basket WI would be reduced from </a:t>
            </a:r>
            <a:r>
              <a:rPr lang="fi-FI" altLang="en-US" b="1" dirty="0">
                <a:solidFill>
                  <a:srgbClr val="FF0000"/>
                </a:solidFill>
              </a:rPr>
              <a:t>45</a:t>
            </a:r>
            <a:r>
              <a:rPr lang="fi-FI" altLang="en-US" sz="1600" dirty="0"/>
              <a:t> to </a:t>
            </a:r>
            <a:r>
              <a:rPr lang="fi-FI" altLang="en-US" b="1" dirty="0">
                <a:solidFill>
                  <a:srgbClr val="0000FF"/>
                </a:solidFill>
              </a:rPr>
              <a:t>5</a:t>
            </a:r>
            <a:endParaRPr lang="fi-FI" altLang="en-US" sz="2400" b="1" dirty="0">
              <a:solidFill>
                <a:srgbClr val="0000FF"/>
              </a:solidFill>
            </a:endParaRPr>
          </a:p>
          <a:p>
            <a:pPr marL="457200" indent="-457200">
              <a:buFont typeface="+mj-lt"/>
              <a:buAutoNum type="arabicPeriod"/>
            </a:pPr>
            <a:r>
              <a:rPr lang="en-US" altLang="en-US" sz="2000" b="1" dirty="0" smtClean="0">
                <a:solidFill>
                  <a:srgbClr val="0000FF"/>
                </a:solidFill>
              </a:rPr>
              <a:t>Guidance </a:t>
            </a:r>
            <a:r>
              <a:rPr lang="en-US" altLang="en-US" sz="2000" b="1" dirty="0">
                <a:solidFill>
                  <a:srgbClr val="0000FF"/>
                </a:solidFill>
              </a:rPr>
              <a:t>for how TPs should look </a:t>
            </a:r>
            <a:r>
              <a:rPr lang="en-US" altLang="en-US" sz="2000" b="1" dirty="0" smtClean="0">
                <a:solidFill>
                  <a:srgbClr val="0000FF"/>
                </a:solidFill>
              </a:rPr>
              <a:t>like and set threshold to skip TPs[6-8, 16]</a:t>
            </a:r>
            <a:endParaRPr lang="en-US" altLang="en-US" sz="2000" b="1" dirty="0">
              <a:solidFill>
                <a:srgbClr val="0000FF"/>
              </a:solidFill>
            </a:endParaRPr>
          </a:p>
          <a:p>
            <a:pPr lvl="1"/>
            <a:r>
              <a:rPr lang="fi-FI" altLang="en-US" sz="1800" dirty="0" smtClean="0"/>
              <a:t>Method 1: </a:t>
            </a:r>
            <a:r>
              <a:rPr lang="fi-FI" altLang="en-US" sz="1800" dirty="0"/>
              <a:t>What TPs </a:t>
            </a:r>
            <a:r>
              <a:rPr lang="fi-FI" altLang="en-US" sz="1800" dirty="0" smtClean="0"/>
              <a:t>need </a:t>
            </a:r>
            <a:r>
              <a:rPr lang="fi-FI" altLang="en-US" sz="1800" dirty="0"/>
              <a:t>&amp; not </a:t>
            </a:r>
            <a:r>
              <a:rPr lang="fi-FI" altLang="en-US" sz="1800" dirty="0" smtClean="0"/>
              <a:t>need </a:t>
            </a:r>
            <a:r>
              <a:rPr lang="fi-FI" altLang="en-US" sz="1800" dirty="0"/>
              <a:t>and how TPs should look like must be </a:t>
            </a:r>
            <a:r>
              <a:rPr lang="fi-FI" altLang="en-US" sz="1800" dirty="0" smtClean="0"/>
              <a:t>shared</a:t>
            </a:r>
          </a:p>
          <a:p>
            <a:pPr lvl="2"/>
            <a:r>
              <a:rPr lang="fi-FI" altLang="en-US" sz="1600" dirty="0"/>
              <a:t>Effect: Duplications among TPs and corrrections for unncessary info are avoided.</a:t>
            </a:r>
            <a:endParaRPr lang="en-GB" altLang="en-US" sz="1800" dirty="0"/>
          </a:p>
          <a:p>
            <a:pPr lvl="1"/>
            <a:r>
              <a:rPr lang="fi-FI" altLang="en-US" sz="1800" dirty="0" smtClean="0"/>
              <a:t>Method 2: Skip TPs for configurations meeting some conditions and jump into draft CRs</a:t>
            </a:r>
            <a:endParaRPr lang="fi-FI" altLang="en-US" sz="1800" dirty="0"/>
          </a:p>
          <a:p>
            <a:pPr lvl="2"/>
            <a:r>
              <a:rPr lang="fi-FI" altLang="en-US" sz="1600" dirty="0"/>
              <a:t>Effect: </a:t>
            </a:r>
            <a:r>
              <a:rPr lang="fi-FI" altLang="en-US" sz="1600" dirty="0" smtClean="0"/>
              <a:t>The total amount of contributions are reduced.</a:t>
            </a:r>
            <a:endParaRPr lang="en-GB" altLang="en-US" sz="1800" dirty="0" smtClean="0"/>
          </a:p>
          <a:p>
            <a:pPr marL="0" indent="0">
              <a:buNone/>
            </a:pPr>
            <a:r>
              <a:rPr lang="en-GB" altLang="en-US" sz="2000" dirty="0" smtClean="0"/>
              <a:t>Note: [16] is going to be discussed in RAN#80.</a:t>
            </a:r>
            <a:endParaRPr lang="en-GB" altLang="en-US" sz="2000" dirty="0"/>
          </a:p>
          <a:p>
            <a:pPr lvl="1"/>
            <a:endParaRPr lang="en-GB" altLang="en-US" sz="2000" dirty="0"/>
          </a:p>
          <a:p>
            <a:pPr lvl="1">
              <a:buFont typeface="Arial" charset="0"/>
              <a:buNone/>
            </a:pPr>
            <a:endParaRPr lang="fi-FI" altLang="en-US" sz="2000" dirty="0"/>
          </a:p>
        </p:txBody>
      </p:sp>
      <p:sp>
        <p:nvSpPr>
          <p:cNvPr id="7170" name="Title 6"/>
          <p:cNvSpPr>
            <a:spLocks noGrp="1"/>
          </p:cNvSpPr>
          <p:nvPr>
            <p:ph type="title"/>
          </p:nvPr>
        </p:nvSpPr>
        <p:spPr>
          <a:xfrm>
            <a:off x="457200" y="46038"/>
            <a:ext cx="6834188" cy="1143000"/>
          </a:xfrm>
        </p:spPr>
        <p:txBody>
          <a:bodyPr/>
          <a:lstStyle/>
          <a:p>
            <a:r>
              <a:rPr lang="fi-FI" altLang="en-US" sz="4000" dirty="0" smtClean="0">
                <a:solidFill>
                  <a:schemeClr val="tx1"/>
                </a:solidFill>
              </a:rPr>
              <a:t>Concrete measures and effects</a:t>
            </a:r>
            <a:endParaRPr lang="fi-FI" altLang="en-US" sz="4000" dirty="0">
              <a:solidFill>
                <a:schemeClr val="tx1"/>
              </a:solidFill>
            </a:endParaRPr>
          </a:p>
        </p:txBody>
      </p:sp>
    </p:spTree>
    <p:extLst>
      <p:ext uri="{BB962C8B-B14F-4D97-AF65-F5344CB8AC3E}">
        <p14:creationId xmlns:p14="http://schemas.microsoft.com/office/powerpoint/2010/main" val="18328241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7">
            <a:extLst>
              <a:ext uri="{FF2B5EF4-FFF2-40B4-BE49-F238E27FC236}">
                <a16:creationId xmlns="" xmlns:a16="http://schemas.microsoft.com/office/drawing/2014/main" id="{131AEA56-04E4-4AC2-BE6A-BFF687E3B447}"/>
              </a:ext>
            </a:extLst>
          </p:cNvPr>
          <p:cNvSpPr>
            <a:spLocks noGrp="1"/>
          </p:cNvSpPr>
          <p:nvPr>
            <p:ph idx="1"/>
          </p:nvPr>
        </p:nvSpPr>
        <p:spPr>
          <a:xfrm>
            <a:off x="35860" y="1146175"/>
            <a:ext cx="9108140" cy="5192713"/>
          </a:xfrm>
        </p:spPr>
        <p:txBody>
          <a:bodyPr/>
          <a:lstStyle/>
          <a:p>
            <a:pPr>
              <a:buFont typeface="Arial" panose="020B0604020202020204" pitchFamily="34" charset="0"/>
              <a:buChar char="•"/>
            </a:pPr>
            <a:r>
              <a:rPr lang="fi-FI" altLang="en-US" sz="2000" dirty="0" smtClean="0"/>
              <a:t>RAN4 has achieved several improvement for TS quality issues by means of </a:t>
            </a:r>
          </a:p>
          <a:p>
            <a:pPr marL="857250" lvl="1" indent="-457200">
              <a:buFont typeface="+mj-lt"/>
              <a:buAutoNum type="arabicPeriod"/>
            </a:pPr>
            <a:r>
              <a:rPr lang="fi-FI" altLang="en-US" sz="1600" dirty="0" smtClean="0"/>
              <a:t>Redundancy </a:t>
            </a:r>
            <a:r>
              <a:rPr lang="fi-FI" altLang="en-US" sz="1600" dirty="0"/>
              <a:t>elimination in </a:t>
            </a:r>
            <a:r>
              <a:rPr lang="fi-FI" altLang="en-US" sz="1600" dirty="0" smtClean="0"/>
              <a:t>36.101 [6, 9, 12-15]</a:t>
            </a:r>
            <a:endParaRPr lang="fi-FI" altLang="en-US" sz="1600" dirty="0"/>
          </a:p>
          <a:p>
            <a:pPr marL="857250" lvl="1" indent="-457200">
              <a:buFont typeface="+mj-lt"/>
              <a:buAutoNum type="arabicPeriod"/>
            </a:pPr>
            <a:r>
              <a:rPr lang="en-US" altLang="en-US" sz="1600" dirty="0" smtClean="0"/>
              <a:t>Restructuring </a:t>
            </a:r>
            <a:r>
              <a:rPr lang="en-US" altLang="en-US" sz="1600" dirty="0"/>
              <a:t>the basket </a:t>
            </a:r>
            <a:r>
              <a:rPr lang="en-US" altLang="en-US" sz="1600" dirty="0" smtClean="0"/>
              <a:t>WIs [6, 11, 17-31]</a:t>
            </a:r>
            <a:endParaRPr lang="en-US" altLang="en-US" sz="1600" dirty="0"/>
          </a:p>
          <a:p>
            <a:pPr marL="857250" lvl="1" indent="-457200">
              <a:buFont typeface="+mj-lt"/>
              <a:buAutoNum type="arabicPeriod"/>
            </a:pPr>
            <a:r>
              <a:rPr lang="en-US" altLang="en-US" sz="1600" dirty="0" smtClean="0"/>
              <a:t>Guidance </a:t>
            </a:r>
            <a:r>
              <a:rPr lang="en-US" altLang="en-US" sz="1600" dirty="0"/>
              <a:t>for how TPs should look </a:t>
            </a:r>
            <a:r>
              <a:rPr lang="en-US" altLang="en-US" sz="1600" dirty="0" smtClean="0"/>
              <a:t>like and set threshold to skip TPs[6-8, 16]</a:t>
            </a:r>
            <a:endParaRPr lang="en-US" altLang="en-US" sz="1600" dirty="0"/>
          </a:p>
          <a:p>
            <a:pPr lvl="1">
              <a:buFont typeface="Arial" panose="020B0604020202020204" pitchFamily="34" charset="0"/>
              <a:buChar char="•"/>
            </a:pPr>
            <a:r>
              <a:rPr lang="fi-FI" altLang="en-US" sz="1800" dirty="0" smtClean="0">
                <a:solidFill>
                  <a:srgbClr val="0000FF"/>
                </a:solidFill>
              </a:rPr>
              <a:t>Note that the above implies workload will be reduced to some extent as well.</a:t>
            </a:r>
            <a:endParaRPr lang="fi-FI" altLang="en-US" sz="1600" dirty="0" smtClean="0">
              <a:solidFill>
                <a:srgbClr val="0000FF"/>
              </a:solidFill>
            </a:endParaRPr>
          </a:p>
          <a:p>
            <a:pPr>
              <a:buFont typeface="Arial" panose="020B0604020202020204" pitchFamily="34" charset="0"/>
              <a:buChar char="•"/>
            </a:pPr>
            <a:endParaRPr lang="fi-FI" altLang="en-US" sz="2000" dirty="0" smtClean="0"/>
          </a:p>
          <a:p>
            <a:pPr>
              <a:buFont typeface="Arial" panose="020B0604020202020204" pitchFamily="34" charset="0"/>
              <a:buChar char="•"/>
            </a:pPr>
            <a:r>
              <a:rPr lang="fi-FI" altLang="en-US" sz="2000" dirty="0" smtClean="0"/>
              <a:t>Since it would take time for people to get familiar with the above, it may take time to see visible effect instantly (or maybe the number of proposed band combinations exceed the effect...)</a:t>
            </a:r>
          </a:p>
          <a:p>
            <a:pPr>
              <a:buFont typeface="Arial" panose="020B0604020202020204" pitchFamily="34" charset="0"/>
              <a:buChar char="•"/>
            </a:pPr>
            <a:endParaRPr lang="fi-FI" altLang="en-US" sz="2000" dirty="0"/>
          </a:p>
          <a:p>
            <a:pPr>
              <a:buFont typeface="Arial" panose="020B0604020202020204" pitchFamily="34" charset="0"/>
              <a:buChar char="•"/>
            </a:pPr>
            <a:r>
              <a:rPr lang="fi-FI" altLang="en-US" sz="2000" b="1" dirty="0" smtClean="0"/>
              <a:t>Recomendation: Not take time for prioritization discussion but rather focus on the the below in Rel16</a:t>
            </a:r>
            <a:endParaRPr lang="fi-FI" altLang="en-US" sz="1600" b="1" dirty="0"/>
          </a:p>
          <a:p>
            <a:pPr lvl="1">
              <a:buFont typeface="Arial" panose="020B0604020202020204" pitchFamily="34" charset="0"/>
              <a:buChar char="•"/>
            </a:pPr>
            <a:r>
              <a:rPr lang="fi-FI" altLang="en-US" sz="1800" dirty="0" smtClean="0"/>
              <a:t>RAN4 faithfully implements the above approaches</a:t>
            </a:r>
          </a:p>
          <a:p>
            <a:pPr lvl="1">
              <a:buFont typeface="Arial" panose="020B0604020202020204" pitchFamily="34" charset="0"/>
              <a:buChar char="•"/>
            </a:pPr>
            <a:r>
              <a:rPr lang="fi-FI" altLang="en-US" sz="1800" dirty="0" smtClean="0"/>
              <a:t>RAN4 continues to improve the above further in Rel16 in ways that establishing templates for TPs and further simplifications for TS etc.</a:t>
            </a:r>
            <a:endParaRPr lang="fi-FI" altLang="en-US" sz="1800" dirty="0"/>
          </a:p>
          <a:p>
            <a:pPr marL="0" indent="0">
              <a:buNone/>
            </a:pPr>
            <a:endParaRPr lang="en-GB" altLang="en-US" sz="3200" dirty="0"/>
          </a:p>
          <a:p>
            <a:pPr lvl="1">
              <a:buFont typeface="Arial" charset="0"/>
              <a:buNone/>
            </a:pPr>
            <a:endParaRPr lang="fi-FI" altLang="en-US" sz="2000" dirty="0"/>
          </a:p>
        </p:txBody>
      </p:sp>
      <p:sp>
        <p:nvSpPr>
          <p:cNvPr id="7170" name="Title 6"/>
          <p:cNvSpPr>
            <a:spLocks noGrp="1"/>
          </p:cNvSpPr>
          <p:nvPr>
            <p:ph type="title"/>
          </p:nvPr>
        </p:nvSpPr>
        <p:spPr>
          <a:xfrm>
            <a:off x="835876" y="46038"/>
            <a:ext cx="6834188" cy="1143000"/>
          </a:xfrm>
        </p:spPr>
        <p:txBody>
          <a:bodyPr/>
          <a:lstStyle/>
          <a:p>
            <a:r>
              <a:rPr lang="fi-FI" altLang="en-US" sz="4000" dirty="0" smtClean="0">
                <a:solidFill>
                  <a:schemeClr val="tx1"/>
                </a:solidFill>
              </a:rPr>
              <a:t>Summary</a:t>
            </a:r>
            <a:endParaRPr lang="fi-FI" altLang="en-US" sz="4000" dirty="0">
              <a:solidFill>
                <a:schemeClr val="tx1"/>
              </a:solidFill>
            </a:endParaRPr>
          </a:p>
        </p:txBody>
      </p:sp>
    </p:spTree>
    <p:extLst>
      <p:ext uri="{BB962C8B-B14F-4D97-AF65-F5344CB8AC3E}">
        <p14:creationId xmlns:p14="http://schemas.microsoft.com/office/powerpoint/2010/main" val="40794598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7">
            <a:extLst>
              <a:ext uri="{FF2B5EF4-FFF2-40B4-BE49-F238E27FC236}">
                <a16:creationId xmlns="" xmlns:a16="http://schemas.microsoft.com/office/drawing/2014/main" id="{131AEA56-04E4-4AC2-BE6A-BFF687E3B447}"/>
              </a:ext>
            </a:extLst>
          </p:cNvPr>
          <p:cNvSpPr>
            <a:spLocks noGrp="1"/>
          </p:cNvSpPr>
          <p:nvPr>
            <p:ph idx="1"/>
          </p:nvPr>
        </p:nvSpPr>
        <p:spPr>
          <a:xfrm>
            <a:off x="288925" y="1146175"/>
            <a:ext cx="8640763" cy="5192713"/>
          </a:xfrm>
        </p:spPr>
        <p:txBody>
          <a:bodyPr/>
          <a:lstStyle/>
          <a:p>
            <a:r>
              <a:rPr lang="fi-FI" altLang="en-US" sz="2000" dirty="0"/>
              <a:t>RF requirements </a:t>
            </a:r>
            <a:r>
              <a:rPr lang="en-US" altLang="en-US" sz="2000" dirty="0"/>
              <a:t>associated with RF front end</a:t>
            </a:r>
            <a:r>
              <a:rPr lang="fi-FI" altLang="en-US" sz="2000" dirty="0"/>
              <a:t> are most likely to be the same among CA configurations if they belong to the same band combination .</a:t>
            </a:r>
          </a:p>
          <a:p>
            <a:pPr lvl="1"/>
            <a:r>
              <a:rPr lang="fi-FI" altLang="en-US" sz="1600" dirty="0"/>
              <a:t>Hence, the requirement does not increase unless new band combinations are introduced.</a:t>
            </a:r>
          </a:p>
          <a:p>
            <a:pPr lvl="1"/>
            <a:endParaRPr lang="en-GB" altLang="en-US" sz="2000" dirty="0"/>
          </a:p>
          <a:p>
            <a:pPr lvl="1">
              <a:buFont typeface="Arial" charset="0"/>
              <a:buNone/>
            </a:pPr>
            <a:endParaRPr lang="fi-FI" altLang="en-US" sz="2000" dirty="0"/>
          </a:p>
        </p:txBody>
      </p:sp>
      <p:sp>
        <p:nvSpPr>
          <p:cNvPr id="7170" name="Title 6"/>
          <p:cNvSpPr>
            <a:spLocks noGrp="1"/>
          </p:cNvSpPr>
          <p:nvPr>
            <p:ph type="title"/>
          </p:nvPr>
        </p:nvSpPr>
        <p:spPr>
          <a:xfrm>
            <a:off x="138544" y="46038"/>
            <a:ext cx="9005456" cy="1143000"/>
          </a:xfrm>
        </p:spPr>
        <p:txBody>
          <a:bodyPr/>
          <a:lstStyle/>
          <a:p>
            <a:r>
              <a:rPr lang="fi-FI" altLang="en-US" dirty="0" smtClean="0">
                <a:solidFill>
                  <a:schemeClr val="tx1"/>
                </a:solidFill>
              </a:rPr>
              <a:t>[Annex]</a:t>
            </a:r>
            <a:br>
              <a:rPr lang="fi-FI" altLang="en-US" dirty="0" smtClean="0">
                <a:solidFill>
                  <a:schemeClr val="tx1"/>
                </a:solidFill>
              </a:rPr>
            </a:br>
            <a:r>
              <a:rPr lang="fi-FI" altLang="en-US" dirty="0" smtClean="0">
                <a:solidFill>
                  <a:schemeClr val="tx1"/>
                </a:solidFill>
              </a:rPr>
              <a:t>What </a:t>
            </a:r>
            <a:r>
              <a:rPr lang="fi-FI" altLang="en-US" dirty="0">
                <a:solidFill>
                  <a:schemeClr val="tx1"/>
                </a:solidFill>
              </a:rPr>
              <a:t>does the band  combination basis mean?</a:t>
            </a:r>
          </a:p>
        </p:txBody>
      </p:sp>
      <p:graphicFrame>
        <p:nvGraphicFramePr>
          <p:cNvPr id="3" name="表 2">
            <a:extLst>
              <a:ext uri="{FF2B5EF4-FFF2-40B4-BE49-F238E27FC236}">
                <a16:creationId xmlns="" xmlns:a16="http://schemas.microsoft.com/office/drawing/2014/main" id="{50EB4FC8-BC56-4AAC-BD7B-C9FFE3F71806}"/>
              </a:ext>
            </a:extLst>
          </p:cNvPr>
          <p:cNvGraphicFramePr>
            <a:graphicFrameLocks noGrp="1"/>
          </p:cNvGraphicFramePr>
          <p:nvPr>
            <p:extLst>
              <p:ext uri="{D42A27DB-BD31-4B8C-83A1-F6EECF244321}">
                <p14:modId xmlns:p14="http://schemas.microsoft.com/office/powerpoint/2010/main" val="31383877"/>
              </p:ext>
            </p:extLst>
          </p:nvPr>
        </p:nvGraphicFramePr>
        <p:xfrm>
          <a:off x="286331" y="2394515"/>
          <a:ext cx="2242185" cy="3931920"/>
        </p:xfrm>
        <a:graphic>
          <a:graphicData uri="http://schemas.openxmlformats.org/drawingml/2006/table">
            <a:tbl>
              <a:tblPr firstRow="1" bandRow="1">
                <a:tableStyleId>{5C22544A-7EE6-4342-B048-85BDC9FD1C3A}</a:tableStyleId>
              </a:tblPr>
              <a:tblGrid>
                <a:gridCol w="706755">
                  <a:extLst>
                    <a:ext uri="{9D8B030D-6E8A-4147-A177-3AD203B41FA5}">
                      <a16:colId xmlns="" xmlns:a16="http://schemas.microsoft.com/office/drawing/2014/main" val="509753840"/>
                    </a:ext>
                  </a:extLst>
                </a:gridCol>
                <a:gridCol w="1535430">
                  <a:extLst>
                    <a:ext uri="{9D8B030D-6E8A-4147-A177-3AD203B41FA5}">
                      <a16:colId xmlns="" xmlns:a16="http://schemas.microsoft.com/office/drawing/2014/main" val="2959829432"/>
                    </a:ext>
                  </a:extLst>
                </a:gridCol>
              </a:tblGrid>
              <a:tr h="323401">
                <a:tc>
                  <a:txBody>
                    <a:bodyPr/>
                    <a:lstStyle/>
                    <a:p>
                      <a:pPr algn="ctr"/>
                      <a:r>
                        <a:rPr kumimoji="1" lang="en-US" altLang="ja-JP" dirty="0"/>
                        <a:t>basis</a:t>
                      </a:r>
                      <a:endParaRPr kumimoji="1" lang="ja-JP" altLang="en-US" dirty="0"/>
                    </a:p>
                  </a:txBody>
                  <a:tcPr/>
                </a:tc>
                <a:tc>
                  <a:txBody>
                    <a:bodyPr/>
                    <a:lstStyle/>
                    <a:p>
                      <a:pPr algn="ctr"/>
                      <a:r>
                        <a:rPr kumimoji="1" lang="en-US" altLang="ja-JP" dirty="0"/>
                        <a:t>CA config</a:t>
                      </a:r>
                      <a:endParaRPr kumimoji="1" lang="ja-JP" altLang="en-US" dirty="0"/>
                    </a:p>
                  </a:txBody>
                  <a:tcPr/>
                </a:tc>
                <a:extLst>
                  <a:ext uri="{0D108BD9-81ED-4DB2-BD59-A6C34878D82A}">
                    <a16:rowId xmlns="" xmlns:a16="http://schemas.microsoft.com/office/drawing/2014/main" val="1926534670"/>
                  </a:ext>
                </a:extLst>
              </a:tr>
              <a:tr h="824007">
                <a:tc>
                  <a:txBody>
                    <a:bodyPr/>
                    <a:lstStyle/>
                    <a:p>
                      <a:r>
                        <a:rPr kumimoji="1" lang="en-US" altLang="ja-JP" sz="1400" dirty="0"/>
                        <a:t>7CC</a:t>
                      </a:r>
                      <a:endParaRPr kumimoji="1" lang="ja-JP" altLang="en-US" sz="1400" dirty="0"/>
                    </a:p>
                  </a:txBody>
                  <a:tcPr/>
                </a:tc>
                <a:tc>
                  <a:txBody>
                    <a:bodyPr/>
                    <a:lstStyle/>
                    <a:p>
                      <a:r>
                        <a:rPr kumimoji="1" lang="en-US" altLang="ja-JP" sz="1400" dirty="0"/>
                        <a:t>2A-46D-48C-66A</a:t>
                      </a:r>
                    </a:p>
                    <a:p>
                      <a:r>
                        <a:rPr lang="en-GB" altLang="ja-JP" sz="1400" kern="1200" dirty="0">
                          <a:solidFill>
                            <a:schemeClr val="dk1"/>
                          </a:solidFill>
                          <a:effectLst/>
                          <a:latin typeface="+mn-lt"/>
                          <a:ea typeface="+mn-ea"/>
                          <a:cs typeface="+mn-cs"/>
                        </a:rPr>
                        <a:t>2A-46C-48D-66A</a:t>
                      </a:r>
                    </a:p>
                    <a:p>
                      <a:r>
                        <a:rPr lang="en-GB" altLang="ja-JP" sz="1400" kern="1200" dirty="0">
                          <a:solidFill>
                            <a:schemeClr val="dk1"/>
                          </a:solidFill>
                          <a:effectLst/>
                          <a:latin typeface="+mn-lt"/>
                          <a:ea typeface="+mn-ea"/>
                          <a:cs typeface="+mn-cs"/>
                        </a:rPr>
                        <a:t>2A-46C-48E</a:t>
                      </a:r>
                    </a:p>
                    <a:p>
                      <a:r>
                        <a:rPr kumimoji="1" lang="en-GB" altLang="ja-JP" sz="1400" kern="1200" dirty="0">
                          <a:solidFill>
                            <a:schemeClr val="dk1"/>
                          </a:solidFill>
                          <a:effectLst/>
                          <a:latin typeface="+mn-lt"/>
                          <a:ea typeface="+mn-ea"/>
                          <a:cs typeface="+mn-cs"/>
                        </a:rPr>
                        <a:t>---------------------*1</a:t>
                      </a:r>
                      <a:endParaRPr kumimoji="1" lang="ja-JP" altLang="en-US" sz="1400" dirty="0"/>
                    </a:p>
                  </a:txBody>
                  <a:tcPr/>
                </a:tc>
                <a:extLst>
                  <a:ext uri="{0D108BD9-81ED-4DB2-BD59-A6C34878D82A}">
                    <a16:rowId xmlns="" xmlns:a16="http://schemas.microsoft.com/office/drawing/2014/main" val="2642410088"/>
                  </a:ext>
                </a:extLst>
              </a:tr>
              <a:tr h="824007">
                <a:tc>
                  <a:txBody>
                    <a:bodyPr/>
                    <a:lstStyle/>
                    <a:p>
                      <a:r>
                        <a:rPr kumimoji="1" lang="en-US" altLang="ja-JP" sz="1400" dirty="0"/>
                        <a:t>6CC</a:t>
                      </a:r>
                      <a:endParaRPr kumimoji="1" lang="ja-JP" altLang="en-US" sz="1400" dirty="0"/>
                    </a:p>
                  </a:txBody>
                  <a:tcPr/>
                </a:tc>
                <a:tc>
                  <a:txBody>
                    <a:bodyPr/>
                    <a:lstStyle/>
                    <a:p>
                      <a:r>
                        <a:rPr lang="en-GB" altLang="ja-JP" sz="1400" kern="1200" dirty="0">
                          <a:solidFill>
                            <a:schemeClr val="dk1"/>
                          </a:solidFill>
                          <a:effectLst/>
                          <a:latin typeface="+mn-lt"/>
                          <a:ea typeface="+mn-ea"/>
                          <a:cs typeface="+mn-cs"/>
                        </a:rPr>
                        <a:t>2A-46A-48D-66A</a:t>
                      </a:r>
                    </a:p>
                    <a:p>
                      <a:r>
                        <a:rPr lang="en-GB" altLang="ja-JP" sz="1400" kern="1200" dirty="0">
                          <a:solidFill>
                            <a:schemeClr val="dk1"/>
                          </a:solidFill>
                          <a:effectLst/>
                          <a:latin typeface="+mn-lt"/>
                          <a:ea typeface="+mn-ea"/>
                          <a:cs typeface="+mn-cs"/>
                        </a:rPr>
                        <a:t>2A-46D-48A-66A</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400" kern="1200" dirty="0">
                          <a:solidFill>
                            <a:schemeClr val="dk1"/>
                          </a:solidFill>
                          <a:effectLst/>
                          <a:latin typeface="+mn-lt"/>
                          <a:ea typeface="+mn-ea"/>
                          <a:cs typeface="+mn-cs"/>
                        </a:rPr>
                        <a:t>2A-46C-48D</a:t>
                      </a:r>
                    </a:p>
                    <a:p>
                      <a:r>
                        <a:rPr kumimoji="1" lang="en-GB" altLang="ja-JP" sz="1400" kern="1200" dirty="0">
                          <a:solidFill>
                            <a:schemeClr val="dk1"/>
                          </a:solidFill>
                          <a:effectLst/>
                          <a:latin typeface="+mn-lt"/>
                          <a:ea typeface="+mn-ea"/>
                          <a:cs typeface="+mn-cs"/>
                        </a:rPr>
                        <a:t>---------------------*1</a:t>
                      </a:r>
                      <a:endParaRPr kumimoji="1" lang="ja-JP" altLang="en-US" sz="1400" dirty="0"/>
                    </a:p>
                  </a:txBody>
                  <a:tcPr/>
                </a:tc>
                <a:extLst>
                  <a:ext uri="{0D108BD9-81ED-4DB2-BD59-A6C34878D82A}">
                    <a16:rowId xmlns="" xmlns:a16="http://schemas.microsoft.com/office/drawing/2014/main" val="1542410579"/>
                  </a:ext>
                </a:extLst>
              </a:tr>
              <a:tr h="824007">
                <a:tc>
                  <a:txBody>
                    <a:bodyPr/>
                    <a:lstStyle/>
                    <a:p>
                      <a:r>
                        <a:rPr kumimoji="1" lang="en-US" altLang="ja-JP" sz="1400" dirty="0"/>
                        <a:t>5CC</a:t>
                      </a:r>
                      <a:endParaRPr kumimoji="1" lang="ja-JP" altLang="en-US" sz="1400" dirty="0"/>
                    </a:p>
                  </a:txBody>
                  <a:tcPr/>
                </a:tc>
                <a:tc>
                  <a:txBody>
                    <a:bodyPr/>
                    <a:lstStyle/>
                    <a:p>
                      <a:r>
                        <a:rPr kumimoji="1" lang="en-US" altLang="ja-JP" sz="1400" dirty="0"/>
                        <a:t>2A-46C-48A-66A</a:t>
                      </a:r>
                    </a:p>
                    <a:p>
                      <a:r>
                        <a:rPr lang="en-GB" altLang="ja-JP" sz="1400" kern="1200" dirty="0">
                          <a:solidFill>
                            <a:schemeClr val="dk1"/>
                          </a:solidFill>
                          <a:effectLst/>
                          <a:latin typeface="+mn-lt"/>
                          <a:ea typeface="+mn-ea"/>
                          <a:cs typeface="+mn-cs"/>
                        </a:rPr>
                        <a:t>2A-46A-48C-66A</a:t>
                      </a:r>
                    </a:p>
                    <a:p>
                      <a:r>
                        <a:rPr lang="en-GB" altLang="ja-JP" sz="1400" kern="1200" dirty="0">
                          <a:solidFill>
                            <a:schemeClr val="dk1"/>
                          </a:solidFill>
                          <a:effectLst/>
                          <a:latin typeface="+mn-lt"/>
                          <a:ea typeface="+mn-ea"/>
                          <a:cs typeface="+mn-cs"/>
                        </a:rPr>
                        <a:t>2A-46C-48C</a:t>
                      </a:r>
                    </a:p>
                    <a:p>
                      <a:r>
                        <a:rPr kumimoji="1" lang="en-GB" altLang="ja-JP" sz="1400" kern="1200" dirty="0">
                          <a:solidFill>
                            <a:schemeClr val="dk1"/>
                          </a:solidFill>
                          <a:effectLst/>
                          <a:latin typeface="+mn-lt"/>
                          <a:ea typeface="+mn-ea"/>
                          <a:cs typeface="+mn-cs"/>
                        </a:rPr>
                        <a:t>---------------------*1</a:t>
                      </a:r>
                      <a:endParaRPr kumimoji="1" lang="ja-JP" altLang="en-US" sz="1400" dirty="0"/>
                    </a:p>
                  </a:txBody>
                  <a:tcPr/>
                </a:tc>
                <a:extLst>
                  <a:ext uri="{0D108BD9-81ED-4DB2-BD59-A6C34878D82A}">
                    <a16:rowId xmlns="" xmlns:a16="http://schemas.microsoft.com/office/drawing/2014/main" val="2283793247"/>
                  </a:ext>
                </a:extLst>
              </a:tr>
              <a:tr h="637941">
                <a:tc>
                  <a:txBody>
                    <a:bodyPr/>
                    <a:lstStyle/>
                    <a:p>
                      <a:r>
                        <a:rPr kumimoji="1" lang="en-US" altLang="ja-JP" sz="1400" dirty="0"/>
                        <a:t>4CC</a:t>
                      </a:r>
                      <a:endParaRPr kumimoji="1" lang="ja-JP" altLang="en-US" sz="1400" dirty="0"/>
                    </a:p>
                  </a:txBody>
                  <a:tcPr/>
                </a:tc>
                <a:tc>
                  <a:txBody>
                    <a:bodyPr/>
                    <a:lstStyle/>
                    <a:p>
                      <a:r>
                        <a:rPr lang="en-GB" altLang="ja-JP" sz="1400" kern="1200" dirty="0">
                          <a:solidFill>
                            <a:schemeClr val="dk1"/>
                          </a:solidFill>
                          <a:effectLst/>
                          <a:latin typeface="+mn-lt"/>
                          <a:ea typeface="+mn-ea"/>
                          <a:cs typeface="+mn-cs"/>
                        </a:rPr>
                        <a:t>2A-46A-48A-66A</a:t>
                      </a:r>
                    </a:p>
                    <a:p>
                      <a:r>
                        <a:rPr lang="en-GB" altLang="ja-JP" sz="1400" kern="1200" dirty="0">
                          <a:solidFill>
                            <a:schemeClr val="dk1"/>
                          </a:solidFill>
                          <a:effectLst/>
                          <a:latin typeface="+mn-lt"/>
                          <a:ea typeface="+mn-ea"/>
                          <a:cs typeface="+mn-cs"/>
                        </a:rPr>
                        <a:t>2A-46A-48C</a:t>
                      </a:r>
                    </a:p>
                    <a:p>
                      <a:r>
                        <a:rPr kumimoji="1" lang="en-GB" altLang="ja-JP" sz="1400" kern="1200" dirty="0">
                          <a:solidFill>
                            <a:schemeClr val="dk1"/>
                          </a:solidFill>
                          <a:effectLst/>
                          <a:latin typeface="+mn-lt"/>
                          <a:ea typeface="+mn-ea"/>
                          <a:cs typeface="+mn-cs"/>
                        </a:rPr>
                        <a:t>---------------------*1</a:t>
                      </a:r>
                      <a:endParaRPr kumimoji="1" lang="ja-JP" altLang="en-US" sz="1400" dirty="0"/>
                    </a:p>
                  </a:txBody>
                  <a:tcPr/>
                </a:tc>
                <a:extLst>
                  <a:ext uri="{0D108BD9-81ED-4DB2-BD59-A6C34878D82A}">
                    <a16:rowId xmlns="" xmlns:a16="http://schemas.microsoft.com/office/drawing/2014/main" val="3541279443"/>
                  </a:ext>
                </a:extLst>
              </a:tr>
            </a:tbl>
          </a:graphicData>
        </a:graphic>
      </p:graphicFrame>
      <p:graphicFrame>
        <p:nvGraphicFramePr>
          <p:cNvPr id="19" name="表 18">
            <a:extLst>
              <a:ext uri="{FF2B5EF4-FFF2-40B4-BE49-F238E27FC236}">
                <a16:creationId xmlns="" xmlns:a16="http://schemas.microsoft.com/office/drawing/2014/main" id="{01185841-6FDC-4682-8321-0E9175785A30}"/>
              </a:ext>
            </a:extLst>
          </p:cNvPr>
          <p:cNvGraphicFramePr>
            <a:graphicFrameLocks noGrp="1"/>
          </p:cNvGraphicFramePr>
          <p:nvPr>
            <p:extLst>
              <p:ext uri="{D42A27DB-BD31-4B8C-83A1-F6EECF244321}">
                <p14:modId xmlns:p14="http://schemas.microsoft.com/office/powerpoint/2010/main" val="3141319759"/>
              </p:ext>
            </p:extLst>
          </p:nvPr>
        </p:nvGraphicFramePr>
        <p:xfrm>
          <a:off x="5167748" y="2394515"/>
          <a:ext cx="2911614" cy="3931921"/>
        </p:xfrm>
        <a:graphic>
          <a:graphicData uri="http://schemas.openxmlformats.org/drawingml/2006/table">
            <a:tbl>
              <a:tblPr firstRow="1" bandRow="1">
                <a:tableStyleId>{5C22544A-7EE6-4342-B048-85BDC9FD1C3A}</a:tableStyleId>
              </a:tblPr>
              <a:tblGrid>
                <a:gridCol w="1125855">
                  <a:extLst>
                    <a:ext uri="{9D8B030D-6E8A-4147-A177-3AD203B41FA5}">
                      <a16:colId xmlns="" xmlns:a16="http://schemas.microsoft.com/office/drawing/2014/main" val="509753840"/>
                    </a:ext>
                  </a:extLst>
                </a:gridCol>
                <a:gridCol w="1785759">
                  <a:extLst>
                    <a:ext uri="{9D8B030D-6E8A-4147-A177-3AD203B41FA5}">
                      <a16:colId xmlns="" xmlns:a16="http://schemas.microsoft.com/office/drawing/2014/main" val="2959829432"/>
                    </a:ext>
                  </a:extLst>
                </a:gridCol>
              </a:tblGrid>
              <a:tr h="375310">
                <a:tc>
                  <a:txBody>
                    <a:bodyPr/>
                    <a:lstStyle/>
                    <a:p>
                      <a:pPr algn="ctr"/>
                      <a:r>
                        <a:rPr kumimoji="1" lang="en-US" altLang="ja-JP" dirty="0"/>
                        <a:t>basis</a:t>
                      </a:r>
                      <a:endParaRPr kumimoji="1" lang="ja-JP" altLang="en-US" dirty="0"/>
                    </a:p>
                  </a:txBody>
                  <a:tcPr/>
                </a:tc>
                <a:tc>
                  <a:txBody>
                    <a:bodyPr/>
                    <a:lstStyle/>
                    <a:p>
                      <a:pPr algn="ctr"/>
                      <a:r>
                        <a:rPr kumimoji="1" lang="en-US" altLang="ja-JP" dirty="0"/>
                        <a:t>CA config</a:t>
                      </a:r>
                      <a:endParaRPr kumimoji="1" lang="ja-JP" altLang="en-US" dirty="0"/>
                    </a:p>
                  </a:txBody>
                  <a:tcPr/>
                </a:tc>
                <a:extLst>
                  <a:ext uri="{0D108BD9-81ED-4DB2-BD59-A6C34878D82A}">
                    <a16:rowId xmlns="" xmlns:a16="http://schemas.microsoft.com/office/drawing/2014/main" val="1926534670"/>
                  </a:ext>
                </a:extLst>
              </a:tr>
              <a:tr h="579548">
                <a:tc>
                  <a:txBody>
                    <a:bodyPr/>
                    <a:lstStyle/>
                    <a:p>
                      <a:r>
                        <a:rPr kumimoji="1" lang="en-US" altLang="ja-JP" sz="1400" dirty="0"/>
                        <a:t>5bands</a:t>
                      </a:r>
                      <a:endParaRPr kumimoji="1" lang="ja-JP" altLang="en-US" sz="1400" dirty="0"/>
                    </a:p>
                  </a:txBody>
                  <a:tcPr/>
                </a:tc>
                <a:tc>
                  <a:txBody>
                    <a:bodyPr/>
                    <a:lstStyle/>
                    <a:p>
                      <a:r>
                        <a:rPr kumimoji="1" lang="en-US" altLang="ja-JP" sz="1400" dirty="0"/>
                        <a:t>None</a:t>
                      </a:r>
                      <a:endParaRPr kumimoji="1" lang="ja-JP" altLang="en-US" sz="1400" dirty="0"/>
                    </a:p>
                  </a:txBody>
                  <a:tcPr/>
                </a:tc>
                <a:extLst>
                  <a:ext uri="{0D108BD9-81ED-4DB2-BD59-A6C34878D82A}">
                    <a16:rowId xmlns="" xmlns:a16="http://schemas.microsoft.com/office/drawing/2014/main" val="2642410088"/>
                  </a:ext>
                </a:extLst>
              </a:tr>
              <a:tr h="1407412">
                <a:tc>
                  <a:txBody>
                    <a:bodyPr/>
                    <a:lstStyle/>
                    <a:p>
                      <a:r>
                        <a:rPr kumimoji="1" lang="en-US" altLang="ja-JP" sz="1400" dirty="0"/>
                        <a:t>4bands</a:t>
                      </a:r>
                    </a:p>
                    <a:p>
                      <a:r>
                        <a:rPr kumimoji="1" lang="en-US" altLang="ja-JP" sz="1400" dirty="0"/>
                        <a:t>(2-46-48-66)</a:t>
                      </a:r>
                      <a:endParaRPr kumimoji="1" lang="ja-JP" altLang="en-US" sz="1400" dirty="0"/>
                    </a:p>
                  </a:txBody>
                  <a:tcPr/>
                </a:tc>
                <a:tc>
                  <a:txBody>
                    <a:bodyPr/>
                    <a:lstStyle/>
                    <a:p>
                      <a:r>
                        <a:rPr lang="en-GB" altLang="ja-JP" sz="1400" kern="1200" dirty="0">
                          <a:solidFill>
                            <a:schemeClr val="dk1"/>
                          </a:solidFill>
                          <a:effectLst/>
                          <a:latin typeface="+mn-lt"/>
                          <a:ea typeface="+mn-ea"/>
                          <a:cs typeface="+mn-cs"/>
                        </a:rPr>
                        <a:t>2A-46A-48D-66A</a:t>
                      </a:r>
                    </a:p>
                    <a:p>
                      <a:r>
                        <a:rPr lang="en-GB" altLang="ja-JP" sz="1400" kern="1200" dirty="0">
                          <a:solidFill>
                            <a:schemeClr val="dk1"/>
                          </a:solidFill>
                          <a:effectLst/>
                          <a:latin typeface="+mn-lt"/>
                          <a:ea typeface="+mn-ea"/>
                          <a:cs typeface="+mn-cs"/>
                        </a:rPr>
                        <a:t>2A-46D-48A-66A</a:t>
                      </a:r>
                    </a:p>
                    <a:p>
                      <a:r>
                        <a:rPr kumimoji="1" lang="en-US" altLang="ja-JP" sz="1400" dirty="0"/>
                        <a:t>2A-46C-48A-66A</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400" kern="1200" dirty="0">
                          <a:solidFill>
                            <a:schemeClr val="dk1"/>
                          </a:solidFill>
                          <a:effectLst/>
                          <a:latin typeface="+mn-lt"/>
                          <a:ea typeface="+mn-ea"/>
                          <a:cs typeface="+mn-cs"/>
                        </a:rPr>
                        <a:t>2A-46A-48C-66A</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400" kern="1200" dirty="0">
                          <a:solidFill>
                            <a:schemeClr val="dk1"/>
                          </a:solidFill>
                          <a:effectLst/>
                          <a:latin typeface="+mn-lt"/>
                          <a:ea typeface="+mn-ea"/>
                          <a:cs typeface="+mn-cs"/>
                        </a:rPr>
                        <a:t>2A-46A-48A-66A</a:t>
                      </a:r>
                    </a:p>
                    <a:p>
                      <a:r>
                        <a:rPr kumimoji="1" lang="en-GB" altLang="ja-JP" sz="1400" kern="1200" dirty="0">
                          <a:solidFill>
                            <a:schemeClr val="dk1"/>
                          </a:solidFill>
                          <a:effectLst/>
                          <a:latin typeface="+mn-lt"/>
                          <a:ea typeface="+mn-ea"/>
                          <a:cs typeface="+mn-cs"/>
                        </a:rPr>
                        <a:t>---------------------*1</a:t>
                      </a:r>
                      <a:endParaRPr kumimoji="1" lang="ja-JP" altLang="en-US" sz="1400" dirty="0"/>
                    </a:p>
                  </a:txBody>
                  <a:tcPr/>
                </a:tc>
                <a:extLst>
                  <a:ext uri="{0D108BD9-81ED-4DB2-BD59-A6C34878D82A}">
                    <a16:rowId xmlns="" xmlns:a16="http://schemas.microsoft.com/office/drawing/2014/main" val="1542410579"/>
                  </a:ext>
                </a:extLst>
              </a:tr>
              <a:tr h="969551">
                <a:tc>
                  <a:txBody>
                    <a:bodyPr/>
                    <a:lstStyle/>
                    <a:p>
                      <a:r>
                        <a:rPr kumimoji="1" lang="en-US" altLang="ja-JP" sz="1400" dirty="0"/>
                        <a:t>3bands</a:t>
                      </a:r>
                    </a:p>
                    <a:p>
                      <a:r>
                        <a:rPr kumimoji="1" lang="en-US" altLang="ja-JP" sz="1400" dirty="0"/>
                        <a:t>(2-46-48)</a:t>
                      </a:r>
                      <a:endParaRPr kumimoji="1" lang="ja-JP" altLang="en-US" sz="1400" dirty="0"/>
                    </a:p>
                  </a:txBody>
                  <a:tcPr/>
                </a:tc>
                <a:tc>
                  <a:txBody>
                    <a:bodyPr/>
                    <a:lstStyle/>
                    <a:p>
                      <a:r>
                        <a:rPr lang="en-GB" altLang="ja-JP" sz="1400" kern="1200" dirty="0">
                          <a:solidFill>
                            <a:schemeClr val="dk1"/>
                          </a:solidFill>
                          <a:effectLst/>
                          <a:latin typeface="+mn-lt"/>
                          <a:ea typeface="+mn-ea"/>
                          <a:cs typeface="+mn-cs"/>
                        </a:rPr>
                        <a:t>2A-46C-48C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400" kern="1200" dirty="0">
                          <a:solidFill>
                            <a:schemeClr val="dk1"/>
                          </a:solidFill>
                          <a:effectLst/>
                          <a:latin typeface="+mn-lt"/>
                          <a:ea typeface="+mn-ea"/>
                          <a:cs typeface="+mn-cs"/>
                        </a:rPr>
                        <a:t>2A-46C-48D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400" kern="1200" dirty="0">
                          <a:solidFill>
                            <a:schemeClr val="dk1"/>
                          </a:solidFill>
                          <a:effectLst/>
                          <a:latin typeface="+mn-lt"/>
                          <a:ea typeface="+mn-ea"/>
                          <a:cs typeface="+mn-cs"/>
                        </a:rPr>
                        <a:t>2A-46A-48C</a:t>
                      </a:r>
                    </a:p>
                    <a:p>
                      <a:r>
                        <a:rPr kumimoji="1" lang="en-GB" altLang="ja-JP" sz="1400" kern="1200" dirty="0">
                          <a:solidFill>
                            <a:schemeClr val="dk1"/>
                          </a:solidFill>
                          <a:effectLst/>
                          <a:latin typeface="+mn-lt"/>
                          <a:ea typeface="+mn-ea"/>
                          <a:cs typeface="+mn-cs"/>
                        </a:rPr>
                        <a:t>---------------------*1</a:t>
                      </a:r>
                      <a:endParaRPr kumimoji="1" lang="ja-JP" altLang="en-US" sz="1400" dirty="0"/>
                    </a:p>
                  </a:txBody>
                  <a:tcPr/>
                </a:tc>
                <a:extLst>
                  <a:ext uri="{0D108BD9-81ED-4DB2-BD59-A6C34878D82A}">
                    <a16:rowId xmlns="" xmlns:a16="http://schemas.microsoft.com/office/drawing/2014/main" val="2283793247"/>
                  </a:ext>
                </a:extLst>
              </a:tr>
              <a:tr h="600100">
                <a:tc>
                  <a:txBody>
                    <a:bodyPr/>
                    <a:lstStyle/>
                    <a:p>
                      <a:r>
                        <a:rPr kumimoji="1" lang="en-US" altLang="ja-JP" sz="1400" dirty="0"/>
                        <a:t>2bands</a:t>
                      </a:r>
                      <a:endParaRPr kumimoji="1" lang="ja-JP" altLang="en-US" sz="1400" dirty="0"/>
                    </a:p>
                  </a:txBody>
                  <a:tcPr/>
                </a:tc>
                <a:tc>
                  <a:txBody>
                    <a:bodyPr/>
                    <a:lstStyle/>
                    <a:p>
                      <a:r>
                        <a:rPr kumimoji="1" lang="en-GB" altLang="ja-JP" sz="1400" kern="1200" dirty="0">
                          <a:solidFill>
                            <a:schemeClr val="dk1"/>
                          </a:solidFill>
                          <a:effectLst/>
                          <a:latin typeface="+mn-lt"/>
                          <a:ea typeface="+mn-ea"/>
                          <a:cs typeface="+mn-cs"/>
                        </a:rPr>
                        <a:t>---------------------*1</a:t>
                      </a:r>
                      <a:endParaRPr kumimoji="1" lang="ja-JP" altLang="en-US" sz="1400" dirty="0"/>
                    </a:p>
                  </a:txBody>
                  <a:tcPr/>
                </a:tc>
                <a:extLst>
                  <a:ext uri="{0D108BD9-81ED-4DB2-BD59-A6C34878D82A}">
                    <a16:rowId xmlns="" xmlns:a16="http://schemas.microsoft.com/office/drawing/2014/main" val="3541279443"/>
                  </a:ext>
                </a:extLst>
              </a:tr>
            </a:tbl>
          </a:graphicData>
        </a:graphic>
      </p:graphicFrame>
      <p:sp>
        <p:nvSpPr>
          <p:cNvPr id="6" name="矢印: 右 5">
            <a:extLst>
              <a:ext uri="{FF2B5EF4-FFF2-40B4-BE49-F238E27FC236}">
                <a16:creationId xmlns="" xmlns:a16="http://schemas.microsoft.com/office/drawing/2014/main" id="{2FFB9689-69D7-47B2-8FD6-F524C80B62D4}"/>
              </a:ext>
            </a:extLst>
          </p:cNvPr>
          <p:cNvSpPr/>
          <p:nvPr/>
        </p:nvSpPr>
        <p:spPr bwMode="auto">
          <a:xfrm>
            <a:off x="4406930" y="3485793"/>
            <a:ext cx="443345" cy="1324492"/>
          </a:xfrm>
          <a:prstGeom prst="rightArrow">
            <a:avLst/>
          </a:prstGeom>
          <a:solidFill>
            <a:srgbClr val="0000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ja-JP" altLang="en-US" sz="2400" b="0" i="0" u="none" strike="noStrike" cap="none" normalizeH="0" baseline="0">
              <a:ln>
                <a:noFill/>
              </a:ln>
              <a:solidFill>
                <a:schemeClr val="tx1"/>
              </a:solidFill>
              <a:effectLst/>
              <a:latin typeface="Calibri" pitchFamily="34" charset="0"/>
            </a:endParaRPr>
          </a:p>
        </p:txBody>
      </p:sp>
      <p:sp>
        <p:nvSpPr>
          <p:cNvPr id="9" name="右中かっこ 8">
            <a:extLst>
              <a:ext uri="{FF2B5EF4-FFF2-40B4-BE49-F238E27FC236}">
                <a16:creationId xmlns="" xmlns:a16="http://schemas.microsoft.com/office/drawing/2014/main" id="{BA4269AC-24B0-47AD-9817-FC28FCAC9E62}"/>
              </a:ext>
            </a:extLst>
          </p:cNvPr>
          <p:cNvSpPr/>
          <p:nvPr/>
        </p:nvSpPr>
        <p:spPr bwMode="auto">
          <a:xfrm>
            <a:off x="8079363" y="3336624"/>
            <a:ext cx="289764" cy="1366982"/>
          </a:xfrm>
          <a:prstGeom prst="rightBrace">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ja-JP" altLang="en-US" sz="2400" b="0" i="0" u="none" strike="noStrike" cap="none" normalizeH="0" baseline="0" dirty="0">
              <a:ln>
                <a:noFill/>
              </a:ln>
              <a:solidFill>
                <a:srgbClr val="0000FF"/>
              </a:solidFill>
              <a:effectLst/>
              <a:latin typeface="Calibri" pitchFamily="34" charset="0"/>
            </a:endParaRPr>
          </a:p>
        </p:txBody>
      </p:sp>
      <p:sp>
        <p:nvSpPr>
          <p:cNvPr id="10" name="テキスト ボックス 9">
            <a:extLst>
              <a:ext uri="{FF2B5EF4-FFF2-40B4-BE49-F238E27FC236}">
                <a16:creationId xmlns="" xmlns:a16="http://schemas.microsoft.com/office/drawing/2014/main" id="{01816F1F-EAE3-408E-A963-F938700B95D9}"/>
              </a:ext>
            </a:extLst>
          </p:cNvPr>
          <p:cNvSpPr txBox="1"/>
          <p:nvPr/>
        </p:nvSpPr>
        <p:spPr>
          <a:xfrm>
            <a:off x="8320238" y="3844698"/>
            <a:ext cx="708848" cy="307777"/>
          </a:xfrm>
          <a:prstGeom prst="rect">
            <a:avLst/>
          </a:prstGeom>
          <a:noFill/>
        </p:spPr>
        <p:txBody>
          <a:bodyPr wrap="none" rtlCol="0">
            <a:spAutoFit/>
          </a:bodyPr>
          <a:lstStyle/>
          <a:p>
            <a:r>
              <a:rPr kumimoji="1" lang="en-US" altLang="ja-JP" sz="1400" dirty="0"/>
              <a:t>One TP</a:t>
            </a:r>
            <a:endParaRPr kumimoji="1" lang="ja-JP" altLang="en-US" sz="1400" dirty="0"/>
          </a:p>
        </p:txBody>
      </p:sp>
      <p:sp>
        <p:nvSpPr>
          <p:cNvPr id="25" name="右中かっこ 24">
            <a:extLst>
              <a:ext uri="{FF2B5EF4-FFF2-40B4-BE49-F238E27FC236}">
                <a16:creationId xmlns="" xmlns:a16="http://schemas.microsoft.com/office/drawing/2014/main" id="{6281968A-944A-40CF-8D21-BFC5E8AFF790}"/>
              </a:ext>
            </a:extLst>
          </p:cNvPr>
          <p:cNvSpPr/>
          <p:nvPr/>
        </p:nvSpPr>
        <p:spPr bwMode="auto">
          <a:xfrm>
            <a:off x="8112201" y="4773093"/>
            <a:ext cx="289764" cy="891094"/>
          </a:xfrm>
          <a:prstGeom prst="rightBrace">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ja-JP" altLang="en-US" sz="2400" b="0" i="0" u="none" strike="noStrike" cap="none" normalizeH="0" baseline="0" dirty="0">
              <a:ln>
                <a:noFill/>
              </a:ln>
              <a:solidFill>
                <a:srgbClr val="0000FF"/>
              </a:solidFill>
              <a:effectLst/>
              <a:latin typeface="Calibri" pitchFamily="34" charset="0"/>
            </a:endParaRPr>
          </a:p>
        </p:txBody>
      </p:sp>
      <p:sp>
        <p:nvSpPr>
          <p:cNvPr id="26" name="テキスト ボックス 25">
            <a:extLst>
              <a:ext uri="{FF2B5EF4-FFF2-40B4-BE49-F238E27FC236}">
                <a16:creationId xmlns="" xmlns:a16="http://schemas.microsoft.com/office/drawing/2014/main" id="{15F29D17-962D-4FC4-9663-5E926ACFFA09}"/>
              </a:ext>
            </a:extLst>
          </p:cNvPr>
          <p:cNvSpPr txBox="1"/>
          <p:nvPr/>
        </p:nvSpPr>
        <p:spPr>
          <a:xfrm>
            <a:off x="8350472" y="5006426"/>
            <a:ext cx="708848" cy="307777"/>
          </a:xfrm>
          <a:prstGeom prst="rect">
            <a:avLst/>
          </a:prstGeom>
          <a:noFill/>
        </p:spPr>
        <p:txBody>
          <a:bodyPr wrap="none" rtlCol="0">
            <a:spAutoFit/>
          </a:bodyPr>
          <a:lstStyle/>
          <a:p>
            <a:r>
              <a:rPr kumimoji="1" lang="en-US" altLang="ja-JP" sz="1400" dirty="0"/>
              <a:t>One TP</a:t>
            </a:r>
            <a:endParaRPr kumimoji="1" lang="ja-JP" altLang="en-US" sz="1400" dirty="0"/>
          </a:p>
        </p:txBody>
      </p:sp>
      <p:sp>
        <p:nvSpPr>
          <p:cNvPr id="27" name="右中かっこ 26">
            <a:extLst>
              <a:ext uri="{FF2B5EF4-FFF2-40B4-BE49-F238E27FC236}">
                <a16:creationId xmlns="" xmlns:a16="http://schemas.microsoft.com/office/drawing/2014/main" id="{D310DB54-C29C-4A8F-8DB7-4E8E458E7AE0}"/>
              </a:ext>
            </a:extLst>
          </p:cNvPr>
          <p:cNvSpPr/>
          <p:nvPr/>
        </p:nvSpPr>
        <p:spPr bwMode="auto">
          <a:xfrm>
            <a:off x="2569860" y="2780131"/>
            <a:ext cx="163914" cy="918098"/>
          </a:xfrm>
          <a:prstGeom prst="rightBrace">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ja-JP" altLang="en-US" sz="2400" b="0" i="0" u="none" strike="noStrike" cap="none" normalizeH="0" baseline="0" dirty="0">
              <a:ln>
                <a:noFill/>
              </a:ln>
              <a:solidFill>
                <a:srgbClr val="0000FF"/>
              </a:solidFill>
              <a:effectLst/>
              <a:latin typeface="Calibri" pitchFamily="34" charset="0"/>
            </a:endParaRPr>
          </a:p>
        </p:txBody>
      </p:sp>
      <p:sp>
        <p:nvSpPr>
          <p:cNvPr id="29" name="右中かっこ 28">
            <a:extLst>
              <a:ext uri="{FF2B5EF4-FFF2-40B4-BE49-F238E27FC236}">
                <a16:creationId xmlns="" xmlns:a16="http://schemas.microsoft.com/office/drawing/2014/main" id="{ABE5AAD6-117D-4ADD-BE11-45AB51DEB152}"/>
              </a:ext>
            </a:extLst>
          </p:cNvPr>
          <p:cNvSpPr/>
          <p:nvPr/>
        </p:nvSpPr>
        <p:spPr bwMode="auto">
          <a:xfrm>
            <a:off x="2569860" y="3717626"/>
            <a:ext cx="163914" cy="918098"/>
          </a:xfrm>
          <a:prstGeom prst="rightBrace">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ja-JP" altLang="en-US" sz="2400" b="0" i="0" u="none" strike="noStrike" cap="none" normalizeH="0" baseline="0" dirty="0">
              <a:ln>
                <a:noFill/>
              </a:ln>
              <a:solidFill>
                <a:srgbClr val="0000FF"/>
              </a:solidFill>
              <a:effectLst/>
              <a:latin typeface="Calibri" pitchFamily="34" charset="0"/>
            </a:endParaRPr>
          </a:p>
        </p:txBody>
      </p:sp>
      <p:sp>
        <p:nvSpPr>
          <p:cNvPr id="31" name="右中かっこ 30">
            <a:extLst>
              <a:ext uri="{FF2B5EF4-FFF2-40B4-BE49-F238E27FC236}">
                <a16:creationId xmlns="" xmlns:a16="http://schemas.microsoft.com/office/drawing/2014/main" id="{1A3EFC77-C13F-4147-88AA-518C43413FAC}"/>
              </a:ext>
            </a:extLst>
          </p:cNvPr>
          <p:cNvSpPr/>
          <p:nvPr/>
        </p:nvSpPr>
        <p:spPr bwMode="auto">
          <a:xfrm>
            <a:off x="2569860" y="4659736"/>
            <a:ext cx="163914" cy="918098"/>
          </a:xfrm>
          <a:prstGeom prst="rightBrace">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ja-JP" altLang="en-US" sz="2400" b="0" i="0" u="none" strike="noStrike" cap="none" normalizeH="0" baseline="0" dirty="0">
              <a:ln>
                <a:noFill/>
              </a:ln>
              <a:solidFill>
                <a:srgbClr val="0000FF"/>
              </a:solidFill>
              <a:effectLst/>
              <a:latin typeface="Calibri" pitchFamily="34" charset="0"/>
            </a:endParaRPr>
          </a:p>
        </p:txBody>
      </p:sp>
      <p:sp>
        <p:nvSpPr>
          <p:cNvPr id="33" name="右中かっこ 32">
            <a:extLst>
              <a:ext uri="{FF2B5EF4-FFF2-40B4-BE49-F238E27FC236}">
                <a16:creationId xmlns="" xmlns:a16="http://schemas.microsoft.com/office/drawing/2014/main" id="{F750EBFD-76A0-4693-A076-B7E1BC44AFB1}"/>
              </a:ext>
            </a:extLst>
          </p:cNvPr>
          <p:cNvSpPr/>
          <p:nvPr/>
        </p:nvSpPr>
        <p:spPr bwMode="auto">
          <a:xfrm>
            <a:off x="2552934" y="5560278"/>
            <a:ext cx="180840" cy="742570"/>
          </a:xfrm>
          <a:prstGeom prst="rightBrace">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ja-JP" altLang="en-US" sz="2400" b="0" i="0" u="none" strike="noStrike" cap="none" normalizeH="0" baseline="0" dirty="0">
              <a:ln>
                <a:noFill/>
              </a:ln>
              <a:solidFill>
                <a:srgbClr val="0000FF"/>
              </a:solidFill>
              <a:effectLst/>
              <a:latin typeface="Calibri" pitchFamily="34" charset="0"/>
            </a:endParaRPr>
          </a:p>
        </p:txBody>
      </p:sp>
      <p:sp>
        <p:nvSpPr>
          <p:cNvPr id="34" name="テキスト ボックス 33">
            <a:extLst>
              <a:ext uri="{FF2B5EF4-FFF2-40B4-BE49-F238E27FC236}">
                <a16:creationId xmlns="" xmlns:a16="http://schemas.microsoft.com/office/drawing/2014/main" id="{9F12A992-AFBD-491C-BF32-376B32F6CF9B}"/>
              </a:ext>
            </a:extLst>
          </p:cNvPr>
          <p:cNvSpPr txBox="1"/>
          <p:nvPr/>
        </p:nvSpPr>
        <p:spPr>
          <a:xfrm>
            <a:off x="2793028" y="3915065"/>
            <a:ext cx="1658018" cy="523220"/>
          </a:xfrm>
          <a:prstGeom prst="rect">
            <a:avLst/>
          </a:prstGeom>
          <a:noFill/>
        </p:spPr>
        <p:txBody>
          <a:bodyPr wrap="none" rtlCol="0">
            <a:spAutoFit/>
          </a:bodyPr>
          <a:lstStyle/>
          <a:p>
            <a:r>
              <a:rPr kumimoji="1" lang="en-US" altLang="ja-JP" sz="1400" dirty="0"/>
              <a:t>TPs to the number </a:t>
            </a:r>
          </a:p>
          <a:p>
            <a:r>
              <a:rPr kumimoji="1" lang="en-US" altLang="ja-JP" sz="1400" dirty="0"/>
              <a:t>of CA configurations</a:t>
            </a:r>
            <a:endParaRPr kumimoji="1" lang="ja-JP" altLang="en-US" sz="1400" dirty="0"/>
          </a:p>
        </p:txBody>
      </p:sp>
      <p:cxnSp>
        <p:nvCxnSpPr>
          <p:cNvPr id="7168" name="直線矢印コネクタ 7167">
            <a:extLst>
              <a:ext uri="{FF2B5EF4-FFF2-40B4-BE49-F238E27FC236}">
                <a16:creationId xmlns="" xmlns:a16="http://schemas.microsoft.com/office/drawing/2014/main" id="{561AE63B-743F-457D-8588-C1267AAFA901}"/>
              </a:ext>
            </a:extLst>
          </p:cNvPr>
          <p:cNvCxnSpPr>
            <a:stCxn id="27" idx="1"/>
          </p:cNvCxnSpPr>
          <p:nvPr/>
        </p:nvCxnSpPr>
        <p:spPr bwMode="auto">
          <a:xfrm>
            <a:off x="2733774" y="3239180"/>
            <a:ext cx="723710" cy="605518"/>
          </a:xfrm>
          <a:prstGeom prst="straightConnector1">
            <a:avLst/>
          </a:prstGeom>
          <a:noFill/>
          <a:ln w="9525" cap="flat" cmpd="sng" algn="ctr">
            <a:solidFill>
              <a:srgbClr val="0000FF"/>
            </a:solidFill>
            <a:prstDash val="solid"/>
            <a:round/>
            <a:headEnd type="none" w="med" len="med"/>
            <a:tailEnd type="triangle"/>
          </a:ln>
          <a:effectLst/>
        </p:spPr>
      </p:cxnSp>
      <p:cxnSp>
        <p:nvCxnSpPr>
          <p:cNvPr id="37" name="直線矢印コネクタ 36">
            <a:extLst>
              <a:ext uri="{FF2B5EF4-FFF2-40B4-BE49-F238E27FC236}">
                <a16:creationId xmlns="" xmlns:a16="http://schemas.microsoft.com/office/drawing/2014/main" id="{BEDF91D9-CC88-4994-B7D0-2FF62D36609F}"/>
              </a:ext>
            </a:extLst>
          </p:cNvPr>
          <p:cNvCxnSpPr>
            <a:cxnSpLocks/>
          </p:cNvCxnSpPr>
          <p:nvPr/>
        </p:nvCxnSpPr>
        <p:spPr bwMode="auto">
          <a:xfrm flipV="1">
            <a:off x="2766613" y="4409106"/>
            <a:ext cx="441884" cy="676133"/>
          </a:xfrm>
          <a:prstGeom prst="straightConnector1">
            <a:avLst/>
          </a:prstGeom>
          <a:noFill/>
          <a:ln w="9525" cap="flat" cmpd="sng" algn="ctr">
            <a:solidFill>
              <a:srgbClr val="0000FF"/>
            </a:solidFill>
            <a:prstDash val="solid"/>
            <a:round/>
            <a:headEnd type="none" w="med" len="med"/>
            <a:tailEnd type="triangle"/>
          </a:ln>
          <a:effectLst/>
        </p:spPr>
      </p:cxnSp>
      <p:cxnSp>
        <p:nvCxnSpPr>
          <p:cNvPr id="39" name="直線矢印コネクタ 38">
            <a:extLst>
              <a:ext uri="{FF2B5EF4-FFF2-40B4-BE49-F238E27FC236}">
                <a16:creationId xmlns="" xmlns:a16="http://schemas.microsoft.com/office/drawing/2014/main" id="{2B31BD43-4641-436F-AEA1-176F8B9FD452}"/>
              </a:ext>
            </a:extLst>
          </p:cNvPr>
          <p:cNvCxnSpPr>
            <a:cxnSpLocks/>
            <a:endCxn id="34" idx="2"/>
          </p:cNvCxnSpPr>
          <p:nvPr/>
        </p:nvCxnSpPr>
        <p:spPr bwMode="auto">
          <a:xfrm flipV="1">
            <a:off x="2758192" y="4438285"/>
            <a:ext cx="863845" cy="1414790"/>
          </a:xfrm>
          <a:prstGeom prst="straightConnector1">
            <a:avLst/>
          </a:prstGeom>
          <a:noFill/>
          <a:ln w="9525" cap="flat" cmpd="sng" algn="ctr">
            <a:solidFill>
              <a:srgbClr val="0000FF"/>
            </a:solidFill>
            <a:prstDash val="solid"/>
            <a:round/>
            <a:headEnd type="none" w="med" len="med"/>
            <a:tailEnd type="triangle"/>
          </a:ln>
          <a:effectLst/>
        </p:spPr>
      </p:cxnSp>
      <p:sp>
        <p:nvSpPr>
          <p:cNvPr id="7173" name="テキスト ボックス 7172">
            <a:extLst>
              <a:ext uri="{FF2B5EF4-FFF2-40B4-BE49-F238E27FC236}">
                <a16:creationId xmlns="" xmlns:a16="http://schemas.microsoft.com/office/drawing/2014/main" id="{E5E7FF70-52FD-4E44-9C08-48CFE54BC3CF}"/>
              </a:ext>
            </a:extLst>
          </p:cNvPr>
          <p:cNvSpPr txBox="1"/>
          <p:nvPr/>
        </p:nvSpPr>
        <p:spPr>
          <a:xfrm>
            <a:off x="2727647" y="2620024"/>
            <a:ext cx="2445670" cy="276999"/>
          </a:xfrm>
          <a:prstGeom prst="rect">
            <a:avLst/>
          </a:prstGeom>
          <a:noFill/>
        </p:spPr>
        <p:txBody>
          <a:bodyPr wrap="none" rtlCol="0">
            <a:spAutoFit/>
          </a:bodyPr>
          <a:lstStyle/>
          <a:p>
            <a:r>
              <a:rPr kumimoji="1" lang="en-US" altLang="ja-JP" sz="1200" dirty="0"/>
              <a:t>*1:some were omitted for simplicity</a:t>
            </a:r>
            <a:endParaRPr kumimoji="1" lang="ja-JP" altLang="en-US" sz="1200" dirty="0"/>
          </a:p>
        </p:txBody>
      </p:sp>
    </p:spTree>
    <p:extLst>
      <p:ext uri="{BB962C8B-B14F-4D97-AF65-F5344CB8AC3E}">
        <p14:creationId xmlns:p14="http://schemas.microsoft.com/office/powerpoint/2010/main" val="35365638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409" name="Group 369"/>
          <p:cNvGraphicFramePr>
            <a:graphicFrameLocks noGrp="1"/>
          </p:cNvGraphicFramePr>
          <p:nvPr>
            <p:extLst>
              <p:ext uri="{D42A27DB-BD31-4B8C-83A1-F6EECF244321}">
                <p14:modId xmlns:p14="http://schemas.microsoft.com/office/powerpoint/2010/main" val="2027980271"/>
              </p:ext>
            </p:extLst>
          </p:nvPr>
        </p:nvGraphicFramePr>
        <p:xfrm>
          <a:off x="207932" y="866305"/>
          <a:ext cx="8767107" cy="5510784"/>
        </p:xfrm>
        <a:graphic>
          <a:graphicData uri="http://schemas.openxmlformats.org/drawingml/2006/table">
            <a:tbl>
              <a:tblPr/>
              <a:tblGrid>
                <a:gridCol w="403542">
                  <a:extLst>
                    <a:ext uri="{9D8B030D-6E8A-4147-A177-3AD203B41FA5}">
                      <a16:colId xmlns="" xmlns:a16="http://schemas.microsoft.com/office/drawing/2014/main" val="2595793909"/>
                    </a:ext>
                  </a:extLst>
                </a:gridCol>
                <a:gridCol w="1134110">
                  <a:extLst>
                    <a:ext uri="{9D8B030D-6E8A-4147-A177-3AD203B41FA5}">
                      <a16:colId xmlns="" xmlns:a16="http://schemas.microsoft.com/office/drawing/2014/main" val="20000"/>
                    </a:ext>
                  </a:extLst>
                </a:gridCol>
                <a:gridCol w="1563995">
                  <a:extLst>
                    <a:ext uri="{9D8B030D-6E8A-4147-A177-3AD203B41FA5}">
                      <a16:colId xmlns="" xmlns:a16="http://schemas.microsoft.com/office/drawing/2014/main" val="3659731700"/>
                    </a:ext>
                  </a:extLst>
                </a:gridCol>
                <a:gridCol w="4624505">
                  <a:extLst>
                    <a:ext uri="{9D8B030D-6E8A-4147-A177-3AD203B41FA5}">
                      <a16:colId xmlns="" xmlns:a16="http://schemas.microsoft.com/office/drawing/2014/main" val="20001"/>
                    </a:ext>
                  </a:extLst>
                </a:gridCol>
                <a:gridCol w="1040955">
                  <a:extLst>
                    <a:ext uri="{9D8B030D-6E8A-4147-A177-3AD203B41FA5}">
                      <a16:colId xmlns="" xmlns:a16="http://schemas.microsoft.com/office/drawing/2014/main" val="20003"/>
                    </a:ext>
                  </a:extLst>
                </a:gridCol>
              </a:tblGrid>
              <a:tr h="17074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100" b="0" i="0" u="none" strike="noStrike" cap="none" normalizeH="0" baseline="0" dirty="0">
                          <a:ln>
                            <a:noFill/>
                          </a:ln>
                          <a:solidFill>
                            <a:schemeClr val="tx1"/>
                          </a:solidFill>
                          <a:effectLst/>
                          <a:latin typeface="Calibri" pitchFamily="34" charset="0"/>
                          <a:cs typeface="Arial" charset="0"/>
                        </a:rPr>
                        <a:t>T-doc</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Title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100" b="0" i="0" u="none" strike="noStrike" cap="none" normalizeH="0" baseline="0" dirty="0">
                          <a:ln>
                            <a:noFill/>
                          </a:ln>
                          <a:solidFill>
                            <a:schemeClr val="tx1"/>
                          </a:solidFill>
                          <a:effectLst/>
                          <a:latin typeface="Calibri" pitchFamily="34" charset="0"/>
                          <a:cs typeface="Arial" charset="0"/>
                        </a:rPr>
                        <a:t>meetings</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extLst>
                  <a:ext uri="{0D108BD9-81ED-4DB2-BD59-A6C34878D82A}">
                    <a16:rowId xmlns="" xmlns:a16="http://schemas.microsoft.com/office/drawing/2014/main" val="10000"/>
                  </a:ext>
                </a:extLst>
              </a:tr>
              <a:tr h="17074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RP-171791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Qualcomm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On Automation of TPs and CRs for Basket CA WIs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a:ln>
                            <a:noFill/>
                          </a:ln>
                          <a:solidFill>
                            <a:schemeClr val="tx1"/>
                          </a:solidFill>
                          <a:effectLst/>
                          <a:latin typeface="Calibri" pitchFamily="34" charset="0"/>
                          <a:ea typeface="SimSun" pitchFamily="2" charset="-122"/>
                          <a:cs typeface="Arial" charset="0"/>
                        </a:rPr>
                        <a:t>RAN#77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7074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100" b="0" i="0" u="none" strike="noStrike" kern="1200" cap="none" normalizeH="0" baseline="0" dirty="0">
                          <a:ln>
                            <a:noFill/>
                          </a:ln>
                          <a:solidFill>
                            <a:schemeClr val="tx1"/>
                          </a:solidFill>
                          <a:effectLst/>
                          <a:latin typeface="Calibri" pitchFamily="34" charset="0"/>
                          <a:ea typeface="+mn-ea"/>
                          <a:cs typeface="Arial" charset="0"/>
                        </a:rPr>
                        <a:t>RP-172391</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ZTE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100" dirty="0"/>
                        <a:t>On handling of band combinations for NR   </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a:ln>
                            <a:noFill/>
                          </a:ln>
                          <a:solidFill>
                            <a:schemeClr val="tx1"/>
                          </a:solidFill>
                          <a:effectLst/>
                          <a:latin typeface="Calibri" pitchFamily="34" charset="0"/>
                          <a:ea typeface="SimSun" pitchFamily="2" charset="-122"/>
                          <a:cs typeface="Arial" charset="0"/>
                        </a:rPr>
                        <a:t>RAN#78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0734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R4-1800386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R4 Vice chairman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(NTT DOCOMO)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Restructure CA/DC configuration specific specs and basket WIs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rPr>
                        <a:t>R4 AH-1801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615007951"/>
                  </a:ext>
                </a:extLst>
              </a:tr>
              <a:tr h="23268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R4-1800459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Huawei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Consideration on co-existence study for 2UL band combinations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rPr>
                        <a:t>R4 AH-1801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710679618"/>
                  </a:ext>
                </a:extLst>
              </a:tr>
              <a:tr h="17074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R4-1801205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NTT DOCOMO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WF on reduction of workload related to band combinations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rPr>
                        <a:t>R4 AH-1801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633868400"/>
                  </a:ext>
                </a:extLst>
              </a:tr>
              <a:tr h="30734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R4-1802520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R4 Vice chairman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(NTT DOCOMO)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Introduction of CA/DC band combination-based basket approach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rPr>
                        <a:t>RAN4#86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30734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R4-1802529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R4 Vice chairman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(NTT DOCOMO)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Promotion of efficiency of TPs for LTE/NR UL CA and EN-DC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rPr>
                        <a:t>RAN4#86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r h="23268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R4-1801531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Huawei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Further consideration on co-existence study for 2UL band combinations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rPr>
                        <a:t>RAN4#86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216250546"/>
                  </a:ext>
                </a:extLst>
              </a:tr>
              <a:tr h="17074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R4-1803234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NTT DOCOMO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Introduction of CA band combination basis Delta </a:t>
                      </a:r>
                      <a:r>
                        <a:rPr kumimoji="0" lang="en-US" altLang="zh-CN" sz="1100" b="0" i="0" u="none" strike="noStrike" cap="none" normalizeH="0" baseline="0" dirty="0" err="1">
                          <a:ln>
                            <a:noFill/>
                          </a:ln>
                          <a:solidFill>
                            <a:schemeClr val="tx1"/>
                          </a:solidFill>
                          <a:effectLst/>
                          <a:latin typeface="Calibri" pitchFamily="34" charset="0"/>
                          <a:cs typeface="Arial" charset="0"/>
                        </a:rPr>
                        <a:t>TIB,c</a:t>
                      </a:r>
                      <a:r>
                        <a:rPr kumimoji="0" lang="en-US" altLang="zh-CN" sz="1100" b="0" i="0" u="none" strike="noStrike" cap="none" normalizeH="0" baseline="0" dirty="0">
                          <a:ln>
                            <a:noFill/>
                          </a:ln>
                          <a:solidFill>
                            <a:schemeClr val="tx1"/>
                          </a:solidFill>
                          <a:effectLst/>
                          <a:latin typeface="Calibri" pitchFamily="34" charset="0"/>
                          <a:cs typeface="Arial" charset="0"/>
                        </a:rPr>
                        <a:t> table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rPr>
                        <a:t>RAN4#86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r h="17074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R4-1803235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a:ln>
                            <a:noFill/>
                          </a:ln>
                          <a:solidFill>
                            <a:schemeClr val="tx1"/>
                          </a:solidFill>
                          <a:effectLst/>
                          <a:latin typeface="Calibri" pitchFamily="34" charset="0"/>
                          <a:ea typeface="+mn-ea"/>
                          <a:cs typeface="Arial" charset="0"/>
                        </a:rPr>
                        <a:t>NTT DOCOMO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Introduction of CA band combination basis Delta </a:t>
                      </a:r>
                      <a:r>
                        <a:rPr kumimoji="0" lang="en-US" altLang="zh-CN" sz="1100" b="0" i="0" u="none" strike="noStrike" cap="none" normalizeH="0" baseline="0" dirty="0" err="1">
                          <a:ln>
                            <a:noFill/>
                          </a:ln>
                          <a:solidFill>
                            <a:schemeClr val="tx1"/>
                          </a:solidFill>
                          <a:effectLst/>
                          <a:latin typeface="Calibri" pitchFamily="34" charset="0"/>
                          <a:cs typeface="Arial" charset="0"/>
                        </a:rPr>
                        <a:t>RIB,c</a:t>
                      </a:r>
                      <a:r>
                        <a:rPr kumimoji="0" lang="en-US" altLang="zh-CN" sz="1100" b="0" i="0" u="none" strike="noStrike" cap="none" normalizeH="0" baseline="0" dirty="0">
                          <a:ln>
                            <a:noFill/>
                          </a:ln>
                          <a:solidFill>
                            <a:schemeClr val="tx1"/>
                          </a:solidFill>
                          <a:effectLst/>
                          <a:latin typeface="Calibri" pitchFamily="34" charset="0"/>
                          <a:cs typeface="Arial" charset="0"/>
                        </a:rPr>
                        <a:t> table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rPr>
                        <a:t>RAN4#86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8"/>
                  </a:ext>
                </a:extLst>
              </a:tr>
              <a:tr h="17074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11</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R4-1806031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NTT DOCOMO</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LTE-CA, EN-DC, NR CA/DC configuration handling for Rel-16</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74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12</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R4-1806128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smtClean="0">
                          <a:ln>
                            <a:noFill/>
                          </a:ln>
                          <a:solidFill>
                            <a:schemeClr val="tx1"/>
                          </a:solidFill>
                          <a:effectLst/>
                          <a:latin typeface="Calibri" pitchFamily="34" charset="0"/>
                          <a:ea typeface="+mn-ea"/>
                          <a:cs typeface="Arial" charset="0"/>
                        </a:rPr>
                        <a:t>NTT DOCOMO</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Improvement of REFSENS exceptions due to harmonic issue</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577">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13</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R4-1806130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smtClean="0">
                          <a:ln>
                            <a:noFill/>
                          </a:ln>
                          <a:solidFill>
                            <a:schemeClr val="tx1"/>
                          </a:solidFill>
                          <a:effectLst/>
                          <a:latin typeface="Calibri" pitchFamily="34" charset="0"/>
                          <a:ea typeface="+mn-ea"/>
                          <a:cs typeface="Arial" charset="0"/>
                        </a:rPr>
                        <a:t>NTT DOCOMO</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Improvement of REFSENS exceptions for due to close proximity of UL to DL channel</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577">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14</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R4-1806131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smtClean="0">
                          <a:ln>
                            <a:noFill/>
                          </a:ln>
                          <a:solidFill>
                            <a:schemeClr val="tx1"/>
                          </a:solidFill>
                          <a:effectLst/>
                          <a:latin typeface="Calibri" pitchFamily="34" charset="0"/>
                          <a:ea typeface="+mn-ea"/>
                          <a:cs typeface="Arial" charset="0"/>
                        </a:rPr>
                        <a:t>NTT DOCOMO</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Improvement of REFSENS exceptions due to harmonic issues in mixed intra and inter-band CA</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74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15</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R4-1806132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NTT DOCOMO</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Improvement of REFSENS exceptions due to cross band isolation issues</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smtClean="0">
                          <a:ln>
                            <a:noFill/>
                          </a:ln>
                          <a:solidFill>
                            <a:srgbClr val="000000"/>
                          </a:solidFill>
                          <a:effectLst/>
                          <a:uLnTx/>
                          <a:uFillTx/>
                          <a:latin typeface="Calibri" pitchFamily="34" charset="0"/>
                          <a:ea typeface="SimSun" pitchFamily="2" charset="-122"/>
                          <a:cs typeface="Arial" charset="0"/>
                        </a:rPr>
                        <a:t>RAN4#86BIS</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746">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16</a:t>
                      </a:r>
                      <a:endParaRPr kumimoji="0" lang="en-US" altLang="zh-CN" sz="11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RP-181126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100" b="0" i="0" u="none" strike="noStrike" kern="1200" cap="none" normalizeH="0" baseline="0" dirty="0" smtClean="0">
                          <a:ln>
                            <a:noFill/>
                          </a:ln>
                          <a:solidFill>
                            <a:schemeClr val="tx1"/>
                          </a:solidFill>
                          <a:effectLst/>
                          <a:latin typeface="Calibri" pitchFamily="34" charset="0"/>
                          <a:ea typeface="+mn-ea"/>
                          <a:cs typeface="Arial" charset="0"/>
                        </a:rPr>
                        <a:t>NTT DOCOMO, Nokia, Nokia Shanghai Bell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WF to reduce further TPs due to band combination in RAN4</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100" b="0" i="0" u="none" strike="noStrike" kern="1200" cap="none" spc="0" normalizeH="0" baseline="0" noProof="0" dirty="0" smtClean="0">
                          <a:ln>
                            <a:noFill/>
                          </a:ln>
                          <a:solidFill>
                            <a:srgbClr val="000000"/>
                          </a:solidFill>
                          <a:effectLst/>
                          <a:uLnTx/>
                          <a:uFillTx/>
                          <a:latin typeface="Calibri" pitchFamily="34" charset="0"/>
                          <a:ea typeface="SimSun" pitchFamily="2" charset="-122"/>
                          <a:cs typeface="Arial" charset="0"/>
                        </a:rPr>
                        <a:t>RAN#80</a:t>
                      </a:r>
                      <a:endParaRPr kumimoji="0" lang="en-GB" altLang="zh-CN" sz="11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7166" name="Rectangle 126"/>
          <p:cNvSpPr>
            <a:spLocks noGrp="1" noChangeArrowheads="1"/>
          </p:cNvSpPr>
          <p:nvPr>
            <p:ph type="title"/>
          </p:nvPr>
        </p:nvSpPr>
        <p:spPr>
          <a:xfrm>
            <a:off x="860482" y="269976"/>
            <a:ext cx="7200900" cy="360363"/>
          </a:xfrm>
        </p:spPr>
        <p:txBody>
          <a:bodyPr lIns="90488" tIns="44450" rIns="90488" bIns="44450">
            <a:noAutofit/>
          </a:bodyPr>
          <a:lstStyle/>
          <a:p>
            <a:r>
              <a:rPr lang="sv-SE" altLang="zh-CN" dirty="0" smtClean="0">
                <a:solidFill>
                  <a:srgbClr val="0000FF"/>
                </a:solidFill>
              </a:rPr>
              <a:t>Reference(1/2)</a:t>
            </a:r>
            <a:endParaRPr lang="en-US" altLang="zh-CN" dirty="0">
              <a:solidFill>
                <a:srgbClr val="0000FF"/>
              </a:solidFill>
            </a:endParaRPr>
          </a:p>
        </p:txBody>
      </p:sp>
      <p:sp>
        <p:nvSpPr>
          <p:cNvPr id="4" name="Content Placeholder 2"/>
          <p:cNvSpPr txBox="1">
            <a:spLocks/>
          </p:cNvSpPr>
          <p:nvPr/>
        </p:nvSpPr>
        <p:spPr>
          <a:xfrm>
            <a:off x="561185" y="2615855"/>
            <a:ext cx="8229600" cy="2591575"/>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lvl="2"/>
            <a:endParaRPr lang="zh-CN" altLang="en-US" sz="800" kern="0" dirty="0"/>
          </a:p>
        </p:txBody>
      </p:sp>
    </p:spTree>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254234</TotalTime>
  <Words>1973</Words>
  <Application>Microsoft Office PowerPoint</Application>
  <PresentationFormat>画面に合わせる (4:3)</PresentationFormat>
  <Paragraphs>371</Paragraphs>
  <Slides>10</Slides>
  <Notes>1</Notes>
  <HiddenSlides>0</HiddenSlides>
  <MMClips>0</MMClips>
  <ScaleCrop>false</ScaleCrop>
  <HeadingPairs>
    <vt:vector size="4" baseType="variant">
      <vt:variant>
        <vt:lpstr>テーマ</vt:lpstr>
      </vt:variant>
      <vt:variant>
        <vt:i4>1</vt:i4>
      </vt:variant>
      <vt:variant>
        <vt:lpstr>スライド タイトル</vt:lpstr>
      </vt:variant>
      <vt:variant>
        <vt:i4>10</vt:i4>
      </vt:variant>
    </vt:vector>
  </HeadingPairs>
  <TitlesOfParts>
    <vt:vector size="11" baseType="lpstr">
      <vt:lpstr>3gpp</vt:lpstr>
      <vt:lpstr>  </vt:lpstr>
      <vt:lpstr>Background</vt:lpstr>
      <vt:lpstr>History of progress</vt:lpstr>
      <vt:lpstr>Identified issues1</vt:lpstr>
      <vt:lpstr>What R4 achieved in Q1/Q2 in 2018</vt:lpstr>
      <vt:lpstr>Concrete measures and effects</vt:lpstr>
      <vt:lpstr>Summary</vt:lpstr>
      <vt:lpstr>[Annex] What does the band  combination basis mean?</vt:lpstr>
      <vt:lpstr>Reference(1/2)</vt:lpstr>
      <vt:lpstr>Reference(2/2)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RP-160010</dc:title>
  <dc:subject>RAN4 report to RAN#71</dc:subject>
  <dc:creator>Xutao Zhou (Samsung)</dc:creator>
  <dc:description>©3GPP 2009. All rights reserved</dc:description>
  <cp:lastModifiedBy>0172918</cp:lastModifiedBy>
  <cp:revision>4527</cp:revision>
  <cp:lastPrinted>2016-09-15T08:31:35Z</cp:lastPrinted>
  <dcterms:created xsi:type="dcterms:W3CDTF">2009-11-27T05:15:11Z</dcterms:created>
  <dcterms:modified xsi:type="dcterms:W3CDTF">2018-06-04T10:38:23Z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ies>
</file>