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7" r:id="rId4"/>
    <p:sldId id="261" r:id="rId5"/>
    <p:sldId id="262" r:id="rId6"/>
    <p:sldId id="258" r:id="rId7"/>
    <p:sldId id="263" r:id="rId8"/>
    <p:sldId id="264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41" autoAdjust="0"/>
  </p:normalViewPr>
  <p:slideViewPr>
    <p:cSldViewPr>
      <p:cViewPr varScale="1">
        <p:scale>
          <a:sx n="110" d="100"/>
          <a:sy n="11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binhan@qti.qualcomm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hyperlink" Target="mailto:per.lindell@ericsson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cao.aijun@zte.com.cn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yankun.li@SAMSUNG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etri.vasenkari@nokia.com" TargetMode="External"/><Relationship Id="rId5" Type="http://schemas.openxmlformats.org/officeDocument/2006/relationships/hyperlink" Target="mailto:liuliehai@huawei.com" TargetMode="External"/><Relationship Id="rId10" Type="http://schemas.openxmlformats.org/officeDocument/2006/relationships/hyperlink" Target="mailto:leo.liuye@huawei.com" TargetMode="External"/><Relationship Id="rId4" Type="http://schemas.openxmlformats.org/officeDocument/2006/relationships/hyperlink" Target="mailto:yuuta.oguma.yt@nttdocomo.com" TargetMode="External"/><Relationship Id="rId9" Type="http://schemas.openxmlformats.org/officeDocument/2006/relationships/hyperlink" Target="mailto:suhwan.lim@lge.co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Summary of Rel16 band combination basket WIs 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NTT DOCOMO, INC.</a:t>
            </a:r>
          </a:p>
          <a:p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(RAN4 Vice chairman, Hiromasa </a:t>
            </a:r>
            <a:r>
              <a:rPr lang="en-GB" altLang="ja-JP" sz="2400" b="1" dirty="0" err="1">
                <a:solidFill>
                  <a:schemeClr val="tx1"/>
                </a:solidFill>
                <a:ea typeface="MS PGothic" panose="020B0600070205080204" pitchFamily="50" charset="-128"/>
              </a:rPr>
              <a:t>Umeda</a:t>
            </a:r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)</a:t>
            </a: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092280" y="44624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RP‑181121 </a:t>
            </a:r>
            <a:endParaRPr lang="en-US" altLang="ja-JP" b="1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3215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TSG-RAN </a:t>
            </a:r>
            <a:r>
              <a:rPr lang="en-GB" altLang="ja-JP" b="1" dirty="0"/>
              <a:t>Meeting #</a:t>
            </a:r>
            <a:r>
              <a:rPr lang="en-GB" altLang="ja-JP" b="1" dirty="0" smtClean="0"/>
              <a:t>80</a:t>
            </a:r>
            <a:endParaRPr lang="en-US" altLang="ja-JP" b="1" dirty="0">
              <a:ea typeface="MS PGothic" panose="020B0600070205080204" pitchFamily="50" charset="-128"/>
            </a:endParaRPr>
          </a:p>
          <a:p>
            <a:r>
              <a:rPr lang="en-GB" altLang="ja-JP" b="1" dirty="0"/>
              <a:t>La Jolla, USA, June 11 - 14,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63964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>
            <a:normAutofit/>
          </a:bodyPr>
          <a:lstStyle/>
          <a:p>
            <a:r>
              <a:rPr lang="fi-FI" altLang="en-US" dirty="0" smtClean="0">
                <a:ea typeface="MS PGothic" panose="020B0600070205080204" pitchFamily="50" charset="-128"/>
              </a:rPr>
              <a:t>Overview</a:t>
            </a:r>
            <a:endParaRPr lang="fi-FI" altLang="en-US" dirty="0">
              <a:ea typeface="MS PGothic" panose="020B0600070205080204" pitchFamily="50" charset="-128"/>
            </a:endParaRP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xmlns="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052736"/>
            <a:ext cx="8697912" cy="5504815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ea typeface="MS PGothic" panose="020B0600070205080204" pitchFamily="50" charset="-128"/>
              </a:rPr>
              <a:t>Topics to be elaborated in this material are as follows.</a:t>
            </a:r>
          </a:p>
          <a:p>
            <a:pPr lvl="1"/>
            <a:r>
              <a:rPr lang="en-US" altLang="ja-JP" sz="2400" dirty="0" smtClean="0">
                <a:ea typeface="MS PGothic" panose="020B0600070205080204" pitchFamily="50" charset="-128"/>
              </a:rPr>
              <a:t>LTE-CA </a:t>
            </a:r>
            <a:r>
              <a:rPr lang="en-US" altLang="ja-JP" sz="2400" dirty="0">
                <a:ea typeface="MS PGothic" panose="020B0600070205080204" pitchFamily="50" charset="-128"/>
              </a:rPr>
              <a:t>basket WIs from </a:t>
            </a:r>
            <a:r>
              <a:rPr lang="en-US" altLang="ja-JP" sz="2400" dirty="0" smtClean="0">
                <a:ea typeface="MS PGothic" panose="020B0600070205080204" pitchFamily="50" charset="-128"/>
              </a:rPr>
              <a:t>Rel-16</a:t>
            </a:r>
          </a:p>
          <a:p>
            <a:pPr lvl="2"/>
            <a:r>
              <a:rPr lang="en-US" altLang="ja-JP" sz="2000" dirty="0" smtClean="0">
                <a:ea typeface="MS PGothic" panose="020B0600070205080204" pitchFamily="50" charset="-128"/>
              </a:rPr>
              <a:t>Scope of each of the basket WIs</a:t>
            </a:r>
          </a:p>
          <a:p>
            <a:pPr lvl="2"/>
            <a:r>
              <a:rPr lang="en-US" altLang="ja-JP" sz="2000" dirty="0">
                <a:ea typeface="MS PGothic" panose="020B0600070205080204" pitchFamily="50" charset="-128"/>
              </a:rPr>
              <a:t>Conditions for request </a:t>
            </a:r>
            <a:r>
              <a:rPr lang="en-US" altLang="ja-JP" sz="2000" dirty="0" smtClean="0">
                <a:ea typeface="MS PGothic" panose="020B0600070205080204" pitchFamily="50" charset="-128"/>
              </a:rPr>
              <a:t>new configurations</a:t>
            </a:r>
          </a:p>
          <a:p>
            <a:pPr lvl="1"/>
            <a:r>
              <a:rPr lang="en-US" altLang="ja-JP" sz="2400" dirty="0">
                <a:ea typeface="MS PGothic" panose="020B0600070205080204" pitchFamily="50" charset="-128"/>
              </a:rPr>
              <a:t>EN-DC, NR CA/DC and SUL basket WIs from </a:t>
            </a:r>
            <a:r>
              <a:rPr lang="en-US" altLang="ja-JP" sz="2400" dirty="0" smtClean="0">
                <a:ea typeface="MS PGothic" panose="020B0600070205080204" pitchFamily="50" charset="-128"/>
              </a:rPr>
              <a:t>Rel-16</a:t>
            </a:r>
          </a:p>
          <a:p>
            <a:pPr lvl="2"/>
            <a:r>
              <a:rPr lang="en-US" altLang="ja-JP" sz="2000" dirty="0">
                <a:ea typeface="MS PGothic" panose="020B0600070205080204" pitchFamily="50" charset="-128"/>
              </a:rPr>
              <a:t>Scope of each of the basket WIs</a:t>
            </a:r>
          </a:p>
          <a:p>
            <a:pPr lvl="2"/>
            <a:r>
              <a:rPr lang="en-US" altLang="ja-JP" sz="2000" dirty="0">
                <a:ea typeface="MS PGothic" panose="020B0600070205080204" pitchFamily="50" charset="-128"/>
              </a:rPr>
              <a:t>Conditions for request </a:t>
            </a:r>
            <a:r>
              <a:rPr lang="en-US" altLang="ja-JP" sz="2000" dirty="0" smtClean="0">
                <a:ea typeface="MS PGothic" panose="020B0600070205080204" pitchFamily="50" charset="-128"/>
              </a:rPr>
              <a:t>for new configurations</a:t>
            </a:r>
          </a:p>
          <a:p>
            <a:pPr lvl="2"/>
            <a:r>
              <a:rPr lang="en-US" altLang="ja-JP" sz="1600" dirty="0" smtClean="0">
                <a:ea typeface="MS PGothic" panose="020B0600070205080204" pitchFamily="50" charset="-128"/>
              </a:rPr>
              <a:t>Note: Scopes and conditions for request are almost the same as those for the approved </a:t>
            </a:r>
            <a:r>
              <a:rPr lang="en-US" altLang="ja-JP" sz="1600" dirty="0" smtClean="0">
                <a:ea typeface="MS PGothic" panose="020B0600070205080204" pitchFamily="50" charset="-128"/>
              </a:rPr>
              <a:t>R4-1806031 and some </a:t>
            </a:r>
            <a:r>
              <a:rPr lang="en-US" altLang="ja-JP" sz="1600" dirty="0" smtClean="0">
                <a:ea typeface="MS PGothic" panose="020B0600070205080204" pitchFamily="50" charset="-128"/>
              </a:rPr>
              <a:t>errors are fixed. </a:t>
            </a:r>
            <a:endParaRPr lang="en-US" altLang="ja-JP" sz="1600" dirty="0">
              <a:ea typeface="MS PGothic" panose="020B0600070205080204" pitchFamily="50" charset="-128"/>
            </a:endParaRPr>
          </a:p>
          <a:p>
            <a:endParaRPr lang="en-US" altLang="ja-JP" sz="2800" dirty="0" smtClean="0">
              <a:ea typeface="MS PGothic" panose="020B0600070205080204" pitchFamily="50" charset="-128"/>
            </a:endParaRPr>
          </a:p>
          <a:p>
            <a:endParaRPr lang="en-US" altLang="ja-JP" sz="2800" dirty="0" smtClean="0">
              <a:ea typeface="MS PGothic" panose="020B0600070205080204" pitchFamily="50" charset="-128"/>
            </a:endParaRPr>
          </a:p>
          <a:p>
            <a:endParaRPr lang="fi-FI" altLang="ja-JP" sz="2000" dirty="0"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145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xmlns="" id="{C9661B8B-39E5-46A5-9A95-093028C2F5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174245"/>
              </p:ext>
            </p:extLst>
          </p:nvPr>
        </p:nvGraphicFramePr>
        <p:xfrm>
          <a:off x="167757" y="3009283"/>
          <a:ext cx="8508699" cy="2994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3653864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  <a:gridCol w="2684468">
                  <a:extLst>
                    <a:ext uri="{9D8B030D-6E8A-4147-A177-3AD203B41FA5}">
                      <a16:colId xmlns:a16="http://schemas.microsoft.com/office/drawing/2014/main" xmlns="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WI 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title(TR title)</a:t>
                      </a:r>
                      <a:endParaRPr 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apporteur</a:t>
                      </a:r>
                      <a:endParaRPr 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Company</a:t>
                      </a:r>
                      <a:endParaRPr 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Email</a:t>
                      </a:r>
                      <a:endParaRPr 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Intra-band CA for x DL/y UL including contiguous and non-contiguous spectrum(x&gt;=y)</a:t>
                      </a:r>
                      <a:endParaRPr lang="ja-JP" sz="11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Ericsson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2"/>
                        </a:rPr>
                        <a:t>per.lindell@ericsson.com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inter-band CA for 2 bands DL with 1 band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UL</a:t>
                      </a:r>
                      <a:endParaRPr lang="ja-JP" sz="11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Bin, Han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Qualcomm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n-lt"/>
                          <a:ea typeface="ＭＳ 明朝" panose="02020609040205080304" pitchFamily="17" charset="-128"/>
                          <a:hlinkClick r:id="rId3"/>
                        </a:rPr>
                        <a:t>binhan@qti.qualcomm.com</a:t>
                      </a:r>
                      <a:endParaRPr lang="en-US" altLang="ja-JP" sz="1100" dirty="0" smtClean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inter-band CA for 3 bands DL with 1 band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UL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Zhang, Qian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Huawei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>
                          <a:effectLst/>
                          <a:latin typeface="+mn-lt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inter-band CA for 4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or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bands DL with 1 band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UL</a:t>
                      </a:r>
                      <a:endParaRPr lang="en-US" altLang="ja-JP" sz="1000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Nokia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inter-band CA for 2 bands DL with 2 bands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UL</a:t>
                      </a:r>
                      <a:endParaRPr lang="en-US" altLang="ja-JP" sz="1000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Leo </a:t>
                      </a: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Huawei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Rel16 LTE inter-band CA for x bands DL with 2 band UL CA with x=3, 4,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Lim </a:t>
                      </a: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LGE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1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xmlns="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052736"/>
            <a:ext cx="8697912" cy="5504815"/>
          </a:xfrm>
        </p:spPr>
        <p:txBody>
          <a:bodyPr/>
          <a:lstStyle/>
          <a:p>
            <a:r>
              <a:rPr lang="en-US" altLang="ja-JP" sz="2000" dirty="0" smtClean="0">
                <a:ea typeface="MS PGothic" panose="020B0600070205080204" pitchFamily="50" charset="-128"/>
              </a:rPr>
              <a:t>The following 6 LTE CA basket WIs are introduced in Rel16.</a:t>
            </a:r>
          </a:p>
          <a:p>
            <a:r>
              <a:rPr lang="en-US" altLang="ja-JP" sz="2000" dirty="0" smtClean="0">
                <a:ea typeface="MS PGothic" panose="020B0600070205080204" pitchFamily="50" charset="-128"/>
              </a:rPr>
              <a:t>Newly </a:t>
            </a:r>
            <a:r>
              <a:rPr lang="en-US" altLang="ja-JP" sz="2000" dirty="0">
                <a:ea typeface="MS PGothic" panose="020B0600070205080204" pitchFamily="50" charset="-128"/>
              </a:rPr>
              <a:t>proposed LTE-CA configurations can be placed into one of the following basket WIs in each quarter</a:t>
            </a:r>
            <a:r>
              <a:rPr lang="en-US" altLang="ja-JP" sz="2000" dirty="0" smtClean="0"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Requests for new configurations shall be reviewed in the RAN4.</a:t>
            </a:r>
            <a:endParaRPr lang="fi-FI" altLang="ja-JP" sz="16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 smtClean="0">
                <a:ea typeface="MS PGothic" panose="020B0600070205080204" pitchFamily="50" charset="-128"/>
              </a:rPr>
              <a:t>Note</a:t>
            </a:r>
            <a:r>
              <a:rPr lang="en-US" altLang="ja-JP" sz="1600" dirty="0">
                <a:ea typeface="MS PGothic" panose="020B0600070205080204" pitchFamily="50" charset="-128"/>
              </a:rPr>
              <a:t>: New WI for LTE CA RRM and UE demodulation will be generated if CA configuration whose number of CCs is more than 7 is proposed in one of the basket </a:t>
            </a:r>
            <a:r>
              <a:rPr lang="en-US" altLang="ja-JP" sz="1600" dirty="0" err="1">
                <a:ea typeface="MS PGothic" panose="020B0600070205080204" pitchFamily="50" charset="-128"/>
              </a:rPr>
              <a:t>WIs</a:t>
            </a:r>
            <a:r>
              <a:rPr lang="en-US" altLang="ja-JP" sz="1600" dirty="0" err="1" smtClean="0">
                <a:ea typeface="MS PGothic" panose="020B0600070205080204" pitchFamily="50" charset="-128"/>
              </a:rPr>
              <a:t>.</a:t>
            </a:r>
            <a:endParaRPr lang="en-US" altLang="ja-JP" sz="1600" dirty="0" smtClean="0"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381872"/>
              </p:ext>
            </p:extLst>
          </p:nvPr>
        </p:nvGraphicFramePr>
        <p:xfrm>
          <a:off x="230907" y="1622583"/>
          <a:ext cx="8589565" cy="4251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3729593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WI title</a:t>
                      </a:r>
                      <a:endParaRPr lang="ja-JP" sz="16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Scope and 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89689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Rel16 LTE Intra-band CA for x DL/y UL including contiguous and non-contiguous spectrum(x&gt;=y)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02314559"/>
                  </a:ext>
                </a:extLst>
              </a:tr>
              <a:tr h="3298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Rel16 LTE inter-band CA for 2 bands DL with 1 band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UL</a:t>
                      </a:r>
                      <a:endParaRPr lang="ja-JP" sz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inter band CA for x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“different” bands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The following</a:t>
                      </a:r>
                      <a:r>
                        <a:rPr lang="en-US" altLang="ja-JP" sz="1200" baseline="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 are examples to be accommodated in #2.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UL)=(3A-42A, 3A or 42A</a:t>
                      </a:r>
                      <a:r>
                        <a:rPr lang="en-GB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)</a:t>
                      </a: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3298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Rel16 LTE inter-band CA for 3 bands DL with 1 band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UL</a:t>
                      </a:r>
                      <a:endParaRPr lang="en-US" sz="1050" dirty="0" smtClean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3298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Rel16 LTE inter-band CA for 4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 bands DL with 1 band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UL</a:t>
                      </a:r>
                      <a:endParaRPr lang="en-US" altLang="ja-JP" sz="1050" dirty="0" smtClean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89689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Rel16 LTE inter-band CA for 2 bands DL with 2 bands UL</a:t>
                      </a:r>
                      <a:endParaRPr kumimoji="1" lang="en-US" altLang="ja-JP" sz="1200" kern="12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inter band CA for 2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“different” bands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with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 </a:t>
                      </a:r>
                      <a:r>
                        <a:rPr kumimoji="1" lang="en-US" altLang="ja-JP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“different”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bands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114431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Rel16 LTE inter-band CA for x bands DL with 2 band UL CA with x=3, 4, 5</a:t>
                      </a:r>
                      <a:endParaRPr lang="ja-JP" altLang="ja-JP" sz="105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inter band CA for x </a:t>
                      </a:r>
                      <a:r>
                        <a:rPr kumimoji="1" lang="en-US" altLang="ja-JP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“different”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bands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00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xmlns="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61512"/>
              </p:ext>
            </p:extLst>
          </p:nvPr>
        </p:nvGraphicFramePr>
        <p:xfrm>
          <a:off x="183547" y="2491740"/>
          <a:ext cx="8780941" cy="4105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xmlns="" val="1002579813"/>
                    </a:ext>
                  </a:extLst>
                </a:gridCol>
                <a:gridCol w="3594837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</a:tblGrid>
              <a:tr h="2042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WI title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</a:rPr>
                        <a:t>Conditions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114893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In case UL CA of x CC DL/y CC UL is proposed,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x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CC DL/ (y-1) CC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UL</a:t>
                      </a:r>
                      <a:r>
                        <a:rPr lang="en-US" altLang="ja-JP" sz="1200" baseline="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should be completed or being to be completed in advance.</a:t>
                      </a:r>
                      <a:endParaRPr lang="en-US" alt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Example: When Intra band contiguous CA of 3cc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DL/3cc UL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CA is proposed, Intra band contiguous CA of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3cc DL/2 cc UL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29696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2 bands DL with 1 band UL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In</a:t>
                      </a:r>
                      <a:r>
                        <a:rPr lang="en-US" altLang="ja-JP" sz="1200" baseline="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case of Intra band CA is included, the intra band CA </a:t>
                      </a:r>
                      <a:r>
                        <a:rPr lang="en-US" altLang="ja-JP" sz="1200" dirty="0" smtClean="0">
                          <a:ea typeface="MS PGothic" panose="020B0600070205080204" pitchFamily="50" charset="-128"/>
                        </a:rPr>
                        <a:t>should be completed or being to be completed in advance.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Example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: When (DL, UL)=(1A-3C-5A, 1A or 3C or 5A)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for #3 is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proposed, Intra band contiguous CA of (UL, DL) = (3C, 3C) shall be  completed or being to be completed in advance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.</a:t>
                      </a:r>
                      <a:endParaRPr lang="en-US" alt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29696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3 bands DL with 1 band UL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29696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4 bands DL with 1 band UL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29696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5 bands DL with 1 band UL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38739583"/>
                  </a:ext>
                </a:extLst>
              </a:tr>
              <a:tr h="3390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2 bands DL with 2 bands UL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All the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fallback</a:t>
                      </a:r>
                      <a:r>
                        <a:rPr lang="en-US" altLang="ja-JP" sz="1200" baseline="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 of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bands DL with 1 band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UL for 2 bands DL with 2 bands UL</a:t>
                      </a:r>
                      <a:endParaRPr lang="en-US" alt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12255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Rel16 LTE inter-band CA for x bands DL with 2 band UL with x=3, 4, 5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shall be completed or being to be completed in advance.</a:t>
                      </a:r>
                      <a:endParaRPr lang="ja-JP" alt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xmlns="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Common to all baskets: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In case a new spectrum is allocated to a certain operator, the below conditions do not apply. Realistic and reasonable planning however, </a:t>
            </a:r>
            <a:r>
              <a:rPr lang="en-US" altLang="ja-JP" sz="1400" dirty="0" smtClean="0">
                <a:ea typeface="MS PGothic" panose="020B0600070205080204" pitchFamily="50" charset="-128"/>
              </a:rPr>
              <a:t>needs </a:t>
            </a:r>
            <a:r>
              <a:rPr lang="en-US" altLang="ja-JP" sz="1400" dirty="0">
                <a:ea typeface="MS PGothic" panose="020B0600070205080204" pitchFamily="50" charset="-128"/>
              </a:rPr>
              <a:t>to be discussed when that band is being specified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7284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564108"/>
          </a:xfrm>
        </p:spPr>
        <p:txBody>
          <a:bodyPr>
            <a:noAutofit/>
          </a:bodyPr>
          <a:lstStyle/>
          <a:p>
            <a:r>
              <a:rPr lang="fi-FI" altLang="en-US" sz="3200" dirty="0">
                <a:ea typeface="MS PGothic" panose="020B0600070205080204" pitchFamily="50" charset="-128"/>
              </a:rPr>
              <a:t>EN-DC, NR CA/DC, SUL basket WIs from Rel-16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409218"/>
              </p:ext>
            </p:extLst>
          </p:nvPr>
        </p:nvGraphicFramePr>
        <p:xfrm>
          <a:off x="107504" y="2060848"/>
          <a:ext cx="8712968" cy="4608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507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3918957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1022985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  <a:gridCol w="993239">
                  <a:extLst>
                    <a:ext uri="{9D8B030D-6E8A-4147-A177-3AD203B41FA5}">
                      <a16:colId xmlns:a16="http://schemas.microsoft.com/office/drawing/2014/main" xmlns="" val="3268011273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899072416"/>
                    </a:ext>
                  </a:extLst>
                </a:gridCol>
              </a:tblGrid>
              <a:tr h="19715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54217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1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1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1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100" dirty="0">
                          <a:effectLst/>
                          <a:latin typeface="+mj-lt"/>
                        </a:rPr>
                        <a:t> UL including contiguous and non-contiguous spectrum (x&gt;=y</a:t>
                      </a:r>
                      <a:r>
                        <a:rPr lang="en-US" sz="1100" dirty="0" smtClean="0">
                          <a:effectLst/>
                          <a:latin typeface="+mj-lt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</a:rPr>
                        <a:t> </a:t>
                      </a:r>
                      <a:r>
                        <a:rPr lang="en-GB" sz="1100" dirty="0" smtClean="0">
                          <a:effectLst/>
                          <a:latin typeface="+mj-lt"/>
                        </a:rPr>
                        <a:t>Ericsson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3614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100" dirty="0" smtClean="0">
                          <a:effectLst/>
                          <a:latin typeface="+mj-lt"/>
                        </a:rPr>
                        <a:t>)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Oguma Yuta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NTT DOCOMO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yuuta.oguma.yt@nttdocomo.com</a:t>
                      </a:r>
                      <a:endParaRPr lang="en-US" altLang="ja-JP" sz="1100" dirty="0" smtClean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4846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100" dirty="0" smtClean="0">
                          <a:latin typeface="+mj-lt"/>
                        </a:rPr>
                        <a:t>)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1" lang="en-US" altLang="ja-JP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Liehai</a:t>
                      </a:r>
                      <a:r>
                        <a:rPr kumimoji="1" lang="en-US" altLang="ja-JP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, </a:t>
                      </a: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Liu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Huawei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liuliehai@huawei.com</a:t>
                      </a:r>
                      <a:endParaRPr lang="en-US" altLang="ja-JP" sz="1100" dirty="0" smtClean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4846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</a:t>
                      </a:r>
                      <a:r>
                        <a:rPr lang="en-US" altLang="ja-JP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Per Lindell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 smtClean="0">
                          <a:effectLst/>
                          <a:latin typeface="+mj-lt"/>
                        </a:rPr>
                        <a:t>Ericsson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4846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</a:t>
                      </a:r>
                      <a:r>
                        <a:rPr lang="en-US" altLang="ja-JP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Petri </a:t>
                      </a:r>
                      <a:r>
                        <a:rPr lang="en-US" altLang="ja-JP" sz="11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Nokia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Petri.vasenkari@nokia.com</a:t>
                      </a:r>
                      <a:endParaRPr lang="ja-JP" alt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4846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</a:t>
                      </a:r>
                      <a:r>
                        <a:rPr lang="en-US" altLang="ja-JP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Samsung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yankun.li@SAMSUNG.COM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4846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CA/DC for 2 bands DL with up to 2 bands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UL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ZTE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cao.aijun@zte.com.cn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54217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EN-DC of LTE inter band CA for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up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to 4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bands DL with 1 band UL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 for 2 bands DL with 1 band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UL</a:t>
                      </a:r>
                      <a:endParaRPr kumimoji="1" lang="ja-JP" altLang="ja-JP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err="1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LGE</a:t>
                      </a: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9"/>
                        </a:rPr>
                        <a:t>suhwan.lim@lge.com</a:t>
                      </a:r>
                      <a:endParaRPr lang="en-US" alt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1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54217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Ye Liu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Huawei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  <a:hlinkClick r:id="rId10"/>
                        </a:rPr>
                        <a:t>leo.liuye@huawei.com</a:t>
                      </a:r>
                      <a:endParaRPr kumimoji="1" lang="en-US" altLang="ja-JP" sz="11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100" dirty="0">
                        <a:solidFill>
                          <a:srgbClr val="FF0000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xmlns="" id="{A7F1E19B-23E7-4875-8615-69803BA4B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32497"/>
            <a:ext cx="8697912" cy="5504815"/>
          </a:xfrm>
        </p:spPr>
        <p:txBody>
          <a:bodyPr/>
          <a:lstStyle/>
          <a:p>
            <a:r>
              <a:rPr lang="en-US" altLang="ja-JP" sz="2000" dirty="0" smtClean="0">
                <a:ea typeface="MS PGothic" panose="020B0600070205080204" pitchFamily="50" charset="-128"/>
              </a:rPr>
              <a:t>The following 9 EN-DC, NR CA/DC, SUL basket WIs are introduced in Rel16.</a:t>
            </a:r>
          </a:p>
          <a:p>
            <a:r>
              <a:rPr lang="en-US" altLang="ja-JP" sz="2000" dirty="0" smtClean="0">
                <a:ea typeface="MS PGothic" panose="020B0600070205080204" pitchFamily="50" charset="-128"/>
              </a:rPr>
              <a:t>Newly </a:t>
            </a:r>
            <a:r>
              <a:rPr lang="en-US" altLang="ja-JP" sz="2000" dirty="0">
                <a:ea typeface="MS PGothic" panose="020B0600070205080204" pitchFamily="50" charset="-128"/>
              </a:rPr>
              <a:t>proposed LTE-CA configurations can be placed into one of the following basket WIs in each quarter</a:t>
            </a:r>
            <a:r>
              <a:rPr lang="en-US" altLang="ja-JP" sz="2000" dirty="0" smtClean="0"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ea typeface="MS PGothic" panose="020B0600070205080204" pitchFamily="50" charset="-128"/>
              </a:rPr>
              <a:t>Requests for new configurations shall be reviewed in the RAN4.</a:t>
            </a:r>
            <a:endParaRPr lang="fi-FI" altLang="ja-JP" sz="1600" dirty="0">
              <a:ea typeface="MS PGothic" panose="020B0600070205080204" pitchFamily="50" charset="-128"/>
            </a:endParaRPr>
          </a:p>
          <a:p>
            <a:endParaRPr lang="fi-FI" altLang="ja-JP" sz="1600" dirty="0">
              <a:ea typeface="MS PGothic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85214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Scope of EN-DC, NR CA/DC, SUL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45489"/>
              </p:ext>
            </p:extLst>
          </p:nvPr>
        </p:nvGraphicFramePr>
        <p:xfrm>
          <a:off x="171045" y="1227952"/>
          <a:ext cx="8856984" cy="5045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4174936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</a:tblGrid>
              <a:tr h="15903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WI title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Examples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7355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NR intra band CA for </a:t>
                      </a:r>
                      <a:r>
                        <a:rPr lang="en-US" sz="1200" dirty="0" smtClean="0">
                          <a:effectLst/>
                          <a:latin typeface="+mn-lt"/>
                        </a:rPr>
                        <a:t>x CC DL/y CC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UL including contiguous and non-contiguous </a:t>
                      </a:r>
                      <a:r>
                        <a:rPr lang="en-US" sz="1200" dirty="0" smtClean="0">
                          <a:effectLst/>
                          <a:latin typeface="+mn-lt"/>
                        </a:rPr>
                        <a:t>spectrum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(x&gt;=y) 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29123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)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29123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n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n-lt"/>
                        </a:rPr>
                        <a:t>)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29123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29123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29123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6361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NR Inter-band CA/DC for 2 bands DL with up to 2 bands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9542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EN-DC of LTE inter band CA for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to 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bands DL with 1 band UL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NR inter-band CA for 2 bands DL with 1 band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/>
                      </a:r>
                      <a:b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6361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9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SUL band combinations</a:t>
                      </a:r>
                      <a:r>
                        <a:rPr lang="en-GB" altLang="ja-JP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and 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LTE-NR DC with SUL band combinations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SUL_n78-n80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DC_3-SUL_n78-n80  (LTE and NR SUL in the same band)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DC_3-SUL_n78-n82 (LTE and NR SUL in different band)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998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269776"/>
            <a:ext cx="8628637" cy="494928"/>
          </a:xfrm>
        </p:spPr>
        <p:txBody>
          <a:bodyPr>
            <a:normAutofit fontScale="90000"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Conditions for request EN-DC, NR CA/DC, SUL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xmlns="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373481"/>
              </p:ext>
            </p:extLst>
          </p:nvPr>
        </p:nvGraphicFramePr>
        <p:xfrm>
          <a:off x="61374" y="2247096"/>
          <a:ext cx="9001000" cy="44942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012">
                  <a:extLst>
                    <a:ext uri="{9D8B030D-6E8A-4147-A177-3AD203B41FA5}">
                      <a16:colId xmlns:a16="http://schemas.microsoft.com/office/drawing/2014/main" xmlns="" val="191887880"/>
                    </a:ext>
                  </a:extLst>
                </a:gridCol>
                <a:gridCol w="4015953">
                  <a:extLst>
                    <a:ext uri="{9D8B030D-6E8A-4147-A177-3AD203B41FA5}">
                      <a16:colId xmlns:a16="http://schemas.microsoft.com/office/drawing/2014/main" xmlns="" val="4214794590"/>
                    </a:ext>
                  </a:extLst>
                </a:gridCol>
                <a:gridCol w="4735035">
                  <a:extLst>
                    <a:ext uri="{9D8B030D-6E8A-4147-A177-3AD203B41FA5}">
                      <a16:colId xmlns:a16="http://schemas.microsoft.com/office/drawing/2014/main" xmlns="" val="4235011964"/>
                    </a:ext>
                  </a:extLst>
                </a:gridCol>
              </a:tblGrid>
              <a:tr h="39080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WI title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  <a:latin typeface="+mn-lt"/>
                        </a:rPr>
                        <a:t>: </a:t>
                      </a:r>
                      <a:r>
                        <a:rPr lang="en-GB" altLang="ja-JP" sz="1200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en-GB" altLang="ja-JP" sz="1200" dirty="0" smtClean="0">
                          <a:effectLst/>
                          <a:latin typeface="+mn-lt"/>
                        </a:rPr>
                      </a:br>
                      <a:r>
                        <a:rPr lang="en-GB" altLang="ja-JP" sz="120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the 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followings shall be completed or being to be completed in </a:t>
                      </a:r>
                      <a:r>
                        <a:rPr lang="en-US" altLang="ja-JP" sz="12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advance)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0679594"/>
                  </a:ext>
                </a:extLst>
              </a:tr>
              <a:tr h="78161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spectrum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(x&gt;=y) 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Ex: In order to propose (DL, UL)=(n3A-n3A, n3A-n3A), completion of (DL, UL)=(n3A-n3A, n3A) is the condition.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5871193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band+1 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</a:t>
                      </a:r>
                      <a:r>
                        <a:rPr lang="en-US" sz="1200" dirty="0" smtClean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04584895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bands+1 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</a:t>
                      </a:r>
                      <a:r>
                        <a:rPr lang="en-US" altLang="ja-JP" sz="1200" dirty="0" smtClean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proposed, completion of CA_1A-3A, DC_1A_n78 and DC_3A_n78 </a:t>
                      </a:r>
                      <a:r>
                        <a:rPr lang="en-GB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>
                          <a:effectLst/>
                          <a:latin typeface="+mj-lt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30042829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bands+1 NR band)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1594993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bands+1 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US" altLang="ja-JP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08950510"/>
                  </a:ext>
                </a:extLst>
              </a:tr>
              <a:tr h="39080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bands+1 </a:t>
                      </a:r>
                      <a:r>
                        <a:rPr lang="en-US" altLang="ja-JP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band)</a:t>
                      </a:r>
                      <a:endParaRPr lang="ja-JP" alt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83738264"/>
                  </a:ext>
                </a:extLst>
              </a:tr>
              <a:tr h="19540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NR bands is the</a:t>
                      </a:r>
                      <a:r>
                        <a:rPr lang="en-US" altLang="ja-JP" sz="1200" baseline="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2513151"/>
                  </a:ext>
                </a:extLst>
              </a:tr>
              <a:tr h="136782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EN-DC of LTE inter band CA for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up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to 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bands DL with 1 band UL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NR inter-band CA for 2 bands DL with 1 band UL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completion</a:t>
                      </a:r>
                      <a:r>
                        <a:rPr lang="en-US" altLang="ja-JP" sz="1200" baseline="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CA_1A-3A, CA_n5-n78, DC_1A_n5, DC_1A-n78, DC_3A-n5 and DC_3A_n78 </a:t>
                      </a:r>
                      <a:r>
                        <a:rPr lang="en-GB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23702108"/>
                  </a:ext>
                </a:extLst>
              </a:tr>
              <a:tr h="58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+mn-cs"/>
                        </a:rPr>
                        <a:t>9</a:t>
                      </a:r>
                      <a:endParaRPr kumimoji="1" lang="ja-JP" altLang="ja-JP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SA Supplementary uplink (SUL),  NSA SUL, NSA SUL with UL sharing from the UE perspective (ULSUP)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+mn-cs"/>
                        </a:rPr>
                        <a:t>For SA combination, </a:t>
                      </a:r>
                      <a:r>
                        <a:rPr lang="en-US" altLang="ja-JP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the completion of constituent NR band requirements.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.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NSA combination, the completion of constituent</a:t>
                      </a:r>
                      <a:r>
                        <a:rPr lang="en-US" altLang="ja-JP" sz="1200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SUL combination requirements.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2946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Common to all baskets: Requirements for operating bands constituent EN-DC, NR CA/DC, SUL configurations should be completed or being to be completed in advance.</a:t>
            </a:r>
          </a:p>
          <a:p>
            <a:pPr lvl="1"/>
            <a:r>
              <a:rPr lang="en-US" altLang="ja-JP" sz="1400" dirty="0">
                <a:ea typeface="MS PGothic" panose="020B0600070205080204" pitchFamily="50" charset="-128"/>
              </a:rPr>
              <a:t>In case a new spectrum is allocated to a certain operator, the below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4227284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1866</Words>
  <Application>Microsoft Office PowerPoint</Application>
  <PresentationFormat>画面に合わせる (4:3)</PresentationFormat>
  <Paragraphs>229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Summary of Rel16 band combination basket WIs </vt:lpstr>
      <vt:lpstr>Overview</vt:lpstr>
      <vt:lpstr>LTE-CA basket WIs from Rel-16</vt:lpstr>
      <vt:lpstr>Scope of new LTE-CA basket WIs</vt:lpstr>
      <vt:lpstr>Conditions for request LTE-CA </vt:lpstr>
      <vt:lpstr>EN-DC, NR CA/DC, SUL basket WIs from Rel-16</vt:lpstr>
      <vt:lpstr>Scope of EN-DC, NR CA/DC, SUL basket WIs</vt:lpstr>
      <vt:lpstr>Conditions for request EN-DC, NR CA/DC, SUL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0172918</cp:lastModifiedBy>
  <cp:revision>48</cp:revision>
  <dcterms:created xsi:type="dcterms:W3CDTF">2018-04-06T07:19:49Z</dcterms:created>
  <dcterms:modified xsi:type="dcterms:W3CDTF">2018-06-04T10:40:19Z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(2)HdgAJ93NwD7+wDPIXFwjlhgbIWQ+i6KXr4MmLN66RbPLRlMwp7WpDKlPXNDEg1SoTbp6WuVq
PjXVdDNj6U5R+HGEwBrT52zyFTFjknZFdVYdtTVym17ahFPcfRA/UYRumwSd6K0tO1GNS3oo
xudI1nn0gcgxrt6dI/Kx507ON/SAgRyRRHKNWOyMccuBgg+kdasM4Pkg3AdikpCj/Knvn7A2
OawN0/9/EPirJbkEHK</vt:lpwstr>
  </property>
  <property fmtid="{D5CDD505-2E9C-101B-9397-08002B2CF9AE}" pid="3" name="_2015_ms_pID_7253431">
    <vt:lpwstr>Anycwn+U6NGZBPIVwD0DZ1PDcd0ohpRqjxoioMspnfS5IYzH5qZZ/Y
DEvkKbGiM5imPHjtSOD5JS3/yGKzpOmZUbtqYm/ASQBRsVg1PzX7n28fLdmcxt3vz7gfdSd9
2T64WLVJAG95bShauyNmrZQNRScZdxRTC+UFKHSbqk1vLbntCS3apOHeA1u/QtoNn5CFbo8u
Dl5XhmEHSA/c7Nqx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1523833766</vt:lpwstr>
  </property>
</Properties>
</file>