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vml" ContentType="application/vnd.openxmlformats-officedocument.vmlDrawin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embeddings/oleObject1.bin" ContentType="application/vnd.openxmlformats-officedocument.oleObject"/>
  <Override PartName="/ppt/theme/theme2.xml" ContentType="application/vnd.openxmlformats-officedocument.theme+xml"/>
  <Override PartName="/ppt/theme/theme3.xml" ContentType="application/vnd.openxmlformats-officedocument.theme+xml"/>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7" r:id="rId1"/>
  </p:sldMasterIdLst>
  <p:notesMasterIdLst>
    <p:notesMasterId r:id="rId39"/>
  </p:notesMasterIdLst>
  <p:handoutMasterIdLst>
    <p:handoutMasterId r:id="rId40"/>
  </p:handoutMasterIdLst>
  <p:sldIdLst>
    <p:sldId id="256" r:id="rId2"/>
    <p:sldId id="259" r:id="rId3"/>
    <p:sldId id="267" r:id="rId4"/>
    <p:sldId id="262" r:id="rId5"/>
    <p:sldId id="260" r:id="rId6"/>
    <p:sldId id="261" r:id="rId7"/>
    <p:sldId id="279" r:id="rId8"/>
    <p:sldId id="263" r:id="rId9"/>
    <p:sldId id="280" r:id="rId10"/>
    <p:sldId id="286" r:id="rId11"/>
    <p:sldId id="281" r:id="rId12"/>
    <p:sldId id="282" r:id="rId13"/>
    <p:sldId id="268" r:id="rId14"/>
    <p:sldId id="283" r:id="rId15"/>
    <p:sldId id="285" r:id="rId16"/>
    <p:sldId id="284" r:id="rId17"/>
    <p:sldId id="269" r:id="rId18"/>
    <p:sldId id="277" r:id="rId19"/>
    <p:sldId id="278" r:id="rId20"/>
    <p:sldId id="287" r:id="rId21"/>
    <p:sldId id="270" r:id="rId22"/>
    <p:sldId id="275" r:id="rId23"/>
    <p:sldId id="276" r:id="rId24"/>
    <p:sldId id="288" r:id="rId25"/>
    <p:sldId id="271" r:id="rId26"/>
    <p:sldId id="273" r:id="rId27"/>
    <p:sldId id="274" r:id="rId28"/>
    <p:sldId id="289" r:id="rId29"/>
    <p:sldId id="290" r:id="rId30"/>
    <p:sldId id="291" r:id="rId31"/>
    <p:sldId id="292" r:id="rId32"/>
    <p:sldId id="293" r:id="rId33"/>
    <p:sldId id="264" r:id="rId34"/>
    <p:sldId id="265" r:id="rId35"/>
    <p:sldId id="266" r:id="rId36"/>
    <p:sldId id="257" r:id="rId37"/>
    <p:sldId id="258" r:id="rId38"/>
  </p:sldIdLst>
  <p:sldSz cx="9906000" cy="6858000" type="A4"/>
  <p:notesSz cx="7099300" cy="10234613"/>
  <p:defaultTextStyle>
    <a:defPPr>
      <a:defRPr lang="ja-JP"/>
    </a:defPPr>
    <a:lvl1pPr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1pPr>
    <a:lvl2pPr marL="4572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2pPr>
    <a:lvl3pPr marL="9144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3pPr>
    <a:lvl4pPr marL="13716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4pPr>
    <a:lvl5pPr marL="18288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5pPr>
    <a:lvl6pPr marL="2286000" algn="l" defTabSz="914400" rtl="0" eaLnBrk="1" latinLnBrk="0" hangingPunct="1">
      <a:defRPr kumimoji="1" sz="2400" kern="1200">
        <a:solidFill>
          <a:schemeClr val="tx1"/>
        </a:solidFill>
        <a:latin typeface="Verdana" charset="0"/>
        <a:ea typeface="HGP創英角ｺﾞｼｯｸUB" charset="-128"/>
        <a:cs typeface="+mn-cs"/>
      </a:defRPr>
    </a:lvl6pPr>
    <a:lvl7pPr marL="2743200" algn="l" defTabSz="914400" rtl="0" eaLnBrk="1" latinLnBrk="0" hangingPunct="1">
      <a:defRPr kumimoji="1" sz="2400" kern="1200">
        <a:solidFill>
          <a:schemeClr val="tx1"/>
        </a:solidFill>
        <a:latin typeface="Verdana" charset="0"/>
        <a:ea typeface="HGP創英角ｺﾞｼｯｸUB" charset="-128"/>
        <a:cs typeface="+mn-cs"/>
      </a:defRPr>
    </a:lvl7pPr>
    <a:lvl8pPr marL="3200400" algn="l" defTabSz="914400" rtl="0" eaLnBrk="1" latinLnBrk="0" hangingPunct="1">
      <a:defRPr kumimoji="1" sz="2400" kern="1200">
        <a:solidFill>
          <a:schemeClr val="tx1"/>
        </a:solidFill>
        <a:latin typeface="Verdana" charset="0"/>
        <a:ea typeface="HGP創英角ｺﾞｼｯｸUB" charset="-128"/>
        <a:cs typeface="+mn-cs"/>
      </a:defRPr>
    </a:lvl8pPr>
    <a:lvl9pPr marL="3657600" algn="l" defTabSz="914400" rtl="0" eaLnBrk="1" latinLnBrk="0" hangingPunct="1">
      <a:defRPr kumimoji="1" sz="2400" kern="1200">
        <a:solidFill>
          <a:schemeClr val="tx1"/>
        </a:solidFill>
        <a:latin typeface="Verdana" charset="0"/>
        <a:ea typeface="HGP創英角ｺﾞｼｯｸUB"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80FF00"/>
    <a:srgbClr val="FFFF66"/>
    <a:srgbClr val="F0C5C7"/>
    <a:srgbClr val="FF7E79"/>
    <a:srgbClr val="0432FF"/>
    <a:srgbClr val="011893"/>
    <a:srgbClr val="FF0000"/>
    <a:srgbClr val="0054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ABFCF23-3B69-468F-B69F-88F6DE6A72F2}" styleName="中間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8603FDC-E32A-4AB5-989C-0864C3EAD2B8}" styleName="テーマ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中間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中間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テーマ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0A1B5D5-9B99-4C35-A422-299274C87663}" styleName="中間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淡色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C083E6E3-FA7D-4D7B-A595-EF9225AFEA82}" styleName="淡色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113A9D2-9D6B-4929-AA2D-F23B5EE8CBE7}" styleName="テーマ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D083AE6-46FA-4A59-8FB0-9F97EB10719F}" styleName="淡色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淡色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344D84-9AFB-497E-A393-DC336BA19D2E}" styleName="中間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18" autoAdjust="0"/>
    <p:restoredTop sz="99475" autoAdjust="0"/>
  </p:normalViewPr>
  <p:slideViewPr>
    <p:cSldViewPr snapToObjects="1">
      <p:cViewPr varScale="1">
        <p:scale>
          <a:sx n="103" d="100"/>
          <a:sy n="103" d="100"/>
        </p:scale>
        <p:origin x="-592" y="-96"/>
      </p:cViewPr>
      <p:guideLst>
        <p:guide orient="horz" pos="2160"/>
        <p:guide pos="3120"/>
      </p:guideLst>
    </p:cSldViewPr>
  </p:slideViewPr>
  <p:outlineViewPr>
    <p:cViewPr>
      <p:scale>
        <a:sx n="33" d="100"/>
        <a:sy n="33" d="100"/>
      </p:scale>
      <p:origin x="8" y="72896"/>
    </p:cViewPr>
  </p:outlineViewPr>
  <p:notesTextViewPr>
    <p:cViewPr>
      <p:scale>
        <a:sx n="100" d="100"/>
        <a:sy n="100" d="100"/>
      </p:scale>
      <p:origin x="0" y="0"/>
    </p:cViewPr>
  </p:notesTextViewPr>
  <p:sorterViewPr>
    <p:cViewPr>
      <p:scale>
        <a:sx n="100" d="100"/>
        <a:sy n="100" d="100"/>
      </p:scale>
      <p:origin x="0" y="16384"/>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11267" name="Rectangle 3"/>
          <p:cNvSpPr>
            <a:spLocks noGrp="1" noChangeArrowheads="1"/>
          </p:cNvSpPr>
          <p:nvPr>
            <p:ph type="dt" sz="quarter" idx="1"/>
          </p:nvPr>
        </p:nvSpPr>
        <p:spPr bwMode="auto">
          <a:xfrm>
            <a:off x="4022725"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algn="r" defTabSz="990600" eaLnBrk="1" hangingPunct="1">
              <a:defRPr sz="1300">
                <a:latin typeface="Times" pitchFamily="18" charset="0"/>
                <a:ea typeface="Osaka" charset="-128"/>
              </a:defRPr>
            </a:lvl1pPr>
          </a:lstStyle>
          <a:p>
            <a:pPr>
              <a:defRPr/>
            </a:pPr>
            <a:fld id="{9E21F5D8-0F2E-834B-94FD-1FA11B76692E}" type="datetime1">
              <a:rPr lang="ja-JP" altLang="en-US" smtClean="0"/>
              <a:t>18/06/06</a:t>
            </a:fld>
            <a:endParaRPr lang="en-US" altLang="ja-JP"/>
          </a:p>
        </p:txBody>
      </p:sp>
      <p:sp>
        <p:nvSpPr>
          <p:cNvPr id="11268" name="Rectangle 4"/>
          <p:cNvSpPr>
            <a:spLocks noGrp="1" noChangeArrowheads="1"/>
          </p:cNvSpPr>
          <p:nvPr>
            <p:ph type="ftr" sz="quarter" idx="2"/>
          </p:nvPr>
        </p:nvSpPr>
        <p:spPr bwMode="auto">
          <a:xfrm>
            <a:off x="0"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11269" name="Rectangle 5"/>
          <p:cNvSpPr>
            <a:spLocks noGrp="1" noChangeArrowheads="1"/>
          </p:cNvSpPr>
          <p:nvPr>
            <p:ph type="sldNum" sz="quarter" idx="3"/>
          </p:nvPr>
        </p:nvSpPr>
        <p:spPr bwMode="auto">
          <a:xfrm>
            <a:off x="4022725"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algn="r" defTabSz="990600" eaLnBrk="1" hangingPunct="1">
              <a:defRPr sz="1300">
                <a:latin typeface="Times" charset="0"/>
                <a:ea typeface="Osaka" charset="-128"/>
              </a:defRPr>
            </a:lvl1pPr>
          </a:lstStyle>
          <a:p>
            <a:pPr>
              <a:defRPr/>
            </a:pPr>
            <a:fld id="{EF221592-049E-8549-B1B8-AA7B62EF5C69}" type="slidenum">
              <a:rPr lang="en-US" altLang="ja-JP"/>
              <a:pPr>
                <a:defRPr/>
              </a:pPr>
              <a:t>‹#›</a:t>
            </a:fld>
            <a:endParaRPr lang="en-US" altLang="ja-JP"/>
          </a:p>
        </p:txBody>
      </p:sp>
    </p:spTree>
    <p:extLst>
      <p:ext uri="{BB962C8B-B14F-4D97-AF65-F5344CB8AC3E}">
        <p14:creationId xmlns:p14="http://schemas.microsoft.com/office/powerpoint/2010/main" val="2592676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3075" name="Rectangle 3"/>
          <p:cNvSpPr>
            <a:spLocks noGrp="1" noChangeArrowheads="1"/>
          </p:cNvSpPr>
          <p:nvPr>
            <p:ph type="dt" idx="1"/>
          </p:nvPr>
        </p:nvSpPr>
        <p:spPr bwMode="auto">
          <a:xfrm>
            <a:off x="4022725"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algn="r" defTabSz="990600" eaLnBrk="1" hangingPunct="1">
              <a:defRPr sz="1300">
                <a:latin typeface="Times" pitchFamily="18" charset="0"/>
                <a:ea typeface="Osaka" charset="-128"/>
              </a:defRPr>
            </a:lvl1pPr>
          </a:lstStyle>
          <a:p>
            <a:pPr>
              <a:defRPr/>
            </a:pPr>
            <a:fld id="{A9F1F434-D208-7D43-A1FE-D8944A5A5F71}" type="datetime1">
              <a:rPr lang="ja-JP" altLang="en-US" smtClean="0"/>
              <a:t>18/06/06</a:t>
            </a:fld>
            <a:endParaRPr lang="en-US" altLang="ja-JP"/>
          </a:p>
        </p:txBody>
      </p:sp>
      <p:sp>
        <p:nvSpPr>
          <p:cNvPr id="27652" name="Rectangle 4"/>
          <p:cNvSpPr>
            <a:spLocks noGrp="1" noRot="1" noChangeAspect="1" noChangeArrowheads="1" noTextEdit="1"/>
          </p:cNvSpPr>
          <p:nvPr>
            <p:ph type="sldImg" idx="2"/>
          </p:nvPr>
        </p:nvSpPr>
        <p:spPr bwMode="auto">
          <a:xfrm>
            <a:off x="777875" y="768350"/>
            <a:ext cx="554037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7" name="Rectangle 5"/>
          <p:cNvSpPr>
            <a:spLocks noGrp="1" noChangeArrowheads="1"/>
          </p:cNvSpPr>
          <p:nvPr>
            <p:ph type="body" sz="quarter" idx="3"/>
          </p:nvPr>
        </p:nvSpPr>
        <p:spPr bwMode="auto">
          <a:xfrm>
            <a:off x="947738" y="4860925"/>
            <a:ext cx="5203825" cy="4605338"/>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307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307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algn="r" defTabSz="990600" eaLnBrk="1" hangingPunct="1">
              <a:defRPr sz="1300">
                <a:latin typeface="Times" charset="0"/>
                <a:ea typeface="Osaka" charset="-128"/>
              </a:defRPr>
            </a:lvl1pPr>
          </a:lstStyle>
          <a:p>
            <a:pPr>
              <a:defRPr/>
            </a:pPr>
            <a:fld id="{119E0E33-2010-8C43-B095-F65D4A4BA50E}" type="slidenum">
              <a:rPr lang="en-US" altLang="ja-JP"/>
              <a:pPr>
                <a:defRPr/>
              </a:pPr>
              <a:t>‹#›</a:t>
            </a:fld>
            <a:endParaRPr lang="en-US" altLang="ja-JP"/>
          </a:p>
        </p:txBody>
      </p:sp>
    </p:spTree>
    <p:extLst>
      <p:ext uri="{BB962C8B-B14F-4D97-AF65-F5344CB8AC3E}">
        <p14:creationId xmlns:p14="http://schemas.microsoft.com/office/powerpoint/2010/main" val="104788318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1pPr>
    <a:lvl2pPr marL="4572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2pPr>
    <a:lvl3pPr marL="9144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3pPr>
    <a:lvl4pPr marL="13716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4pPr>
    <a:lvl5pPr marL="18288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11" descr="SoftBank_ppt_C-コピー"/>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705616" y="5894418"/>
            <a:ext cx="278447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Rectangle 2"/>
          <p:cNvSpPr>
            <a:spLocks noGrp="1" noChangeArrowheads="1"/>
          </p:cNvSpPr>
          <p:nvPr>
            <p:ph type="ctrTitle"/>
          </p:nvPr>
        </p:nvSpPr>
        <p:spPr>
          <a:xfrm>
            <a:off x="742950" y="2130455"/>
            <a:ext cx="8420100" cy="866775"/>
          </a:xfrm>
        </p:spPr>
        <p:txBody>
          <a:bodyPr tIns="45720" bIns="45720"/>
          <a:lstStyle>
            <a:lvl1pPr algn="ctr">
              <a:defRPr sz="3200"/>
            </a:lvl1pPr>
          </a:lstStyle>
          <a:p>
            <a:r>
              <a:rPr lang="ja-JP" altLang="en-US"/>
              <a:t>マスタ タイトルの書式設定</a:t>
            </a:r>
          </a:p>
        </p:txBody>
      </p:sp>
      <p:sp>
        <p:nvSpPr>
          <p:cNvPr id="96259" name="Rectangle 3"/>
          <p:cNvSpPr>
            <a:spLocks noGrp="1" noChangeArrowheads="1"/>
          </p:cNvSpPr>
          <p:nvPr>
            <p:ph type="subTitle" idx="1"/>
          </p:nvPr>
        </p:nvSpPr>
        <p:spPr>
          <a:xfrm>
            <a:off x="1487488" y="3141663"/>
            <a:ext cx="6934200" cy="431800"/>
          </a:xfrm>
        </p:spPr>
        <p:txBody>
          <a:bodyPr anchor="ctr"/>
          <a:lstStyle>
            <a:lvl1pPr marL="0" indent="0" algn="ctr">
              <a:buFont typeface="Wingdings" pitchFamily="2" charset="2"/>
              <a:buNone/>
              <a:defRPr sz="1800"/>
            </a:lvl1pPr>
          </a:lstStyle>
          <a:p>
            <a:r>
              <a:rPr lang="ja-JP" altLang="en-US"/>
              <a:t>マスタ サブタイトルの書式設定</a:t>
            </a:r>
          </a:p>
        </p:txBody>
      </p:sp>
    </p:spTree>
    <p:extLst>
      <p:ext uri="{BB962C8B-B14F-4D97-AF65-F5344CB8AC3E}">
        <p14:creationId xmlns:p14="http://schemas.microsoft.com/office/powerpoint/2010/main" val="3769901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sz="2600">
                <a:solidFill>
                  <a:srgbClr val="0432FF"/>
                </a:solidFill>
              </a:defRPr>
            </a:lvl1pPr>
            <a:lvl2pPr>
              <a:defRPr sz="2400"/>
            </a:lvl2pPr>
            <a:lvl3pPr marL="1016000" indent="-215900">
              <a:tabLst/>
              <a:defRPr sz="2200"/>
            </a:lvl3pPr>
            <a:lvl4pPr marL="1422400" indent="-255588">
              <a:tabLst/>
              <a:defRPr sz="2000"/>
            </a:lvl4pPr>
            <a:lvl5pPr>
              <a:defRPr sz="18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112857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208584" y="3068960"/>
            <a:ext cx="8136904" cy="894254"/>
          </a:xfrm>
        </p:spPr>
        <p:txBody>
          <a:bodyPr anchor="ctr"/>
          <a:lstStyle>
            <a:lvl1pPr algn="l">
              <a:defRPr sz="4400" b="1" cap="all"/>
            </a:lvl1pPr>
          </a:lstStyle>
          <a:p>
            <a:r>
              <a:rPr lang="ja-JP" altLang="en-US" dirty="0"/>
              <a:t>マスタ タイトルの書式設定</a:t>
            </a:r>
          </a:p>
        </p:txBody>
      </p:sp>
      <p:grpSp>
        <p:nvGrpSpPr>
          <p:cNvPr id="4" name="図形グループ 3"/>
          <p:cNvGrpSpPr/>
          <p:nvPr userDrawn="1"/>
        </p:nvGrpSpPr>
        <p:grpSpPr>
          <a:xfrm>
            <a:off x="559246" y="3068960"/>
            <a:ext cx="8786242" cy="930315"/>
            <a:chOff x="416496" y="1706741"/>
            <a:chExt cx="8786242" cy="930315"/>
          </a:xfrm>
        </p:grpSpPr>
        <p:sp>
          <p:nvSpPr>
            <p:cNvPr id="5" name="正方形/長方形 4"/>
            <p:cNvSpPr/>
            <p:nvPr userDrawn="1"/>
          </p:nvSpPr>
          <p:spPr>
            <a:xfrm>
              <a:off x="416496" y="1706741"/>
              <a:ext cx="446810" cy="93031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6" name="直線コネクタ 5"/>
            <p:cNvCxnSpPr/>
            <p:nvPr userDrawn="1"/>
          </p:nvCxnSpPr>
          <p:spPr>
            <a:xfrm>
              <a:off x="416496" y="2636912"/>
              <a:ext cx="8786242" cy="0"/>
            </a:xfrm>
            <a:prstGeom prst="line">
              <a:avLst/>
            </a:prstGeom>
          </p:spPr>
          <p:style>
            <a:lnRef idx="2">
              <a:schemeClr val="accent4"/>
            </a:lnRef>
            <a:fillRef idx="0">
              <a:schemeClr val="accent4"/>
            </a:fillRef>
            <a:effectRef idx="1">
              <a:schemeClr val="accent4"/>
            </a:effectRef>
            <a:fontRef idx="minor">
              <a:schemeClr val="tx1"/>
            </a:fontRef>
          </p:style>
        </p:cxnSp>
      </p:grpSp>
    </p:spTree>
    <p:extLst>
      <p:ext uri="{BB962C8B-B14F-4D97-AF65-F5344CB8AC3E}">
        <p14:creationId xmlns:p14="http://schemas.microsoft.com/office/powerpoint/2010/main" val="120023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セクション見出し">
    <p:spTree>
      <p:nvGrpSpPr>
        <p:cNvPr id="1" name=""/>
        <p:cNvGrpSpPr/>
        <p:nvPr/>
      </p:nvGrpSpPr>
      <p:grpSpPr>
        <a:xfrm>
          <a:off x="0" y="0"/>
          <a:ext cx="0" cy="0"/>
          <a:chOff x="0" y="0"/>
          <a:chExt cx="0" cy="0"/>
        </a:xfrm>
      </p:grpSpPr>
      <p:sp>
        <p:nvSpPr>
          <p:cNvPr id="13" name="タイトル 1"/>
          <p:cNvSpPr>
            <a:spLocks noGrp="1"/>
          </p:cNvSpPr>
          <p:nvPr>
            <p:ph type="title"/>
          </p:nvPr>
        </p:nvSpPr>
        <p:spPr>
          <a:xfrm>
            <a:off x="1222080" y="2564904"/>
            <a:ext cx="8123408" cy="894254"/>
          </a:xfrm>
        </p:spPr>
        <p:txBody>
          <a:bodyPr anchor="ctr"/>
          <a:lstStyle>
            <a:lvl1pPr algn="l">
              <a:defRPr sz="4400" b="1" cap="all"/>
            </a:lvl1pPr>
          </a:lstStyle>
          <a:p>
            <a:r>
              <a:rPr lang="ja-JP" altLang="en-US" dirty="0"/>
              <a:t>マスタ タイトルの書式設定</a:t>
            </a:r>
          </a:p>
        </p:txBody>
      </p:sp>
      <p:sp>
        <p:nvSpPr>
          <p:cNvPr id="14" name="テキスト プレースホルダ 2"/>
          <p:cNvSpPr>
            <a:spLocks noGrp="1"/>
          </p:cNvSpPr>
          <p:nvPr>
            <p:ph type="body" idx="1"/>
          </p:nvPr>
        </p:nvSpPr>
        <p:spPr>
          <a:xfrm>
            <a:off x="1424608" y="3851238"/>
            <a:ext cx="7920880" cy="945913"/>
          </a:xfrm>
        </p:spPr>
        <p:txBody>
          <a:bodyPr anchor="ctr"/>
          <a:lstStyle>
            <a:lvl1pPr marL="0" indent="0" algn="l">
              <a:buNone/>
              <a:defRPr sz="32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dirty="0"/>
              <a:t>マスタ テキストの書式設定</a:t>
            </a:r>
          </a:p>
        </p:txBody>
      </p:sp>
      <p:grpSp>
        <p:nvGrpSpPr>
          <p:cNvPr id="15" name="図形グループ 14"/>
          <p:cNvGrpSpPr/>
          <p:nvPr userDrawn="1"/>
        </p:nvGrpSpPr>
        <p:grpSpPr>
          <a:xfrm>
            <a:off x="559246" y="2564904"/>
            <a:ext cx="8786242" cy="930315"/>
            <a:chOff x="416496" y="1706741"/>
            <a:chExt cx="8786242" cy="930315"/>
          </a:xfrm>
        </p:grpSpPr>
        <p:sp>
          <p:nvSpPr>
            <p:cNvPr id="16" name="正方形/長方形 15"/>
            <p:cNvSpPr/>
            <p:nvPr userDrawn="1"/>
          </p:nvSpPr>
          <p:spPr>
            <a:xfrm>
              <a:off x="416496" y="1706741"/>
              <a:ext cx="446810" cy="93031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17" name="直線コネクタ 16"/>
            <p:cNvCxnSpPr/>
            <p:nvPr userDrawn="1"/>
          </p:nvCxnSpPr>
          <p:spPr>
            <a:xfrm>
              <a:off x="416496" y="2636912"/>
              <a:ext cx="8786242" cy="0"/>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18" name="図形グループ 17"/>
          <p:cNvGrpSpPr/>
          <p:nvPr userDrawn="1"/>
        </p:nvGrpSpPr>
        <p:grpSpPr>
          <a:xfrm>
            <a:off x="775270" y="3851239"/>
            <a:ext cx="8570218" cy="945913"/>
            <a:chOff x="632520" y="2786717"/>
            <a:chExt cx="8570218" cy="945913"/>
          </a:xfrm>
        </p:grpSpPr>
        <p:sp>
          <p:nvSpPr>
            <p:cNvPr id="19" name="正方形/長方形 18"/>
            <p:cNvSpPr/>
            <p:nvPr userDrawn="1"/>
          </p:nvSpPr>
          <p:spPr>
            <a:xfrm>
              <a:off x="632520" y="2786717"/>
              <a:ext cx="446810" cy="930315"/>
            </a:xfrm>
            <a:prstGeom prst="rect">
              <a:avLst/>
            </a:prstGeom>
            <a:solidFill>
              <a:schemeClr val="bg2"/>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20" name="直線コネクタ 19"/>
            <p:cNvCxnSpPr/>
            <p:nvPr userDrawn="1"/>
          </p:nvCxnSpPr>
          <p:spPr>
            <a:xfrm>
              <a:off x="632520" y="3732630"/>
              <a:ext cx="8570218" cy="0"/>
            </a:xfrm>
            <a:prstGeom prst="line">
              <a:avLst/>
            </a:prstGeom>
            <a:ln>
              <a:solidFill>
                <a:schemeClr val="bg2"/>
              </a:solidFill>
            </a:ln>
          </p:spPr>
          <p:style>
            <a:lnRef idx="2">
              <a:schemeClr val="accent4"/>
            </a:lnRef>
            <a:fillRef idx="0">
              <a:schemeClr val="accent4"/>
            </a:fillRef>
            <a:effectRef idx="1">
              <a:schemeClr val="accent4"/>
            </a:effectRef>
            <a:fontRef idx="minor">
              <a:schemeClr val="tx1"/>
            </a:fontRef>
          </p:style>
        </p:cxnSp>
      </p:grpSp>
    </p:spTree>
    <p:extLst>
      <p:ext uri="{BB962C8B-B14F-4D97-AF65-F5344CB8AC3E}">
        <p14:creationId xmlns:p14="http://schemas.microsoft.com/office/powerpoint/2010/main" val="339611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481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48"/>
            <a:ext cx="84201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Tree>
    <p:extLst>
      <p:ext uri="{BB962C8B-B14F-4D97-AF65-F5344CB8AC3E}">
        <p14:creationId xmlns:p14="http://schemas.microsoft.com/office/powerpoint/2010/main" val="750779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vmlDrawing" Target="../drawings/vmlDrawing1.vml"/><Relationship Id="rId9" Type="http://schemas.openxmlformats.org/officeDocument/2006/relationships/oleObject" Target="../embeddings/oleObject1.bin"/><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4223" name="Rectangle 15"/>
          <p:cNvSpPr>
            <a:spLocks noChangeArrowheads="1"/>
          </p:cNvSpPr>
          <p:nvPr/>
        </p:nvSpPr>
        <p:spPr bwMode="auto">
          <a:xfrm>
            <a:off x="8985266" y="6553200"/>
            <a:ext cx="720725" cy="304800"/>
          </a:xfrm>
          <a:prstGeom prst="rect">
            <a:avLst/>
          </a:prstGeom>
          <a:noFill/>
          <a:ln w="9525">
            <a:noFill/>
            <a:miter lim="800000"/>
            <a:headEnd/>
            <a:tailEnd/>
          </a:ln>
          <a:effectLst/>
        </p:spPr>
        <p:txBody>
          <a:bodyPr/>
          <a:lstStyle>
            <a:lvl1pPr eaLnBrk="0" hangingPunct="0">
              <a:defRPr kumimoji="1" sz="2400">
                <a:solidFill>
                  <a:schemeClr val="tx1"/>
                </a:solidFill>
                <a:latin typeface="Verdana" charset="0"/>
                <a:ea typeface="HGP創英角ｺﾞｼｯｸUB" charset="-128"/>
              </a:defRPr>
            </a:lvl1pPr>
            <a:lvl2pPr marL="742950" indent="-285750" eaLnBrk="0" hangingPunct="0">
              <a:defRPr kumimoji="1" sz="2400">
                <a:solidFill>
                  <a:schemeClr val="tx1"/>
                </a:solidFill>
                <a:latin typeface="Verdana" charset="0"/>
                <a:ea typeface="HGP創英角ｺﾞｼｯｸUB" charset="-128"/>
              </a:defRPr>
            </a:lvl2pPr>
            <a:lvl3pPr marL="1143000" indent="-228600" eaLnBrk="0" hangingPunct="0">
              <a:defRPr kumimoji="1" sz="2400">
                <a:solidFill>
                  <a:schemeClr val="tx1"/>
                </a:solidFill>
                <a:latin typeface="Verdana" charset="0"/>
                <a:ea typeface="HGP創英角ｺﾞｼｯｸUB" charset="-128"/>
              </a:defRPr>
            </a:lvl3pPr>
            <a:lvl4pPr marL="1600200" indent="-228600" eaLnBrk="0" hangingPunct="0">
              <a:defRPr kumimoji="1" sz="2400">
                <a:solidFill>
                  <a:schemeClr val="tx1"/>
                </a:solidFill>
                <a:latin typeface="Verdana" charset="0"/>
                <a:ea typeface="HGP創英角ｺﾞｼｯｸUB" charset="-128"/>
              </a:defRPr>
            </a:lvl4pPr>
            <a:lvl5pPr marL="2057400" indent="-228600" eaLnBrk="0" hangingPunct="0">
              <a:defRPr kumimoji="1" sz="2400">
                <a:solidFill>
                  <a:schemeClr val="tx1"/>
                </a:solidFill>
                <a:latin typeface="Verdana" charset="0"/>
                <a:ea typeface="HGP創英角ｺﾞｼｯｸUB" charset="-128"/>
              </a:defRPr>
            </a:lvl5pPr>
            <a:lvl6pPr marL="2514600" indent="-228600" eaLnBrk="0" fontAlgn="base" hangingPunct="0">
              <a:spcBef>
                <a:spcPct val="0"/>
              </a:spcBef>
              <a:spcAft>
                <a:spcPct val="0"/>
              </a:spcAft>
              <a:defRPr kumimoji="1" sz="2400">
                <a:solidFill>
                  <a:schemeClr val="tx1"/>
                </a:solidFill>
                <a:latin typeface="Verdana" charset="0"/>
                <a:ea typeface="HGP創英角ｺﾞｼｯｸUB" charset="-128"/>
              </a:defRPr>
            </a:lvl6pPr>
            <a:lvl7pPr marL="2971800" indent="-228600" eaLnBrk="0" fontAlgn="base" hangingPunct="0">
              <a:spcBef>
                <a:spcPct val="0"/>
              </a:spcBef>
              <a:spcAft>
                <a:spcPct val="0"/>
              </a:spcAft>
              <a:defRPr kumimoji="1" sz="2400">
                <a:solidFill>
                  <a:schemeClr val="tx1"/>
                </a:solidFill>
                <a:latin typeface="Verdana" charset="0"/>
                <a:ea typeface="HGP創英角ｺﾞｼｯｸUB" charset="-128"/>
              </a:defRPr>
            </a:lvl7pPr>
            <a:lvl8pPr marL="3429000" indent="-228600" eaLnBrk="0" fontAlgn="base" hangingPunct="0">
              <a:spcBef>
                <a:spcPct val="0"/>
              </a:spcBef>
              <a:spcAft>
                <a:spcPct val="0"/>
              </a:spcAft>
              <a:defRPr kumimoji="1" sz="2400">
                <a:solidFill>
                  <a:schemeClr val="tx1"/>
                </a:solidFill>
                <a:latin typeface="Verdana" charset="0"/>
                <a:ea typeface="HGP創英角ｺﾞｼｯｸUB" charset="-128"/>
              </a:defRPr>
            </a:lvl8pPr>
            <a:lvl9pPr marL="3886200" indent="-228600" eaLnBrk="0" fontAlgn="base" hangingPunct="0">
              <a:spcBef>
                <a:spcPct val="0"/>
              </a:spcBef>
              <a:spcAft>
                <a:spcPct val="0"/>
              </a:spcAft>
              <a:defRPr kumimoji="1" sz="2400">
                <a:solidFill>
                  <a:schemeClr val="tx1"/>
                </a:solidFill>
                <a:latin typeface="Verdana" charset="0"/>
                <a:ea typeface="HGP創英角ｺﾞｼｯｸUB" charset="-128"/>
              </a:defRPr>
            </a:lvl9pPr>
          </a:lstStyle>
          <a:p>
            <a:pPr algn="r" eaLnBrk="1" hangingPunct="1">
              <a:defRPr/>
            </a:pPr>
            <a:fld id="{0182A538-3E18-3940-86F9-080C2C29BB6C}" type="slidenum">
              <a:rPr lang="ja-JP" altLang="en-US" sz="1200" smtClean="0">
                <a:solidFill>
                  <a:srgbClr val="000000"/>
                </a:solidFill>
                <a:latin typeface="HGP創英角ｺﾞｼｯｸUB" charset="-128"/>
              </a:rPr>
              <a:pPr algn="r" eaLnBrk="1" hangingPunct="1">
                <a:defRPr/>
              </a:pPr>
              <a:t>‹#›</a:t>
            </a:fld>
            <a:endParaRPr lang="en-US" altLang="ja-JP" sz="1200">
              <a:solidFill>
                <a:srgbClr val="000000"/>
              </a:solidFill>
              <a:latin typeface="HGP創英角ｺﾞｼｯｸUB" charset="-128"/>
            </a:endParaRPr>
          </a:p>
        </p:txBody>
      </p:sp>
      <p:graphicFrame>
        <p:nvGraphicFramePr>
          <p:cNvPr id="1027" name="Object 16"/>
          <p:cNvGraphicFramePr>
            <a:graphicFrameLocks noChangeAspect="1"/>
          </p:cNvGraphicFramePr>
          <p:nvPr/>
        </p:nvGraphicFramePr>
        <p:xfrm>
          <a:off x="7905767" y="255588"/>
          <a:ext cx="1489075" cy="220662"/>
        </p:xfrm>
        <a:graphic>
          <a:graphicData uri="http://schemas.openxmlformats.org/presentationml/2006/ole">
            <mc:AlternateContent xmlns:mc="http://schemas.openxmlformats.org/markup-compatibility/2006">
              <mc:Choice xmlns:v="urn:schemas-microsoft-com:vml" Requires="v">
                <p:oleObj spid="_x0000_s207141" name="Image" r:id="rId9" imgW="2711201" imgH="402133" progId="Photoshop.Image.9">
                  <p:embed/>
                </p:oleObj>
              </mc:Choice>
              <mc:Fallback>
                <p:oleObj name="Image" r:id="rId9" imgW="2711201" imgH="402133" progId="Photoshop.Image.9">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05767" y="255588"/>
                        <a:ext cx="1489075" cy="22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028" name="Line 17"/>
          <p:cNvSpPr>
            <a:spLocks noChangeShapeType="1"/>
          </p:cNvSpPr>
          <p:nvPr/>
        </p:nvSpPr>
        <p:spPr bwMode="auto">
          <a:xfrm>
            <a:off x="496888" y="692150"/>
            <a:ext cx="8920162" cy="0"/>
          </a:xfrm>
          <a:prstGeom prst="line">
            <a:avLst/>
          </a:prstGeom>
          <a:noFill/>
          <a:ln w="38100">
            <a:solidFill>
              <a:srgbClr val="C0C0C0"/>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000000"/>
              </a:solidFill>
            </a:endParaRPr>
          </a:p>
        </p:txBody>
      </p:sp>
      <p:sp>
        <p:nvSpPr>
          <p:cNvPr id="1029" name="Rectangle 18"/>
          <p:cNvSpPr>
            <a:spLocks noGrp="1" noChangeArrowheads="1"/>
          </p:cNvSpPr>
          <p:nvPr>
            <p:ph type="title"/>
          </p:nvPr>
        </p:nvSpPr>
        <p:spPr bwMode="auto">
          <a:xfrm>
            <a:off x="496904" y="185768"/>
            <a:ext cx="73247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0" rIns="91440" bIns="0" numCol="1" anchor="ctr" anchorCtr="0" compatLnSpc="1">
            <a:prstTxWarp prst="textNoShape">
              <a:avLst/>
            </a:prstTxWarp>
          </a:bodyPr>
          <a:lstStyle/>
          <a:p>
            <a:pPr lvl="0"/>
            <a:r>
              <a:rPr lang="ja-JP" altLang="en-US"/>
              <a:t>マスタ タイトルの書式設定</a:t>
            </a:r>
          </a:p>
        </p:txBody>
      </p:sp>
      <p:sp>
        <p:nvSpPr>
          <p:cNvPr id="1030" name="Rectangle 19"/>
          <p:cNvSpPr>
            <a:spLocks noGrp="1" noChangeArrowheads="1"/>
          </p:cNvSpPr>
          <p:nvPr>
            <p:ph type="body" idx="1"/>
          </p:nvPr>
        </p:nvSpPr>
        <p:spPr bwMode="auto">
          <a:xfrm>
            <a:off x="496904" y="788991"/>
            <a:ext cx="8912225" cy="569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3698772760"/>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Lst>
  <p:hf hdr="0" ftr="0" dt="0"/>
  <p:txStyles>
    <p:titleStyle>
      <a:lvl1pPr algn="l" rtl="0" eaLnBrk="0" fontAlgn="base" hangingPunct="0">
        <a:spcBef>
          <a:spcPct val="0"/>
        </a:spcBef>
        <a:spcAft>
          <a:spcPct val="0"/>
        </a:spcAft>
        <a:defRPr kumimoji="1" sz="2400">
          <a:solidFill>
            <a:schemeClr val="tx2"/>
          </a:solidFill>
          <a:latin typeface="+mj-lt"/>
          <a:ea typeface="+mj-ea"/>
          <a:cs typeface="+mj-cs"/>
        </a:defRPr>
      </a:lvl1pPr>
      <a:lvl2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9pPr>
    </p:titleStyle>
    <p:bodyStyle>
      <a:lvl1pPr marL="182563" indent="-182563" algn="l" rtl="0" eaLnBrk="0" fontAlgn="base" hangingPunct="0">
        <a:spcBef>
          <a:spcPct val="20000"/>
        </a:spcBef>
        <a:spcAft>
          <a:spcPct val="0"/>
        </a:spcAft>
        <a:buFont typeface="Wingdings" charset="2"/>
        <a:buChar char="n"/>
        <a:defRPr kumimoji="1" sz="2600">
          <a:solidFill>
            <a:schemeClr val="tx1"/>
          </a:solidFill>
          <a:latin typeface="+mn-lt"/>
          <a:ea typeface="+mn-ea"/>
          <a:cs typeface="+mn-cs"/>
        </a:defRPr>
      </a:lvl1pPr>
      <a:lvl2pPr marL="622300" indent="-260350" algn="l" rtl="0" eaLnBrk="0" fontAlgn="base" hangingPunct="0">
        <a:spcBef>
          <a:spcPct val="20000"/>
        </a:spcBef>
        <a:spcAft>
          <a:spcPct val="0"/>
        </a:spcAft>
        <a:buFont typeface="Wingdings" charset="2"/>
        <a:buChar char="l"/>
        <a:defRPr kumimoji="1" sz="2400">
          <a:solidFill>
            <a:schemeClr val="tx1"/>
          </a:solidFill>
          <a:latin typeface="+mn-lt"/>
          <a:ea typeface="+mn-ea"/>
        </a:defRPr>
      </a:lvl2pPr>
      <a:lvl3pPr marL="982663" indent="-174625" algn="l" rtl="0" eaLnBrk="0" fontAlgn="base" hangingPunct="0">
        <a:spcBef>
          <a:spcPct val="20000"/>
        </a:spcBef>
        <a:spcAft>
          <a:spcPct val="0"/>
        </a:spcAft>
        <a:buFont typeface="Arial" charset="0"/>
        <a:buChar char="–"/>
        <a:defRPr kumimoji="1" sz="2200">
          <a:solidFill>
            <a:schemeClr val="tx1"/>
          </a:solidFill>
          <a:latin typeface="+mn-lt"/>
          <a:ea typeface="+mn-ea"/>
        </a:defRPr>
      </a:lvl3pPr>
      <a:lvl4pPr marL="1343025" indent="-176213" algn="l" rtl="0" eaLnBrk="0" fontAlgn="base" hangingPunct="0">
        <a:spcBef>
          <a:spcPct val="20000"/>
        </a:spcBef>
        <a:spcAft>
          <a:spcPct val="0"/>
        </a:spcAft>
        <a:buFont typeface="Wingdings" charset="2"/>
        <a:buChar char="p"/>
        <a:defRPr kumimoji="1" sz="2000">
          <a:solidFill>
            <a:schemeClr val="tx1"/>
          </a:solidFill>
          <a:latin typeface="+mn-lt"/>
          <a:ea typeface="+mn-ea"/>
        </a:defRPr>
      </a:lvl4pPr>
      <a:lvl5pPr marL="1614488" indent="-87313" algn="l" rtl="0" eaLnBrk="0" fontAlgn="base" hangingPunct="0">
        <a:spcBef>
          <a:spcPct val="20000"/>
        </a:spcBef>
        <a:spcAft>
          <a:spcPct val="0"/>
        </a:spcAft>
        <a:buChar char="•"/>
        <a:defRPr kumimoji="1" sz="18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1.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204864"/>
            <a:ext cx="9906000" cy="1452614"/>
          </a:xfrm>
        </p:spPr>
        <p:txBody>
          <a:bodyPr/>
          <a:lstStyle/>
          <a:p>
            <a:r>
              <a:rPr lang="en-GB" altLang="ja-JP" dirty="0"/>
              <a:t>Summary of email discussion on LTE enhancements (other than IoT, MIMO, broadcast)</a:t>
            </a:r>
            <a:r>
              <a:rPr lang="ja-JP" altLang="ja-JP" dirty="0"/>
              <a:t> </a:t>
            </a:r>
            <a:endParaRPr kumimoji="1" lang="ja-JP" altLang="en-US" dirty="0"/>
          </a:p>
        </p:txBody>
      </p:sp>
      <p:sp>
        <p:nvSpPr>
          <p:cNvPr id="3" name="サブタイトル 2"/>
          <p:cNvSpPr>
            <a:spLocks noGrp="1"/>
          </p:cNvSpPr>
          <p:nvPr>
            <p:ph type="subTitle" idx="1"/>
          </p:nvPr>
        </p:nvSpPr>
        <p:spPr>
          <a:xfrm>
            <a:off x="1487488" y="4005759"/>
            <a:ext cx="6934200" cy="1079425"/>
          </a:xfrm>
        </p:spPr>
        <p:txBody>
          <a:bodyPr/>
          <a:lstStyle/>
          <a:p>
            <a:r>
              <a:rPr lang="en-US" altLang="ja-JP" sz="2400" b="1" dirty="0">
                <a:cs typeface="HGP創英角ｺﾞｼｯｸUB"/>
              </a:rPr>
              <a:t>Source:  SoftBank (Email discussion moderator)</a:t>
            </a:r>
            <a:endParaRPr lang="ja-JP" altLang="ja-JP" sz="2400" dirty="0">
              <a:cs typeface="HGP創英角ｺﾞｼｯｸUB"/>
            </a:endParaRPr>
          </a:p>
        </p:txBody>
      </p:sp>
      <p:sp>
        <p:nvSpPr>
          <p:cNvPr id="5" name="正方形/長方形 4"/>
          <p:cNvSpPr/>
          <p:nvPr/>
        </p:nvSpPr>
        <p:spPr>
          <a:xfrm>
            <a:off x="200472" y="172958"/>
            <a:ext cx="9433048" cy="1477328"/>
          </a:xfrm>
          <a:prstGeom prst="rect">
            <a:avLst/>
          </a:prstGeom>
        </p:spPr>
        <p:txBody>
          <a:bodyPr wrap="square">
            <a:spAutoFit/>
          </a:bodyPr>
          <a:lstStyle/>
          <a:p>
            <a:r>
              <a:rPr lang="en-GB" altLang="ja-JP" sz="1800" b="1" dirty="0">
                <a:latin typeface="HGP創英角ｺﾞｼｯｸUB"/>
                <a:ea typeface="HGP創英角ｺﾞｼｯｸUB"/>
                <a:cs typeface="HGP創英角ｺﾞｼｯｸUB"/>
              </a:rPr>
              <a:t>3GPP TSG RAN Meeting #80			</a:t>
            </a:r>
            <a:endParaRPr lang="ja-JP" altLang="ja-JP" sz="1800" dirty="0">
              <a:latin typeface="HGP創英角ｺﾞｼｯｸUB"/>
              <a:ea typeface="HGP創英角ｺﾞｼｯｸUB"/>
              <a:cs typeface="HGP創英角ｺﾞｼｯｸUB"/>
            </a:endParaRPr>
          </a:p>
          <a:p>
            <a:r>
              <a:rPr lang="es-ES" altLang="ja-JP" sz="1800" b="1" dirty="0">
                <a:latin typeface="HGP創英角ｺﾞｼｯｸUB"/>
                <a:ea typeface="HGP創英角ｺﾞｼｯｸUB"/>
                <a:cs typeface="HGP創英角ｺﾞｼｯｸUB"/>
              </a:rPr>
              <a:t>La </a:t>
            </a:r>
            <a:r>
              <a:rPr lang="es-ES" altLang="ja-JP" sz="1800" b="1" dirty="0" err="1">
                <a:latin typeface="HGP創英角ｺﾞｼｯｸUB"/>
                <a:ea typeface="HGP創英角ｺﾞｼｯｸUB"/>
                <a:cs typeface="HGP創英角ｺﾞｼｯｸUB"/>
              </a:rPr>
              <a:t>Jolla</a:t>
            </a:r>
            <a:r>
              <a:rPr lang="es-ES" altLang="ja-JP" sz="1800" b="1" dirty="0">
                <a:latin typeface="HGP創英角ｺﾞｼｯｸUB"/>
                <a:ea typeface="HGP創英角ｺﾞｼｯｸUB"/>
                <a:cs typeface="HGP創英角ｺﾞｼｯｸUB"/>
              </a:rPr>
              <a:t>, CA, USA, 11</a:t>
            </a:r>
            <a:r>
              <a:rPr lang="es-ES" altLang="ja-JP" sz="1800" b="1" baseline="30000" dirty="0">
                <a:latin typeface="HGP創英角ｺﾞｼｯｸUB"/>
                <a:ea typeface="HGP創英角ｺﾞｼｯｸUB"/>
                <a:cs typeface="HGP創英角ｺﾞｼｯｸUB"/>
              </a:rPr>
              <a:t>th</a:t>
            </a:r>
            <a:r>
              <a:rPr lang="es-ES" altLang="ja-JP" sz="1800" b="1" dirty="0">
                <a:latin typeface="HGP創英角ｺﾞｼｯｸUB"/>
                <a:ea typeface="HGP創英角ｺﾞｼｯｸUB"/>
                <a:cs typeface="HGP創英角ｺﾞｼｯｸUB"/>
              </a:rPr>
              <a:t> – 14</a:t>
            </a:r>
            <a:r>
              <a:rPr lang="es-ES" altLang="ja-JP" sz="1800" b="1" baseline="30000" dirty="0">
                <a:latin typeface="HGP創英角ｺﾞｼｯｸUB"/>
                <a:ea typeface="HGP創英角ｺﾞｼｯｸUB"/>
                <a:cs typeface="HGP創英角ｺﾞｼｯｸUB"/>
              </a:rPr>
              <a:t>th </a:t>
            </a:r>
            <a:r>
              <a:rPr lang="es-ES" altLang="ja-JP" sz="1800" b="1" dirty="0">
                <a:latin typeface="HGP創英角ｺﾞｼｯｸUB"/>
                <a:ea typeface="HGP創英角ｺﾞｼｯｸUB"/>
                <a:cs typeface="HGP創英角ｺﾞｼｯｸUB"/>
              </a:rPr>
              <a:t>June 2018</a:t>
            </a:r>
            <a:endParaRPr lang="ja-JP" altLang="ja-JP" sz="1800" dirty="0">
              <a:latin typeface="HGP創英角ｺﾞｼｯｸUB"/>
              <a:ea typeface="HGP創英角ｺﾞｼｯｸUB"/>
              <a:cs typeface="HGP創英角ｺﾞｼｯｸUB"/>
            </a:endParaRPr>
          </a:p>
          <a:p>
            <a:r>
              <a:rPr lang="es-ES" altLang="ja-JP" sz="1800" b="1" dirty="0">
                <a:latin typeface="HGP創英角ｺﾞｼｯｸUB"/>
                <a:ea typeface="HGP創英角ｺﾞｼｯｸUB"/>
                <a:cs typeface="HGP創英角ｺﾞｼｯｸUB"/>
              </a:rPr>
              <a:t> </a:t>
            </a:r>
            <a:endParaRPr lang="en-US" altLang="ja-JP" sz="1800" b="1" dirty="0">
              <a:latin typeface="HGP創英角ｺﾞｼｯｸUB"/>
              <a:ea typeface="HGP創英角ｺﾞｼｯｸUB"/>
              <a:cs typeface="HGP創英角ｺﾞｼｯｸUB"/>
            </a:endParaRPr>
          </a:p>
          <a:p>
            <a:r>
              <a:rPr lang="it-IT" altLang="ja-JP" sz="1800" b="1" dirty="0">
                <a:latin typeface="HGP創英角ｺﾞｼｯｸUB"/>
                <a:ea typeface="HGP創英角ｺﾞｼｯｸUB"/>
                <a:cs typeface="HGP創英角ｺﾞｼｯｸUB"/>
              </a:rPr>
              <a:t>Agenda Item:	</a:t>
            </a:r>
            <a:r>
              <a:rPr lang="en-US" altLang="ja-JP" sz="1800" b="1" dirty="0">
                <a:latin typeface="HGP創英角ｺﾞｼｯｸUB"/>
                <a:ea typeface="HGP創英角ｺﾞｼｯｸUB"/>
                <a:cs typeface="HGP創英角ｺﾞｼｯｸUB"/>
              </a:rPr>
              <a:t>10.1.1</a:t>
            </a:r>
            <a:endParaRPr lang="ja-JP" altLang="ja-JP" sz="1800" dirty="0">
              <a:latin typeface="HGP創英角ｺﾞｼｯｸUB"/>
              <a:ea typeface="HGP創英角ｺﾞｼｯｸUB"/>
              <a:cs typeface="HGP創英角ｺﾞｼｯｸUB"/>
            </a:endParaRPr>
          </a:p>
          <a:p>
            <a:r>
              <a:rPr lang="en-US" altLang="ja-JP" sz="1800" b="1" dirty="0">
                <a:latin typeface="HGP創英角ｺﾞｼｯｸUB"/>
                <a:ea typeface="HGP創英角ｺﾞｼｯｸUB"/>
                <a:cs typeface="HGP創英角ｺﾞｼｯｸUB"/>
              </a:rPr>
              <a:t>Document for:	Discussion</a:t>
            </a:r>
            <a:endParaRPr lang="ja-JP" altLang="ja-JP" sz="1800" dirty="0">
              <a:latin typeface="HGP創英角ｺﾞｼｯｸUB"/>
              <a:ea typeface="HGP創英角ｺﾞｼｯｸUB"/>
              <a:cs typeface="HGP創英角ｺﾞｼｯｸUB"/>
            </a:endParaRPr>
          </a:p>
        </p:txBody>
      </p:sp>
      <p:sp>
        <p:nvSpPr>
          <p:cNvPr id="6" name="正方形/長方形 5"/>
          <p:cNvSpPr/>
          <p:nvPr/>
        </p:nvSpPr>
        <p:spPr>
          <a:xfrm>
            <a:off x="7905328" y="188640"/>
            <a:ext cx="1893066" cy="461665"/>
          </a:xfrm>
          <a:prstGeom prst="rect">
            <a:avLst/>
          </a:prstGeom>
        </p:spPr>
        <p:txBody>
          <a:bodyPr wrap="none">
            <a:spAutoFit/>
          </a:bodyPr>
          <a:lstStyle/>
          <a:p>
            <a:r>
              <a:rPr lang="en-GB" altLang="ja-JP" b="1" dirty="0">
                <a:latin typeface="HGP創英角ｺﾞｼｯｸUB"/>
                <a:ea typeface="HGP創英角ｺﾞｼｯｸUB"/>
                <a:cs typeface="HGP創英角ｺﾞｼｯｸUB"/>
              </a:rPr>
              <a:t>RP-180757</a:t>
            </a:r>
            <a:endParaRPr lang="ja-JP" altLang="en-US" dirty="0"/>
          </a:p>
        </p:txBody>
      </p:sp>
    </p:spTree>
    <p:extLst>
      <p:ext uri="{BB962C8B-B14F-4D97-AF65-F5344CB8AC3E}">
        <p14:creationId xmlns:p14="http://schemas.microsoft.com/office/powerpoint/2010/main" val="2980592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identified issues</a:t>
            </a:r>
            <a:endParaRPr kumimoji="1" lang="ja-JP" altLang="en-US" dirty="0"/>
          </a:p>
        </p:txBody>
      </p:sp>
      <p:sp>
        <p:nvSpPr>
          <p:cNvPr id="4" name="コンテンツ プレースホルダー 3"/>
          <p:cNvSpPr>
            <a:spLocks noGrp="1"/>
          </p:cNvSpPr>
          <p:nvPr>
            <p:ph idx="1"/>
          </p:nvPr>
        </p:nvSpPr>
        <p:spPr/>
        <p:txBody>
          <a:bodyPr/>
          <a:lstStyle/>
          <a:p>
            <a:r>
              <a:rPr lang="en-US" altLang="ja-JP" dirty="0"/>
              <a:t>Identified issues during email discussion </a:t>
            </a:r>
          </a:p>
          <a:p>
            <a:pPr lvl="1"/>
            <a:r>
              <a:rPr lang="en-US" altLang="ja-JP" dirty="0"/>
              <a:t>IMT-2020 requirement</a:t>
            </a:r>
          </a:p>
          <a:p>
            <a:pPr lvl="2"/>
            <a:r>
              <a:rPr lang="en-US" altLang="ja-JP" dirty="0"/>
              <a:t>Whether or not IMT-2020 requirement is fully satisfied by Rel-15 HRLLC (e.g. TDD)</a:t>
            </a:r>
          </a:p>
          <a:p>
            <a:pPr lvl="2"/>
            <a:r>
              <a:rPr lang="en-US" altLang="ja-JP" dirty="0"/>
              <a:t>Whether or not Rel-15 HRLLC features need to be enhanced to make them more useful </a:t>
            </a:r>
          </a:p>
          <a:p>
            <a:pPr lvl="1"/>
            <a:r>
              <a:rPr lang="en-US" altLang="ja-JP" dirty="0"/>
              <a:t>Beyond IMT-2020 requirement</a:t>
            </a:r>
          </a:p>
          <a:p>
            <a:pPr lvl="2"/>
            <a:r>
              <a:rPr lang="en-US" altLang="ja-JP" dirty="0"/>
              <a:t>Whether or not LTE need to satisfy (part of) URLLC requirement beyond IMT-2020 (i.e. defined by SA)</a:t>
            </a:r>
          </a:p>
          <a:p>
            <a:pPr lvl="3"/>
            <a:r>
              <a:rPr lang="en-US" altLang="ja-JP" dirty="0">
                <a:solidFill>
                  <a:srgbClr val="FF0000"/>
                </a:solidFill>
              </a:rPr>
              <a:t>See next slide for more detail</a:t>
            </a:r>
          </a:p>
        </p:txBody>
      </p:sp>
    </p:spTree>
    <p:extLst>
      <p:ext uri="{BB962C8B-B14F-4D97-AF65-F5344CB8AC3E}">
        <p14:creationId xmlns:p14="http://schemas.microsoft.com/office/powerpoint/2010/main" val="3060066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identified issues</a:t>
            </a:r>
            <a:endParaRPr kumimoji="1" lang="ja-JP" altLang="en-US" dirty="0"/>
          </a:p>
        </p:txBody>
      </p:sp>
      <p:sp>
        <p:nvSpPr>
          <p:cNvPr id="3" name="コンテンツ プレースホルダー 2"/>
          <p:cNvSpPr>
            <a:spLocks noGrp="1"/>
          </p:cNvSpPr>
          <p:nvPr>
            <p:ph idx="1"/>
          </p:nvPr>
        </p:nvSpPr>
        <p:spPr/>
        <p:txBody>
          <a:bodyPr/>
          <a:lstStyle/>
          <a:p>
            <a:pPr marL="182563" lvl="1" indent="-182563">
              <a:buFont typeface="Wingdings" charset="2"/>
              <a:buChar char="n"/>
            </a:pPr>
            <a:r>
              <a:rPr lang="en-US" altLang="ja-JP" sz="2600" dirty="0">
                <a:solidFill>
                  <a:srgbClr val="0432FF"/>
                </a:solidFill>
              </a:rPr>
              <a:t>LTE HRLLC beyond IMT-2020 requirement</a:t>
            </a:r>
          </a:p>
          <a:p>
            <a:pPr lvl="1"/>
            <a:r>
              <a:rPr lang="x-none" altLang="ja-JP" dirty="0"/>
              <a:t>It is a common understanding that the requrements are mainly achieved/served by NR. The LTE HRLLC could be as subset/comprement of NR URLLC.</a:t>
            </a:r>
            <a:endParaRPr lang="ja-JP" altLang="ja-JP" dirty="0"/>
          </a:p>
          <a:p>
            <a:pPr lvl="1"/>
            <a:r>
              <a:rPr lang="x-none" altLang="ja-JP" dirty="0"/>
              <a:t>The question is to what extent LTE should satisfy the URLLC requirement beyond IMT-2020. </a:t>
            </a:r>
            <a:endParaRPr lang="en-US" altLang="ja-JP" dirty="0"/>
          </a:p>
          <a:p>
            <a:pPr lvl="1"/>
            <a:r>
              <a:rPr lang="x-none" altLang="ja-JP" dirty="0"/>
              <a:t>Through the email discussion, no company has provided information to justify the necessity, for instance:</a:t>
            </a:r>
            <a:endParaRPr lang="ja-JP" altLang="ja-JP" dirty="0"/>
          </a:p>
          <a:p>
            <a:pPr lvl="2"/>
            <a:r>
              <a:rPr lang="x-none" altLang="ja-JP" dirty="0"/>
              <a:t>(1) Constraint to deploy NR URLLC to a certain localized/specialized area, </a:t>
            </a:r>
            <a:endParaRPr lang="ja-JP" altLang="ja-JP" dirty="0"/>
          </a:p>
          <a:p>
            <a:pPr lvl="2"/>
            <a:r>
              <a:rPr lang="x-none" altLang="ja-JP" dirty="0"/>
              <a:t>(2) Necessary functionality to satisfy the requrement, and</a:t>
            </a:r>
            <a:endParaRPr lang="ja-JP" altLang="ja-JP" dirty="0"/>
          </a:p>
          <a:p>
            <a:pPr lvl="2"/>
            <a:r>
              <a:rPr lang="x-none" altLang="ja-JP" dirty="0"/>
              <a:t>(3) The achievable benefit (gain) and the specification impact especially on the lower layer</a:t>
            </a:r>
            <a:endParaRPr lang="ja-JP" altLang="ja-JP" dirty="0"/>
          </a:p>
          <a:p>
            <a:pPr lvl="2"/>
            <a:r>
              <a:rPr lang="x-none" altLang="ja-JP" dirty="0"/>
              <a:t>(4) Urgency to specify something in Rel-16</a:t>
            </a:r>
            <a:endParaRPr lang="ja-JP" altLang="ja-JP" dirty="0"/>
          </a:p>
          <a:p>
            <a:pPr lvl="1"/>
            <a:endParaRPr kumimoji="1" lang="ja-JP" altLang="en-US" dirty="0"/>
          </a:p>
        </p:txBody>
      </p:sp>
    </p:spTree>
    <p:extLst>
      <p:ext uri="{BB962C8B-B14F-4D97-AF65-F5344CB8AC3E}">
        <p14:creationId xmlns:p14="http://schemas.microsoft.com/office/powerpoint/2010/main" val="1080318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HRLLC enhancement </a:t>
            </a:r>
            <a:r>
              <a:rPr lang="mr-IN" altLang="ja-JP" dirty="0"/>
              <a:t>–</a:t>
            </a:r>
            <a:r>
              <a:rPr lang="en-US" altLang="ja-JP" dirty="0"/>
              <a:t> moderator’s proposal </a:t>
            </a:r>
            <a:endParaRPr kumimoji="1" lang="ja-JP" altLang="en-US" dirty="0"/>
          </a:p>
        </p:txBody>
      </p:sp>
      <p:sp>
        <p:nvSpPr>
          <p:cNvPr id="3" name="コンテンツ プレースホルダー 2"/>
          <p:cNvSpPr>
            <a:spLocks noGrp="1"/>
          </p:cNvSpPr>
          <p:nvPr>
            <p:ph idx="1"/>
          </p:nvPr>
        </p:nvSpPr>
        <p:spPr/>
        <p:txBody>
          <a:bodyPr/>
          <a:lstStyle/>
          <a:p>
            <a:r>
              <a:rPr lang="en-US" altLang="ja-JP" dirty="0"/>
              <a:t>Moderator’s proposal</a:t>
            </a:r>
          </a:p>
          <a:p>
            <a:pPr lvl="1"/>
            <a:r>
              <a:rPr lang="en-US" altLang="ja-JP" dirty="0"/>
              <a:t>T</a:t>
            </a:r>
            <a:r>
              <a:rPr lang="x-none" altLang="ja-JP" dirty="0"/>
              <a:t>he interested compapnies are encouraged: </a:t>
            </a:r>
            <a:endParaRPr lang="ja-JP" altLang="ja-JP" dirty="0"/>
          </a:p>
          <a:p>
            <a:pPr lvl="2"/>
            <a:r>
              <a:rPr lang="x-none" altLang="ja-JP" dirty="0"/>
              <a:t>to input their individual contributions to RAN#80 to address the issues above, and </a:t>
            </a:r>
            <a:endParaRPr lang="ja-JP" altLang="ja-JP" dirty="0"/>
          </a:p>
          <a:p>
            <a:pPr lvl="2"/>
            <a:r>
              <a:rPr lang="x-none" altLang="ja-JP" dirty="0"/>
              <a:t>to continue offline difcussion aiming at the progress and WI/SI approval in RAN#81.</a:t>
            </a:r>
            <a:endParaRPr lang="en-US" altLang="ja-JP" dirty="0"/>
          </a:p>
          <a:p>
            <a:pPr marL="3355975" lvl="8" indent="0">
              <a:buNone/>
            </a:pPr>
            <a:endParaRPr lang="ja-JP" altLang="ja-JP" dirty="0"/>
          </a:p>
          <a:p>
            <a:pPr marL="361950" lvl="1" indent="0">
              <a:buNone/>
            </a:pPr>
            <a:r>
              <a:rPr lang="ja-JP" altLang="en-US" dirty="0">
                <a:sym typeface="Wingdings"/>
              </a:rPr>
              <a:t></a:t>
            </a:r>
            <a:r>
              <a:rPr lang="en-US" altLang="ja-JP" dirty="0">
                <a:sym typeface="Wingdings"/>
              </a:rPr>
              <a:t> </a:t>
            </a:r>
            <a:r>
              <a:rPr lang="en-US" altLang="ja-JP" dirty="0" err="1"/>
              <a:t>Tdocs</a:t>
            </a:r>
            <a:r>
              <a:rPr lang="en-US" altLang="ja-JP" dirty="0"/>
              <a:t> are available for this meeting</a:t>
            </a:r>
          </a:p>
          <a:p>
            <a:pPr lvl="2"/>
            <a:r>
              <a:rPr lang="en-GB" altLang="ja-JP" dirty="0">
                <a:solidFill>
                  <a:srgbClr val="FF0000"/>
                </a:solidFill>
              </a:rPr>
              <a:t>RP-181031			from Ericsson (different A.I) </a:t>
            </a:r>
            <a:endParaRPr lang="ja-JP" altLang="ja-JP" dirty="0">
              <a:solidFill>
                <a:srgbClr val="FF0000"/>
              </a:solidFill>
            </a:endParaRPr>
          </a:p>
          <a:p>
            <a:pPr lvl="2"/>
            <a:r>
              <a:rPr lang="en-GB" altLang="ja-JP" dirty="0">
                <a:solidFill>
                  <a:srgbClr val="FF0000"/>
                </a:solidFill>
              </a:rPr>
              <a:t>RP-180882, RP-180883	from Huawei</a:t>
            </a:r>
            <a:endParaRPr lang="ja-JP" altLang="ja-JP" dirty="0">
              <a:solidFill>
                <a:srgbClr val="FF0000"/>
              </a:solidFill>
            </a:endParaRPr>
          </a:p>
          <a:p>
            <a:pPr lvl="2"/>
            <a:r>
              <a:rPr lang="en-GB" altLang="ja-JP" dirty="0">
                <a:solidFill>
                  <a:srgbClr val="FF0000"/>
                </a:solidFill>
              </a:rPr>
              <a:t>RP-181184, RP-181185	from Vodafone</a:t>
            </a:r>
            <a:endParaRPr lang="ja-JP" altLang="ja-JP" dirty="0">
              <a:solidFill>
                <a:srgbClr val="FF0000"/>
              </a:solidFill>
            </a:endParaRPr>
          </a:p>
          <a:p>
            <a:pPr lvl="4"/>
            <a:endParaRPr kumimoji="1" lang="ja-JP" altLang="en-US" dirty="0"/>
          </a:p>
        </p:txBody>
      </p:sp>
    </p:spTree>
    <p:extLst>
      <p:ext uri="{BB962C8B-B14F-4D97-AF65-F5344CB8AC3E}">
        <p14:creationId xmlns:p14="http://schemas.microsoft.com/office/powerpoint/2010/main" val="266756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Aerial VEHICLES</a:t>
            </a:r>
            <a:endParaRPr lang="ja-JP" altLang="ja-JP" sz="4000" dirty="0">
              <a:cs typeface="HGP創英角ｺﾞｼｯｸUB"/>
            </a:endParaRPr>
          </a:p>
        </p:txBody>
      </p:sp>
    </p:spTree>
    <p:extLst>
      <p:ext uri="{BB962C8B-B14F-4D97-AF65-F5344CB8AC3E}">
        <p14:creationId xmlns:p14="http://schemas.microsoft.com/office/powerpoint/2010/main" val="4140164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Motivation and Goal are not confirmed</a:t>
            </a:r>
          </a:p>
          <a:p>
            <a:pPr lvl="1"/>
            <a:r>
              <a:rPr lang="en-US" altLang="ja-JP" dirty="0">
                <a:solidFill>
                  <a:srgbClr val="FF0000"/>
                </a:solidFill>
              </a:rPr>
              <a:t>No consensus </a:t>
            </a:r>
            <a:r>
              <a:rPr lang="en-US" altLang="ja-JP" dirty="0"/>
              <a:t>achieved because each company has each own view</a:t>
            </a:r>
          </a:p>
          <a:p>
            <a:r>
              <a:rPr lang="en-US" altLang="ja-JP" dirty="0"/>
              <a:t>Issues to be resolved</a:t>
            </a:r>
          </a:p>
          <a:p>
            <a:pPr lvl="1"/>
            <a:r>
              <a:rPr lang="en-US" altLang="ja-JP" dirty="0"/>
              <a:t> </a:t>
            </a:r>
            <a:r>
              <a:rPr lang="x-none" altLang="ja-JP" dirty="0"/>
              <a:t>(1) Commonarity between LTE and NR to support aerial UEs, and the possibitity to have a joint discussion </a:t>
            </a:r>
            <a:endParaRPr lang="ja-JP" altLang="ja-JP" dirty="0"/>
          </a:p>
          <a:p>
            <a:pPr lvl="2"/>
            <a:r>
              <a:rPr lang="x-none" altLang="ja-JP" dirty="0"/>
              <a:t>Features for drone operaton: e.g. subscription based identification, height event based reporting of height/location, indication of airborne status</a:t>
            </a:r>
            <a:endParaRPr lang="ja-JP" altLang="ja-JP" dirty="0"/>
          </a:p>
          <a:p>
            <a:pPr lvl="2"/>
            <a:r>
              <a:rPr lang="x-none" altLang="ja-JP" dirty="0"/>
              <a:t>Harmonisation of NR and LTE signal designs</a:t>
            </a:r>
            <a:endParaRPr lang="ja-JP" altLang="ja-JP" dirty="0"/>
          </a:p>
          <a:p>
            <a:pPr lvl="1"/>
            <a:r>
              <a:rPr lang="x-none" altLang="ja-JP" dirty="0"/>
              <a:t>(2) Whether to follow the conclusion of SI (TR36.777) or also address the additional problems </a:t>
            </a:r>
            <a:endParaRPr lang="en-US" altLang="ja-JP" dirty="0"/>
          </a:p>
          <a:p>
            <a:pPr lvl="1"/>
            <a:r>
              <a:rPr lang="x-none" altLang="ja-JP" dirty="0"/>
              <a:t>(3) commonarity with aerial network and MBB network v.s. dedicated network for aerials</a:t>
            </a:r>
            <a:endParaRPr lang="ja-JP" altLang="ja-JP" dirty="0"/>
          </a:p>
          <a:p>
            <a:pPr lvl="1"/>
            <a:endParaRPr lang="ja-JP" altLang="ja-JP" dirty="0"/>
          </a:p>
        </p:txBody>
      </p:sp>
    </p:spTree>
    <p:extLst>
      <p:ext uri="{BB962C8B-B14F-4D97-AF65-F5344CB8AC3E}">
        <p14:creationId xmlns:p14="http://schemas.microsoft.com/office/powerpoint/2010/main" val="3739514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Issues to be resolved (Cont’d)</a:t>
            </a:r>
          </a:p>
          <a:p>
            <a:pPr lvl="1"/>
            <a:r>
              <a:rPr lang="x-none" altLang="ja-JP" dirty="0"/>
              <a:t>(4) Urgency/necessity for the LTE enhancements for aerial UEs on top of Rel-15 enhancements</a:t>
            </a:r>
            <a:endParaRPr lang="ja-JP" altLang="ja-JP" dirty="0"/>
          </a:p>
          <a:p>
            <a:pPr lvl="1"/>
            <a:r>
              <a:rPr lang="x-none" altLang="ja-JP" dirty="0"/>
              <a:t>(5) Necessity of additional performance study and the identification of futher enhancements</a:t>
            </a:r>
            <a:endParaRPr lang="ja-JP" altLang="ja-JP" dirty="0"/>
          </a:p>
          <a:p>
            <a:pPr lvl="1"/>
            <a:r>
              <a:rPr lang="x-none" altLang="ja-JP" dirty="0"/>
              <a:t>(6) Handling of mobility issue, which is a continuation/enhancement of Rel-15 work, while the solution should not be limited to aeria UEs</a:t>
            </a:r>
            <a:endParaRPr lang="ja-JP" altLang="ja-JP" dirty="0"/>
          </a:p>
          <a:p>
            <a:pPr lvl="8"/>
            <a:endParaRPr lang="en-US" altLang="ja-JP" dirty="0"/>
          </a:p>
          <a:p>
            <a:r>
              <a:rPr lang="en-US" altLang="ja-JP" dirty="0"/>
              <a:t>Moderator’s proposal</a:t>
            </a:r>
          </a:p>
          <a:p>
            <a:pPr lvl="1"/>
            <a:r>
              <a:rPr lang="en-US" altLang="ja-JP" dirty="0"/>
              <a:t>Continue offline or contribution based discussion</a:t>
            </a:r>
          </a:p>
          <a:p>
            <a:pPr lvl="2"/>
            <a:r>
              <a:rPr lang="en-GB" altLang="ja-JP" dirty="0">
                <a:solidFill>
                  <a:srgbClr val="FF0000"/>
                </a:solidFill>
              </a:rPr>
              <a:t>LTE: RP-181046, </a:t>
            </a:r>
            <a:r>
              <a:rPr lang="en-US" altLang="ja-JP" dirty="0">
                <a:solidFill>
                  <a:srgbClr val="FF0000"/>
                </a:solidFill>
              </a:rPr>
              <a:t>RP-181049 Ericsson (different A.I)</a:t>
            </a:r>
          </a:p>
          <a:p>
            <a:pPr lvl="2"/>
            <a:r>
              <a:rPr lang="en-US" altLang="ja-JP" dirty="0">
                <a:solidFill>
                  <a:srgbClr val="FF0000"/>
                </a:solidFill>
              </a:rPr>
              <a:t>NR: </a:t>
            </a:r>
            <a:r>
              <a:rPr lang="en-GB" altLang="ja-JP" dirty="0">
                <a:solidFill>
                  <a:srgbClr val="FF0000"/>
                </a:solidFill>
              </a:rPr>
              <a:t>RP-181070</a:t>
            </a:r>
            <a:r>
              <a:rPr lang="en-US" altLang="ja-JP" dirty="0">
                <a:solidFill>
                  <a:srgbClr val="FF0000"/>
                </a:solidFill>
              </a:rPr>
              <a:t>, </a:t>
            </a:r>
            <a:r>
              <a:rPr lang="en-GB" altLang="ja-JP" dirty="0">
                <a:solidFill>
                  <a:srgbClr val="FF0000"/>
                </a:solidFill>
              </a:rPr>
              <a:t>RP-181071 Ericsson</a:t>
            </a:r>
            <a:r>
              <a:rPr lang="en-US" altLang="ja-JP" dirty="0">
                <a:solidFill>
                  <a:srgbClr val="FF0000"/>
                </a:solidFill>
              </a:rPr>
              <a:t>(different A.I)</a:t>
            </a:r>
          </a:p>
          <a:p>
            <a:pPr lvl="2"/>
            <a:endParaRPr lang="en-US" altLang="ja-JP" dirty="0"/>
          </a:p>
          <a:p>
            <a:endParaRPr lang="en-US" altLang="ja-JP" dirty="0"/>
          </a:p>
          <a:p>
            <a:pPr lvl="5"/>
            <a:endParaRPr lang="en-US" altLang="ja-JP" dirty="0"/>
          </a:p>
          <a:p>
            <a:pPr lvl="5"/>
            <a:endParaRPr lang="en-US" altLang="ja-JP" dirty="0"/>
          </a:p>
        </p:txBody>
      </p:sp>
    </p:spTree>
    <p:extLst>
      <p:ext uri="{BB962C8B-B14F-4D97-AF65-F5344CB8AC3E}">
        <p14:creationId xmlns:p14="http://schemas.microsoft.com/office/powerpoint/2010/main" val="3739514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Additional notes</a:t>
            </a:r>
            <a:endParaRPr kumimoji="1" lang="ja-JP" altLang="en-US" dirty="0"/>
          </a:p>
        </p:txBody>
      </p:sp>
      <p:sp>
        <p:nvSpPr>
          <p:cNvPr id="4" name="コンテンツ プレースホルダー 3"/>
          <p:cNvSpPr>
            <a:spLocks noGrp="1"/>
          </p:cNvSpPr>
          <p:nvPr>
            <p:ph idx="1"/>
          </p:nvPr>
        </p:nvSpPr>
        <p:spPr/>
        <p:txBody>
          <a:bodyPr/>
          <a:lstStyle/>
          <a:p>
            <a:pPr lvl="0"/>
            <a:r>
              <a:rPr lang="en-US" altLang="ja-JP" dirty="0"/>
              <a:t>Joint (email) discussion for LTE &amp; NR</a:t>
            </a:r>
          </a:p>
          <a:p>
            <a:pPr lvl="1"/>
            <a:r>
              <a:rPr lang="en-US" altLang="ja-JP" dirty="0"/>
              <a:t>RAN could make a decision whether we have a joint discussion, or keep separate discussion</a:t>
            </a:r>
          </a:p>
          <a:p>
            <a:pPr lvl="6"/>
            <a:endParaRPr lang="en-US" altLang="ja-JP" dirty="0"/>
          </a:p>
          <a:p>
            <a:pPr lvl="0"/>
            <a:r>
              <a:rPr lang="en-US" altLang="ja-JP" dirty="0"/>
              <a:t>Support of </a:t>
            </a:r>
            <a:r>
              <a:rPr lang="x-none" altLang="ja-JP" dirty="0"/>
              <a:t>HAPS</a:t>
            </a:r>
            <a:endParaRPr lang="ja-JP" altLang="ja-JP" dirty="0"/>
          </a:p>
          <a:p>
            <a:pPr lvl="1"/>
            <a:r>
              <a:rPr lang="en-GB" altLang="ja-JP" dirty="0"/>
              <a:t>The potential new WI/SI for aerial UEs will not include HAPS use case </a:t>
            </a:r>
          </a:p>
          <a:p>
            <a:pPr lvl="1"/>
            <a:r>
              <a:rPr lang="en-GB" altLang="ja-JP" dirty="0"/>
              <a:t>Moderator’s recommendation: to submit a separate WID/SID and motivation paper to draw companies’ attention</a:t>
            </a:r>
          </a:p>
          <a:p>
            <a:pPr marL="361950" lvl="1" indent="0">
              <a:buNone/>
            </a:pPr>
            <a:r>
              <a:rPr lang="en-GB" altLang="ja-JP" dirty="0">
                <a:solidFill>
                  <a:srgbClr val="FF0000"/>
                </a:solidFill>
                <a:sym typeface="Wingdings"/>
              </a:rPr>
              <a:t> No contribution in this meeting</a:t>
            </a:r>
            <a:endParaRPr lang="en-GB" altLang="ja-JP" dirty="0">
              <a:solidFill>
                <a:srgbClr val="FF0000"/>
              </a:solidFill>
            </a:endParaRPr>
          </a:p>
          <a:p>
            <a:pPr lvl="8"/>
            <a:endParaRPr lang="en-US" altLang="ja-JP" dirty="0"/>
          </a:p>
          <a:p>
            <a:r>
              <a:rPr lang="en-US" altLang="ja-JP" dirty="0"/>
              <a:t>Operators’ interest</a:t>
            </a:r>
          </a:p>
          <a:p>
            <a:pPr lvl="1"/>
            <a:r>
              <a:rPr lang="en-US" altLang="ja-JP" u="sng" dirty="0">
                <a:solidFill>
                  <a:srgbClr val="FF0000"/>
                </a:solidFill>
              </a:rPr>
              <a:t>Only one operator</a:t>
            </a:r>
            <a:r>
              <a:rPr lang="en-US" altLang="ja-JP" dirty="0"/>
              <a:t> joined this email discussion</a:t>
            </a:r>
          </a:p>
          <a:p>
            <a:pPr lvl="1"/>
            <a:r>
              <a:rPr lang="en-US" altLang="ja-JP" dirty="0"/>
              <a:t>Need more number of operators to move forward!</a:t>
            </a:r>
          </a:p>
          <a:p>
            <a:endParaRPr kumimoji="1" lang="ja-JP" altLang="en-US" dirty="0"/>
          </a:p>
        </p:txBody>
      </p:sp>
    </p:spTree>
    <p:extLst>
      <p:ext uri="{BB962C8B-B14F-4D97-AF65-F5344CB8AC3E}">
        <p14:creationId xmlns:p14="http://schemas.microsoft.com/office/powerpoint/2010/main" val="2957956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3200" kern="1200" dirty="0">
                <a:solidFill>
                  <a:srgbClr val="000000"/>
                </a:solidFill>
                <a:cs typeface="HGP創英角ｺﾞｼｯｸUB"/>
              </a:rPr>
              <a:t>even further mobility enhancement</a:t>
            </a:r>
            <a:endParaRPr lang="ja-JP" altLang="ja-JP" sz="3200" dirty="0">
              <a:cs typeface="HGP創英角ｺﾞｼｯｸUB"/>
            </a:endParaRPr>
          </a:p>
        </p:txBody>
      </p:sp>
    </p:spTree>
    <p:extLst>
      <p:ext uri="{BB962C8B-B14F-4D97-AF65-F5344CB8AC3E}">
        <p14:creationId xmlns:p14="http://schemas.microsoft.com/office/powerpoint/2010/main" val="392038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kern="1200" dirty="0" err="1">
                <a:solidFill>
                  <a:srgbClr val="000000"/>
                </a:solidFill>
                <a:cs typeface="HGP創英角ｺﾞｼｯｸUB"/>
              </a:rPr>
              <a:t>efMobEnh</a:t>
            </a:r>
            <a:r>
              <a:rPr lang="en-US" altLang="ja-JP" kern="1200" dirty="0">
                <a:solidFill>
                  <a:srgbClr val="000000"/>
                </a:solidFill>
                <a:cs typeface="HGP創英角ｺﾞｼｯｸUB"/>
              </a:rPr>
              <a: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4" name="コンテンツ プレースホルダー 3"/>
          <p:cNvSpPr>
            <a:spLocks noGrp="1"/>
          </p:cNvSpPr>
          <p:nvPr>
            <p:ph idx="1"/>
          </p:nvPr>
        </p:nvSpPr>
        <p:spPr/>
        <p:txBody>
          <a:bodyPr>
            <a:normAutofit fontScale="92500" lnSpcReduction="10000"/>
          </a:bodyPr>
          <a:lstStyle/>
          <a:p>
            <a:r>
              <a:rPr lang="en-US" altLang="ja-JP" dirty="0"/>
              <a:t>Motivation - confirmed through the email discussion</a:t>
            </a:r>
          </a:p>
          <a:p>
            <a:pPr lvl="1"/>
            <a:r>
              <a:rPr lang="en-US" altLang="ja-JP" dirty="0"/>
              <a:t>Considering the new use cases such as URLLC, it is desired that “close to 0ms“ handover could be supported for as many scenarios as possible. </a:t>
            </a:r>
          </a:p>
          <a:p>
            <a:pPr lvl="1"/>
            <a:r>
              <a:rPr lang="en-US" altLang="ja-JP" dirty="0"/>
              <a:t>In addition, mobility robustness related issues have not been addressed in Rel-15.</a:t>
            </a:r>
          </a:p>
          <a:p>
            <a:pPr lvl="7"/>
            <a:endParaRPr lang="en-US" altLang="ja-JP" dirty="0"/>
          </a:p>
          <a:p>
            <a:r>
              <a:rPr lang="en-US" altLang="ja-JP" dirty="0"/>
              <a:t>Goal - confirmed through the email discussion</a:t>
            </a:r>
          </a:p>
          <a:p>
            <a:pPr lvl="1"/>
            <a:r>
              <a:rPr lang="en-US" altLang="ja-JP" dirty="0"/>
              <a:t>Study and identify the cases/scenarios which cannot utilize existing 0ms interruption handover solution, and specify necessary functionalities.</a:t>
            </a:r>
          </a:p>
          <a:p>
            <a:pPr lvl="1"/>
            <a:r>
              <a:rPr lang="en-US" altLang="ja-JP" dirty="0"/>
              <a:t>Furthermore, study mobility robustness improvement related solutions.</a:t>
            </a:r>
          </a:p>
          <a:p>
            <a:pPr lvl="8"/>
            <a:endParaRPr kumimoji="1" lang="en-US" altLang="ja-JP" dirty="0"/>
          </a:p>
          <a:p>
            <a:r>
              <a:rPr kumimoji="1" lang="en-US" altLang="ja-JP" dirty="0"/>
              <a:t>Additiona</a:t>
            </a:r>
            <a:r>
              <a:rPr lang="en-US" altLang="ja-JP" dirty="0"/>
              <a:t>l note</a:t>
            </a:r>
          </a:p>
          <a:p>
            <a:pPr lvl="1"/>
            <a:r>
              <a:rPr kumimoji="1" lang="en-US" altLang="ja-JP" dirty="0"/>
              <a:t>This item can be WI if consensus is reached</a:t>
            </a:r>
            <a:endParaRPr kumimoji="1" lang="ja-JP" altLang="en-US" dirty="0"/>
          </a:p>
        </p:txBody>
      </p:sp>
    </p:spTree>
    <p:extLst>
      <p:ext uri="{BB962C8B-B14F-4D97-AF65-F5344CB8AC3E}">
        <p14:creationId xmlns:p14="http://schemas.microsoft.com/office/powerpoint/2010/main" val="311603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a:t>efMobEnh</a:t>
            </a:r>
            <a:r>
              <a:rPr lang="en-US" altLang="ja-JP" dirty="0"/>
              <a:t> </a:t>
            </a:r>
            <a:r>
              <a:rPr lang="mr-IN" altLang="ja-JP" dirty="0"/>
              <a:t>–</a:t>
            </a:r>
            <a:r>
              <a:rPr lang="en-US" altLang="ja-JP" dirty="0"/>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WID</a:t>
            </a:r>
          </a:p>
          <a:p>
            <a:pPr lvl="1"/>
            <a:r>
              <a:rPr lang="en-US" altLang="ja-JP" dirty="0"/>
              <a:t>Interested companies had a discussion in </a:t>
            </a:r>
            <a:r>
              <a:rPr lang="en-US" altLang="ja-JP" dirty="0" err="1"/>
              <a:t>Busan</a:t>
            </a:r>
            <a:r>
              <a:rPr lang="en-US" altLang="ja-JP" dirty="0"/>
              <a:t>, and agree to go directly to WI (with study phase)</a:t>
            </a:r>
          </a:p>
          <a:p>
            <a:pPr lvl="1"/>
            <a:r>
              <a:rPr lang="en-US" altLang="ja-JP" dirty="0"/>
              <a:t>The WID seems to be “almost” stable</a:t>
            </a:r>
          </a:p>
          <a:p>
            <a:pPr lvl="2"/>
            <a:r>
              <a:rPr lang="en-US" altLang="ja-JP" dirty="0"/>
              <a:t>No negative comment</a:t>
            </a:r>
          </a:p>
          <a:p>
            <a:pPr lvl="2"/>
            <a:r>
              <a:rPr lang="en-US" altLang="ja-JP" dirty="0"/>
              <a:t>One comment to modify a component, but no time to review</a:t>
            </a:r>
          </a:p>
          <a:p>
            <a:pPr lvl="1"/>
            <a:endParaRPr lang="en-US" altLang="ja-JP" dirty="0"/>
          </a:p>
          <a:p>
            <a:pPr lvl="5"/>
            <a:endParaRPr lang="en-US" altLang="ja-JP" dirty="0"/>
          </a:p>
          <a:p>
            <a:r>
              <a:rPr lang="en-US" altLang="ja-JP" dirty="0"/>
              <a:t>Moderator’s proposal</a:t>
            </a:r>
          </a:p>
          <a:p>
            <a:pPr lvl="1"/>
            <a:r>
              <a:rPr lang="en-US" altLang="ja-JP" dirty="0"/>
              <a:t>Check online if the proposed change is agreeable </a:t>
            </a:r>
          </a:p>
        </p:txBody>
      </p:sp>
    </p:spTree>
    <p:extLst>
      <p:ext uri="{BB962C8B-B14F-4D97-AF65-F5344CB8AC3E}">
        <p14:creationId xmlns:p14="http://schemas.microsoft.com/office/powerpoint/2010/main" val="3015733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Outcome of email discussion</a:t>
            </a:r>
            <a:endParaRPr kumimoji="1"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1507378582"/>
              </p:ext>
            </p:extLst>
          </p:nvPr>
        </p:nvGraphicFramePr>
        <p:xfrm>
          <a:off x="200472" y="1060296"/>
          <a:ext cx="9505495" cy="4587239"/>
        </p:xfrm>
        <a:graphic>
          <a:graphicData uri="http://schemas.openxmlformats.org/drawingml/2006/table">
            <a:tbl>
              <a:tblPr firstRow="1" bandRow="1">
                <a:tableStyleId>{72833802-FEF1-4C79-8D5D-14CF1EAF98D9}</a:tableStyleId>
              </a:tblPr>
              <a:tblGrid>
                <a:gridCol w="3430390">
                  <a:extLst>
                    <a:ext uri="{9D8B030D-6E8A-4147-A177-3AD203B41FA5}">
                      <a16:colId xmlns:a16="http://schemas.microsoft.com/office/drawing/2014/main" xmlns="" val="20000"/>
                    </a:ext>
                  </a:extLst>
                </a:gridCol>
                <a:gridCol w="1536445">
                  <a:extLst>
                    <a:ext uri="{9D8B030D-6E8A-4147-A177-3AD203B41FA5}">
                      <a16:colId xmlns:a16="http://schemas.microsoft.com/office/drawing/2014/main" xmlns="" val="20001"/>
                    </a:ext>
                  </a:extLst>
                </a:gridCol>
                <a:gridCol w="1798337">
                  <a:extLst>
                    <a:ext uri="{9D8B030D-6E8A-4147-A177-3AD203B41FA5}">
                      <a16:colId xmlns:a16="http://schemas.microsoft.com/office/drawing/2014/main" xmlns="" val="20002"/>
                    </a:ext>
                  </a:extLst>
                </a:gridCol>
                <a:gridCol w="2740323">
                  <a:extLst>
                    <a:ext uri="{9D8B030D-6E8A-4147-A177-3AD203B41FA5}">
                      <a16:colId xmlns:a16="http://schemas.microsoft.com/office/drawing/2014/main" xmlns="" val="20003"/>
                    </a:ext>
                  </a:extLst>
                </a:gridCol>
              </a:tblGrid>
              <a:tr h="370840">
                <a:tc>
                  <a:txBody>
                    <a:bodyPr/>
                    <a:lstStyle/>
                    <a:p>
                      <a:pPr algn="ctr"/>
                      <a:r>
                        <a:rPr kumimoji="1" lang="en-US" altLang="ja-JP" dirty="0"/>
                        <a:t>Item</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Contact company</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Motivation &amp;</a:t>
                      </a:r>
                      <a:r>
                        <a:rPr kumimoji="1" lang="en-US" altLang="ja-JP" baseline="0" dirty="0"/>
                        <a:t> Goal</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Draft</a:t>
                      </a:r>
                      <a:r>
                        <a:rPr kumimoji="1" lang="en-US" altLang="ja-JP" baseline="0" dirty="0"/>
                        <a:t> WID/SID</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0"/>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Uplink enhancements for </a:t>
                      </a:r>
                      <a:r>
                        <a:rPr lang="en-US" sz="1800" kern="1200" dirty="0" err="1">
                          <a:solidFill>
                            <a:srgbClr val="000000"/>
                          </a:solidFill>
                          <a:effectLst/>
                          <a:latin typeface="HGP創英角ｺﾞｼｯｸUB"/>
                          <a:ea typeface="HGP創英角ｺﾞｼｯｸUB"/>
                          <a:cs typeface="HGP創英角ｺﾞｼｯｸUB"/>
                        </a:rPr>
                        <a:t>WTTc</a:t>
                      </a:r>
                      <a:r>
                        <a:rPr lang="en-US" sz="1800" kern="1200" dirty="0">
                          <a:solidFill>
                            <a:srgbClr val="000000"/>
                          </a:solidFill>
                          <a:effectLst/>
                          <a:latin typeface="HGP創英角ｺﾞｼｯｸUB"/>
                          <a:ea typeface="HGP創英角ｺﾞｼｯｸUB"/>
                          <a:cs typeface="HGP創英角ｺﾞｼｯｸUB"/>
                        </a:rPr>
                        <a:t> </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Huawei</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Ready but</a:t>
                      </a:r>
                      <a:r>
                        <a:rPr lang="en-GB" altLang="ja-JP" baseline="0" dirty="0"/>
                        <a:t> not so stable</a:t>
                      </a:r>
                      <a:endParaRPr lang="en-GB" altLang="ja-JP"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RP-180762</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1"/>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HRLLC enhancements</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Ericsson</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Aerial Vehicles</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Huawei</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Not 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3"/>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even further mobility enhancement</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China Telecom</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Ready and almost</a:t>
                      </a:r>
                      <a:r>
                        <a:rPr kumimoji="1" lang="en-US" altLang="ja-JP" sz="1800" baseline="0" dirty="0"/>
                        <a:t> </a:t>
                      </a:r>
                      <a:r>
                        <a:rPr kumimoji="1" lang="en-US" altLang="ja-JP" sz="1800" dirty="0"/>
                        <a:t>stable</a:t>
                      </a:r>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RP-180762</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4"/>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Advanced receivers for LTE V2X</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Intel</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Ready </a:t>
                      </a:r>
                      <a:r>
                        <a:rPr kumimoji="1" lang="en-US" altLang="ja-JP" sz="1800" baseline="0" dirty="0"/>
                        <a:t>and stable</a:t>
                      </a:r>
                      <a:endParaRPr kumimoji="1" lang="en-US" altLang="ja-JP"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RP-180763</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5"/>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High speed scenario</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NTT DOCOMO</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Ready but</a:t>
                      </a:r>
                      <a:r>
                        <a:rPr kumimoji="1" lang="en-US" altLang="ja-JP" sz="1800" baseline="0" dirty="0"/>
                        <a:t> need to resolve some issues</a:t>
                      </a:r>
                      <a:endParaRPr kumimoji="1" lang="en-US" altLang="ja-JP"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RP-180764</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6"/>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Low Complexity 4Rx</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Qualcomm</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
        <p:nvSpPr>
          <p:cNvPr id="6" name="テキスト ボックス 5"/>
          <p:cNvSpPr txBox="1"/>
          <p:nvPr/>
        </p:nvSpPr>
        <p:spPr>
          <a:xfrm>
            <a:off x="848544" y="6093296"/>
            <a:ext cx="8514470" cy="646331"/>
          </a:xfrm>
          <a:prstGeom prst="rect">
            <a:avLst/>
          </a:prstGeom>
          <a:noFill/>
        </p:spPr>
        <p:txBody>
          <a:bodyPr wrap="none" rtlCol="0">
            <a:spAutoFit/>
          </a:bodyPr>
          <a:lstStyle/>
          <a:p>
            <a:r>
              <a:rPr lang="en-US" altLang="ja-JP" sz="3600" dirty="0">
                <a:solidFill>
                  <a:srgbClr val="FF0000"/>
                </a:solidFill>
                <a:latin typeface="+mj-lt"/>
              </a:rPr>
              <a:t>WID/SID proposals for 4 items are ready!</a:t>
            </a:r>
            <a:endParaRPr kumimoji="1" lang="ja-JP" altLang="en-US" sz="3600" dirty="0" err="1">
              <a:solidFill>
                <a:srgbClr val="FF0000"/>
              </a:solidFill>
              <a:latin typeface="+mj-lt"/>
            </a:endParaRPr>
          </a:p>
        </p:txBody>
      </p:sp>
    </p:spTree>
    <p:extLst>
      <p:ext uri="{BB962C8B-B14F-4D97-AF65-F5344CB8AC3E}">
        <p14:creationId xmlns:p14="http://schemas.microsoft.com/office/powerpoint/2010/main" val="2148907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000" dirty="0" err="1"/>
              <a:t>efMobEnh</a:t>
            </a:r>
            <a:r>
              <a:rPr lang="en-US" altLang="ja-JP" sz="2000" dirty="0"/>
              <a:t> - Current objective of the WID (for information) </a:t>
            </a:r>
            <a:r>
              <a:rPr kumimoji="1" lang="en-US" altLang="ja-JP" sz="2000" dirty="0"/>
              <a:t> </a:t>
            </a:r>
            <a:endParaRPr kumimoji="1" lang="ja-JP" altLang="en-US" sz="2000" dirty="0"/>
          </a:p>
        </p:txBody>
      </p:sp>
      <p:sp>
        <p:nvSpPr>
          <p:cNvPr id="3" name="コンテンツ プレースホルダー 2"/>
          <p:cNvSpPr>
            <a:spLocks noGrp="1"/>
          </p:cNvSpPr>
          <p:nvPr>
            <p:ph idx="1"/>
          </p:nvPr>
        </p:nvSpPr>
        <p:spPr/>
        <p:txBody>
          <a:bodyPr/>
          <a:lstStyle/>
          <a:p>
            <a:pPr marL="0" indent="0">
              <a:buNone/>
            </a:pPr>
            <a:r>
              <a:rPr lang="en-US" altLang="ja-JP" sz="1600" dirty="0">
                <a:solidFill>
                  <a:schemeClr val="tx1"/>
                </a:solidFill>
              </a:rPr>
              <a:t>&lt;Core part&gt;</a:t>
            </a:r>
            <a:endParaRPr lang="ja-JP" altLang="ja-JP" sz="1600" dirty="0">
              <a:solidFill>
                <a:schemeClr val="tx1"/>
              </a:solidFill>
            </a:endParaRPr>
          </a:p>
          <a:p>
            <a:pPr lvl="0"/>
            <a:r>
              <a:rPr lang="en-US" altLang="ja-JP" sz="1600" dirty="0">
                <a:solidFill>
                  <a:schemeClr val="tx1"/>
                </a:solidFill>
              </a:rPr>
              <a:t>Specify further enhancements to achieve following targets,</a:t>
            </a:r>
            <a:endParaRPr lang="ja-JP" altLang="ja-JP" sz="1600" dirty="0">
              <a:solidFill>
                <a:schemeClr val="tx1"/>
              </a:solidFill>
            </a:endParaRPr>
          </a:p>
          <a:p>
            <a:pPr lvl="1"/>
            <a:r>
              <a:rPr lang="en-US" altLang="ja-JP" sz="1400" dirty="0"/>
              <a:t>reduce user data interruption during handover, which targets as close as possible to 0ms, i.e. relaxed requirements could be considered. </a:t>
            </a:r>
            <a:endParaRPr lang="ja-JP" altLang="ja-JP" sz="1400" dirty="0"/>
          </a:p>
          <a:p>
            <a:pPr lvl="1"/>
            <a:r>
              <a:rPr lang="en-US" altLang="ja-JP" sz="1400" dirty="0"/>
              <a:t>improve the robustness during handover,</a:t>
            </a:r>
            <a:endParaRPr lang="ja-JP" altLang="ja-JP" sz="1400" dirty="0"/>
          </a:p>
          <a:p>
            <a:pPr lvl="0"/>
            <a:r>
              <a:rPr lang="en-GB" altLang="ja-JP" sz="1600" dirty="0">
                <a:solidFill>
                  <a:schemeClr val="tx1"/>
                </a:solidFill>
              </a:rPr>
              <a:t>Specify necessary core requirements for the identified solutions</a:t>
            </a:r>
            <a:r>
              <a:rPr lang="en-US" altLang="ja-JP" sz="1600" dirty="0">
                <a:solidFill>
                  <a:schemeClr val="tx1"/>
                </a:solidFill>
              </a:rPr>
              <a:t> </a:t>
            </a:r>
            <a:endParaRPr lang="ja-JP" altLang="ja-JP" sz="1600" dirty="0">
              <a:solidFill>
                <a:schemeClr val="tx1"/>
              </a:solidFill>
            </a:endParaRPr>
          </a:p>
          <a:p>
            <a:pPr lvl="0"/>
            <a:r>
              <a:rPr lang="en-US" altLang="ja-JP" sz="1600" dirty="0">
                <a:solidFill>
                  <a:schemeClr val="tx1"/>
                </a:solidFill>
              </a:rPr>
              <a:t>The work is split into two phases,</a:t>
            </a:r>
            <a:endParaRPr lang="ja-JP" altLang="ja-JP" sz="1600" dirty="0">
              <a:solidFill>
                <a:schemeClr val="tx1"/>
              </a:solidFill>
            </a:endParaRPr>
          </a:p>
          <a:p>
            <a:pPr lvl="1"/>
            <a:r>
              <a:rPr lang="en-US" altLang="ja-JP" sz="1400" dirty="0">
                <a:solidFill>
                  <a:srgbClr val="FF0000"/>
                </a:solidFill>
              </a:rPr>
              <a:t>[Study Phase, to evaluate the proposed solutions, e.g. DC based handover, conditional handover and </a:t>
            </a:r>
            <a:r>
              <a:rPr lang="en-US" altLang="ja-JP" sz="1400" u="sng" dirty="0">
                <a:solidFill>
                  <a:srgbClr val="FF0000"/>
                </a:solidFill>
              </a:rPr>
              <a:t>enhancements to make-before-break, including support of </a:t>
            </a:r>
            <a:r>
              <a:rPr lang="en-US" altLang="ja-JP" sz="1400" dirty="0">
                <a:solidFill>
                  <a:srgbClr val="FF0000"/>
                </a:solidFill>
              </a:rPr>
              <a:t>carrier aggregation </a:t>
            </a:r>
            <a:r>
              <a:rPr lang="en-US" altLang="ja-JP" sz="1400" u="sng" dirty="0">
                <a:solidFill>
                  <a:srgbClr val="FF0000"/>
                </a:solidFill>
              </a:rPr>
              <a:t>in source/target </a:t>
            </a:r>
            <a:r>
              <a:rPr lang="en-US" altLang="ja-JP" sz="1400" u="sng" dirty="0" err="1">
                <a:solidFill>
                  <a:srgbClr val="FF0000"/>
                </a:solidFill>
              </a:rPr>
              <a:t>eNB</a:t>
            </a:r>
            <a:r>
              <a:rPr lang="en-US" altLang="ja-JP" sz="1400" u="sng" dirty="0">
                <a:solidFill>
                  <a:srgbClr val="FF0000"/>
                </a:solidFill>
              </a:rPr>
              <a:t> </a:t>
            </a:r>
            <a:r>
              <a:rPr lang="en-US" altLang="ja-JP" sz="1400" dirty="0">
                <a:solidFill>
                  <a:srgbClr val="FF0000"/>
                </a:solidFill>
              </a:rPr>
              <a:t>during handover, and do down selection or merger, if necessary.</a:t>
            </a:r>
            <a:r>
              <a:rPr lang="ja-JP" altLang="ja-JP" sz="1400" dirty="0">
                <a:solidFill>
                  <a:srgbClr val="FF0000"/>
                </a:solidFill>
              </a:rPr>
              <a:t> </a:t>
            </a:r>
            <a:r>
              <a:rPr lang="en-US" altLang="ja-JP" sz="1400" dirty="0">
                <a:solidFill>
                  <a:srgbClr val="FF0000"/>
                </a:solidFill>
              </a:rPr>
              <a:t>]</a:t>
            </a:r>
          </a:p>
          <a:p>
            <a:pPr lvl="1"/>
            <a:r>
              <a:rPr lang="en-US" altLang="ja-JP" sz="1400" dirty="0"/>
              <a:t>Work Phase, to specify the chosen solution(s)</a:t>
            </a:r>
            <a:endParaRPr lang="ja-JP" altLang="ja-JP" sz="1400" dirty="0"/>
          </a:p>
          <a:p>
            <a:r>
              <a:rPr lang="en-GB" altLang="ja-JP" sz="1600" dirty="0">
                <a:solidFill>
                  <a:schemeClr val="tx1"/>
                </a:solidFill>
              </a:rPr>
              <a:t>Note: The following cases are considered in above objectives.</a:t>
            </a:r>
            <a:endParaRPr lang="ja-JP" altLang="ja-JP" sz="1600" dirty="0">
              <a:solidFill>
                <a:schemeClr val="tx1"/>
              </a:solidFill>
            </a:endParaRPr>
          </a:p>
          <a:p>
            <a:pPr lvl="1"/>
            <a:r>
              <a:rPr lang="en-GB" altLang="ja-JP" sz="1400" dirty="0"/>
              <a:t>Inter and intra frequency handover</a:t>
            </a:r>
            <a:endParaRPr lang="ja-JP" altLang="ja-JP" sz="1400" dirty="0"/>
          </a:p>
          <a:p>
            <a:pPr lvl="1"/>
            <a:r>
              <a:rPr lang="en-GB" altLang="ja-JP" sz="1400" dirty="0"/>
              <a:t>Inter and intra </a:t>
            </a:r>
            <a:r>
              <a:rPr lang="en-GB" altLang="ja-JP" sz="1400" dirty="0" err="1"/>
              <a:t>eNB</a:t>
            </a:r>
            <a:r>
              <a:rPr lang="en-GB" altLang="ja-JP" sz="1400" dirty="0"/>
              <a:t> handover</a:t>
            </a:r>
            <a:endParaRPr lang="ja-JP" altLang="ja-JP" sz="1400" dirty="0"/>
          </a:p>
          <a:p>
            <a:pPr lvl="1"/>
            <a:r>
              <a:rPr lang="en-GB" altLang="ja-JP" sz="1400" dirty="0"/>
              <a:t>Sync and </a:t>
            </a:r>
            <a:r>
              <a:rPr lang="en-GB" altLang="ja-JP" sz="1400" dirty="0" err="1"/>
              <a:t>async</a:t>
            </a:r>
            <a:r>
              <a:rPr lang="en-GB" altLang="ja-JP" sz="1400" dirty="0"/>
              <a:t> deployments</a:t>
            </a:r>
            <a:endParaRPr lang="ja-JP" altLang="ja-JP" sz="1400" dirty="0"/>
          </a:p>
          <a:p>
            <a:pPr lvl="1"/>
            <a:r>
              <a:rPr lang="en-US" altLang="ja-JP" sz="1400" dirty="0"/>
              <a:t>dual Rx/dual Tx, dual Rx/single Tx,  and single Rx/Tx options</a:t>
            </a:r>
            <a:endParaRPr lang="ja-JP" altLang="ja-JP" sz="1400" dirty="0"/>
          </a:p>
          <a:p>
            <a:pPr lvl="1"/>
            <a:r>
              <a:rPr lang="en-US" altLang="ja-JP" sz="1400" dirty="0"/>
              <a:t>low and high velocity</a:t>
            </a:r>
            <a:endParaRPr lang="ja-JP" altLang="ja-JP" sz="1400" dirty="0"/>
          </a:p>
          <a:p>
            <a:pPr marL="0" indent="0">
              <a:buNone/>
            </a:pPr>
            <a:endParaRPr lang="en-GB" altLang="ja-JP" sz="1600" dirty="0">
              <a:solidFill>
                <a:schemeClr val="tx1"/>
              </a:solidFill>
            </a:endParaRPr>
          </a:p>
          <a:p>
            <a:pPr marL="0" indent="0">
              <a:buNone/>
            </a:pPr>
            <a:r>
              <a:rPr lang="en-GB" altLang="ja-JP" sz="1600" dirty="0">
                <a:solidFill>
                  <a:schemeClr val="tx1"/>
                </a:solidFill>
              </a:rPr>
              <a:t>&lt;performance part&gt;</a:t>
            </a:r>
            <a:endParaRPr lang="ja-JP" altLang="ja-JP" sz="1600" dirty="0">
              <a:solidFill>
                <a:schemeClr val="tx1"/>
              </a:solidFill>
            </a:endParaRPr>
          </a:p>
          <a:p>
            <a:r>
              <a:rPr lang="en-GB" altLang="ja-JP" sz="1600" dirty="0">
                <a:solidFill>
                  <a:schemeClr val="tx1"/>
                </a:solidFill>
              </a:rPr>
              <a:t>Specify necessary requirement for the core requirements for introduced mobility enhancement solutions.</a:t>
            </a:r>
            <a:r>
              <a:rPr lang="ja-JP" altLang="ja-JP" sz="1600" dirty="0">
                <a:solidFill>
                  <a:schemeClr val="tx1"/>
                </a:solidFill>
              </a:rPr>
              <a:t> </a:t>
            </a:r>
            <a:endParaRPr kumimoji="1" lang="ja-JP" altLang="en-US" sz="3200" dirty="0">
              <a:solidFill>
                <a:schemeClr val="tx1"/>
              </a:solidFill>
            </a:endParaRPr>
          </a:p>
        </p:txBody>
      </p:sp>
    </p:spTree>
    <p:extLst>
      <p:ext uri="{BB962C8B-B14F-4D97-AF65-F5344CB8AC3E}">
        <p14:creationId xmlns:p14="http://schemas.microsoft.com/office/powerpoint/2010/main" val="1727540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3600" kern="1200" dirty="0">
                <a:solidFill>
                  <a:srgbClr val="000000"/>
                </a:solidFill>
                <a:cs typeface="HGP創英角ｺﾞｼｯｸUB"/>
              </a:rPr>
              <a:t>Advanced receivers for LTE V2X</a:t>
            </a:r>
            <a:endParaRPr lang="ja-JP" altLang="ja-JP" sz="3600" dirty="0">
              <a:cs typeface="HGP創英角ｺﾞｼｯｸUB"/>
            </a:endParaRPr>
          </a:p>
        </p:txBody>
      </p:sp>
    </p:spTree>
    <p:extLst>
      <p:ext uri="{BB962C8B-B14F-4D97-AF65-F5344CB8AC3E}">
        <p14:creationId xmlns:p14="http://schemas.microsoft.com/office/powerpoint/2010/main" val="2236036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GB" altLang="ja-JP" dirty="0"/>
              <a:t>V2X_AdvRX</a:t>
            </a:r>
            <a:r>
              <a:rPr lang="ja-JP" altLang="ja-JP" dirty="0"/>
              <a:t> </a:t>
            </a:r>
            <a:r>
              <a:rPr lang="mr-IN" altLang="ja-JP" dirty="0"/>
              <a:t>–</a:t>
            </a:r>
            <a:r>
              <a:rPr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Motivation - confirmed through the email discussion</a:t>
            </a:r>
          </a:p>
          <a:p>
            <a:pPr lvl="1"/>
            <a:r>
              <a:rPr lang="en-US" altLang="ja-JP" dirty="0"/>
              <a:t>For V2X scenarios, it is preferred to improve the demodulation performance and coverage in both noise and interference limited scenarios</a:t>
            </a:r>
          </a:p>
          <a:p>
            <a:pPr lvl="5"/>
            <a:endParaRPr lang="en-US" altLang="ja-JP" dirty="0"/>
          </a:p>
          <a:p>
            <a:r>
              <a:rPr lang="en-US" altLang="ja-JP" dirty="0"/>
              <a:t>Goal- confirmed through the email discussion</a:t>
            </a:r>
          </a:p>
          <a:p>
            <a:pPr lvl="1"/>
            <a:r>
              <a:rPr lang="en-US" altLang="ja-JP" dirty="0"/>
              <a:t>Study the feasibility to improve the LTE </a:t>
            </a:r>
            <a:r>
              <a:rPr lang="en-US" altLang="ja-JP" dirty="0" err="1"/>
              <a:t>sidelink</a:t>
            </a:r>
            <a:r>
              <a:rPr lang="en-US" altLang="ja-JP" dirty="0"/>
              <a:t> V2X performance by advanced receiver, which potentially have a standardization impact (e.g. UE performance requirements or core specification)</a:t>
            </a:r>
          </a:p>
          <a:p>
            <a:pPr lvl="6"/>
            <a:endParaRPr kumimoji="1" lang="en-US" altLang="ja-JP" dirty="0"/>
          </a:p>
          <a:p>
            <a:r>
              <a:rPr kumimoji="1" lang="en-US" altLang="ja-JP" dirty="0"/>
              <a:t>Additiona</a:t>
            </a:r>
            <a:r>
              <a:rPr lang="en-US" altLang="ja-JP" dirty="0"/>
              <a:t>l note</a:t>
            </a:r>
          </a:p>
          <a:p>
            <a:pPr lvl="1"/>
            <a:r>
              <a:rPr kumimoji="1" lang="en-US" altLang="ja-JP" dirty="0"/>
              <a:t>There was a comment that the proposed techniques don’t require specification support. </a:t>
            </a:r>
            <a:endParaRPr kumimoji="1" lang="ja-JP" altLang="en-US" dirty="0"/>
          </a:p>
        </p:txBody>
      </p:sp>
    </p:spTree>
    <p:extLst>
      <p:ext uri="{BB962C8B-B14F-4D97-AF65-F5344CB8AC3E}">
        <p14:creationId xmlns:p14="http://schemas.microsoft.com/office/powerpoint/2010/main" val="4256366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dirty="0"/>
              <a:t>V2X_AdvRX</a:t>
            </a:r>
            <a:r>
              <a:rPr lang="ja-JP" altLang="ja-JP" dirty="0"/>
              <a:t> </a:t>
            </a:r>
            <a:r>
              <a:rPr lang="mr-IN" altLang="ja-JP" dirty="0"/>
              <a:t>–</a:t>
            </a:r>
            <a:r>
              <a:rPr lang="en-US" altLang="ja-JP" dirty="0"/>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SID</a:t>
            </a:r>
          </a:p>
          <a:p>
            <a:pPr lvl="1"/>
            <a:r>
              <a:rPr lang="en-US" altLang="ja-JP" dirty="0"/>
              <a:t>No positive comment was provided</a:t>
            </a:r>
          </a:p>
          <a:p>
            <a:pPr lvl="1"/>
            <a:r>
              <a:rPr lang="en-US" altLang="ja-JP" dirty="0"/>
              <a:t>No negative comment was provided</a:t>
            </a:r>
          </a:p>
          <a:p>
            <a:pPr lvl="1"/>
            <a:r>
              <a:rPr lang="en-US" altLang="ja-JP" dirty="0"/>
              <a:t>Thus, </a:t>
            </a:r>
            <a:r>
              <a:rPr lang="en-US" altLang="ja-JP" dirty="0">
                <a:solidFill>
                  <a:srgbClr val="FF0000"/>
                </a:solidFill>
              </a:rPr>
              <a:t>no square bracket</a:t>
            </a:r>
            <a:r>
              <a:rPr lang="en-US" altLang="ja-JP" dirty="0"/>
              <a:t> is added in the draft SID</a:t>
            </a:r>
          </a:p>
          <a:p>
            <a:pPr lvl="5"/>
            <a:endParaRPr lang="en-US" altLang="ja-JP" dirty="0"/>
          </a:p>
          <a:p>
            <a:r>
              <a:rPr lang="en-US" altLang="ja-JP" dirty="0"/>
              <a:t>Moderators proposal</a:t>
            </a:r>
          </a:p>
          <a:p>
            <a:pPr lvl="1"/>
            <a:r>
              <a:rPr lang="en-US" altLang="ja-JP" dirty="0"/>
              <a:t>The proposed SID is considered as </a:t>
            </a:r>
            <a:r>
              <a:rPr lang="en-US" altLang="ja-JP" dirty="0">
                <a:solidFill>
                  <a:srgbClr val="FF0000"/>
                </a:solidFill>
              </a:rPr>
              <a:t>stable</a:t>
            </a:r>
            <a:r>
              <a:rPr lang="en-US" altLang="ja-JP" dirty="0"/>
              <a:t>, i.e. no wording discussion is necessary</a:t>
            </a:r>
          </a:p>
          <a:p>
            <a:pPr lvl="1"/>
            <a:r>
              <a:rPr lang="en-US" altLang="ja-JP" dirty="0"/>
              <a:t>Discuss if this SI is approved or not (i.e. hard decision)</a:t>
            </a:r>
          </a:p>
          <a:p>
            <a:pPr lvl="1"/>
            <a:endParaRPr lang="en-US" altLang="ja-JP" dirty="0"/>
          </a:p>
        </p:txBody>
      </p:sp>
    </p:spTree>
    <p:extLst>
      <p:ext uri="{BB962C8B-B14F-4D97-AF65-F5344CB8AC3E}">
        <p14:creationId xmlns:p14="http://schemas.microsoft.com/office/powerpoint/2010/main" val="228982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a:t>V2X_AdvRX</a:t>
            </a:r>
            <a:r>
              <a:rPr lang="ja-JP" altLang="ja-JP" sz="2000" dirty="0"/>
              <a:t> </a:t>
            </a:r>
            <a:r>
              <a:rPr lang="en-US" altLang="ja-JP" sz="2000" dirty="0"/>
              <a:t>- Current objective of the SID (for information) </a:t>
            </a:r>
            <a:r>
              <a:rPr kumimoji="1" lang="en-US" altLang="ja-JP" sz="2000" dirty="0"/>
              <a:t> </a:t>
            </a:r>
            <a:endParaRPr kumimoji="1" lang="ja-JP" altLang="en-US" sz="2000" dirty="0"/>
          </a:p>
        </p:txBody>
      </p:sp>
      <p:sp>
        <p:nvSpPr>
          <p:cNvPr id="3" name="コンテンツ プレースホルダー 2"/>
          <p:cNvSpPr>
            <a:spLocks noGrp="1"/>
          </p:cNvSpPr>
          <p:nvPr>
            <p:ph idx="1"/>
          </p:nvPr>
        </p:nvSpPr>
        <p:spPr/>
        <p:txBody>
          <a:bodyPr/>
          <a:lstStyle/>
          <a:p>
            <a:r>
              <a:rPr lang="en-GB" altLang="ja-JP" sz="1400" dirty="0">
                <a:solidFill>
                  <a:schemeClr val="tx1"/>
                </a:solidFill>
              </a:rPr>
              <a:t>The general purpose of the SI is to </a:t>
            </a:r>
            <a:r>
              <a:rPr lang="en-US" altLang="ja-JP" sz="1400" dirty="0">
                <a:solidFill>
                  <a:schemeClr val="tx1"/>
                </a:solidFill>
              </a:rPr>
              <a:t>study feasibility of using advanced LTE V2X receivers for </a:t>
            </a:r>
            <a:r>
              <a:rPr lang="en-US" altLang="ja-JP" sz="1400" dirty="0" err="1">
                <a:solidFill>
                  <a:schemeClr val="tx1"/>
                </a:solidFill>
              </a:rPr>
              <a:t>Sidelink</a:t>
            </a:r>
            <a:r>
              <a:rPr lang="en-US" altLang="ja-JP" sz="1400" dirty="0">
                <a:solidFill>
                  <a:schemeClr val="tx1"/>
                </a:solidFill>
              </a:rPr>
              <a:t> including:</a:t>
            </a:r>
            <a:endParaRPr lang="ja-JP" altLang="ja-JP" sz="1400" dirty="0">
              <a:solidFill>
                <a:schemeClr val="tx1"/>
              </a:solidFill>
            </a:endParaRPr>
          </a:p>
          <a:p>
            <a:pPr lvl="1"/>
            <a:r>
              <a:rPr lang="en-US" altLang="ja-JP" sz="1200" dirty="0"/>
              <a:t>LMMSE-IRC receivers;</a:t>
            </a:r>
            <a:endParaRPr lang="ja-JP" altLang="ja-JP" sz="1200" dirty="0"/>
          </a:p>
          <a:p>
            <a:pPr lvl="1"/>
            <a:r>
              <a:rPr lang="en-US" altLang="ja-JP" sz="1200" dirty="0"/>
              <a:t>Decoding of multiple PSSCH/PSSCH packets transmitted in the overlapping resources;</a:t>
            </a:r>
            <a:endParaRPr lang="ja-JP" altLang="ja-JP" sz="1200" dirty="0"/>
          </a:p>
          <a:p>
            <a:pPr lvl="1"/>
            <a:r>
              <a:rPr lang="en-US" altLang="ja-JP" sz="1200" dirty="0"/>
              <a:t>Both 2RX and 4RX antennas receivers.</a:t>
            </a:r>
            <a:endParaRPr lang="ja-JP" altLang="ja-JP" sz="1200" dirty="0"/>
          </a:p>
          <a:p>
            <a:r>
              <a:rPr lang="en-US" altLang="ja-JP" sz="1400" dirty="0">
                <a:solidFill>
                  <a:schemeClr val="tx1"/>
                </a:solidFill>
              </a:rPr>
              <a:t>The </a:t>
            </a:r>
            <a:r>
              <a:rPr lang="en-GB" altLang="ja-JP" sz="1400" dirty="0">
                <a:solidFill>
                  <a:schemeClr val="tx1"/>
                </a:solidFill>
              </a:rPr>
              <a:t>study item has the following objectives:</a:t>
            </a:r>
            <a:endParaRPr lang="ja-JP" altLang="ja-JP" sz="1400" dirty="0">
              <a:solidFill>
                <a:schemeClr val="tx1"/>
              </a:solidFill>
            </a:endParaRPr>
          </a:p>
          <a:p>
            <a:pPr lvl="0"/>
            <a:r>
              <a:rPr lang="en-US" altLang="ja-JP" sz="1400" dirty="0">
                <a:solidFill>
                  <a:schemeClr val="tx1"/>
                </a:solidFill>
              </a:rPr>
              <a:t>Identify and agree on the target scenarios and assumptions including at least</a:t>
            </a:r>
            <a:endParaRPr lang="ja-JP" altLang="ja-JP" sz="1400" dirty="0">
              <a:solidFill>
                <a:schemeClr val="tx1"/>
              </a:solidFill>
            </a:endParaRPr>
          </a:p>
          <a:p>
            <a:pPr lvl="1"/>
            <a:r>
              <a:rPr lang="en-GB" altLang="ja-JP" sz="1400" dirty="0"/>
              <a:t>Realistic deployment scenarios (based on Rel-14 RAN1 work)</a:t>
            </a:r>
            <a:endParaRPr lang="ja-JP" altLang="ja-JP" sz="1400" dirty="0"/>
          </a:p>
          <a:p>
            <a:pPr lvl="1"/>
            <a:r>
              <a:rPr lang="en-GB" altLang="ja-JP" sz="1400" dirty="0"/>
              <a:t>Simulation assumptions for link-level evaluations</a:t>
            </a:r>
            <a:endParaRPr lang="ja-JP" altLang="ja-JP" sz="1400" dirty="0"/>
          </a:p>
          <a:p>
            <a:pPr lvl="1"/>
            <a:r>
              <a:rPr lang="en-GB" altLang="ja-JP" sz="1400" dirty="0"/>
              <a:t>Interference models for link-level evaluations</a:t>
            </a:r>
            <a:endParaRPr lang="ja-JP" altLang="ja-JP" sz="1400" dirty="0"/>
          </a:p>
          <a:p>
            <a:pPr lvl="0"/>
            <a:r>
              <a:rPr lang="en-US" altLang="ja-JP" sz="1400" dirty="0">
                <a:solidFill>
                  <a:schemeClr val="tx1"/>
                </a:solidFill>
              </a:rPr>
              <a:t>Identify reference advanced LTE V2X receiver structures and evaluate their performance/complexity trade-off and implementation feasibility including at least</a:t>
            </a:r>
            <a:endParaRPr lang="ja-JP" altLang="ja-JP" sz="1400" dirty="0">
              <a:solidFill>
                <a:schemeClr val="tx1"/>
              </a:solidFill>
            </a:endParaRPr>
          </a:p>
          <a:p>
            <a:pPr lvl="1"/>
            <a:r>
              <a:rPr lang="en-GB" altLang="ja-JP" sz="1400" dirty="0"/>
              <a:t>Investigate feasibility of the following receiver structures </a:t>
            </a:r>
            <a:endParaRPr lang="ja-JP" altLang="ja-JP" sz="1400" dirty="0"/>
          </a:p>
          <a:p>
            <a:pPr lvl="2"/>
            <a:r>
              <a:rPr lang="en-GB" altLang="ja-JP" sz="1200" dirty="0"/>
              <a:t>LMMSE-IRC with single PSCCH/PSSCH decoding (i.e. no decoding of multiple overlapping PSCCH/PSSCH transmissions)</a:t>
            </a:r>
            <a:endParaRPr lang="ja-JP" altLang="ja-JP" sz="1200" dirty="0"/>
          </a:p>
          <a:p>
            <a:pPr lvl="2"/>
            <a:r>
              <a:rPr lang="en-GB" altLang="ja-JP" sz="1200" dirty="0"/>
              <a:t>LMMSE-IRC with multiple PSCCH/PSSCH </a:t>
            </a:r>
            <a:r>
              <a:rPr lang="en-GB" altLang="ja-JP" sz="1200" dirty="0" err="1"/>
              <a:t>decodings</a:t>
            </a:r>
            <a:r>
              <a:rPr lang="en-GB" altLang="ja-JP" sz="1200" dirty="0"/>
              <a:t> (i.e. decoding of multiple overlapping PSCCH/PSSCH transmissions)</a:t>
            </a:r>
            <a:endParaRPr lang="ja-JP" altLang="ja-JP" sz="1200" dirty="0"/>
          </a:p>
          <a:p>
            <a:pPr lvl="1"/>
            <a:r>
              <a:rPr lang="en-GB" altLang="ja-JP" sz="1400" dirty="0"/>
              <a:t>Investigate feasibility of receiver structures with 2RX and 4RX antennas</a:t>
            </a:r>
            <a:endParaRPr lang="ja-JP" altLang="ja-JP" sz="1400" dirty="0"/>
          </a:p>
          <a:p>
            <a:pPr lvl="2"/>
            <a:r>
              <a:rPr lang="en-GB" altLang="ja-JP" sz="1200" dirty="0"/>
              <a:t>Note: The first priority for 2RX antennas and the second priority for 4RX antennas</a:t>
            </a:r>
            <a:endParaRPr lang="ja-JP" altLang="ja-JP" sz="1200" dirty="0"/>
          </a:p>
          <a:p>
            <a:pPr lvl="0"/>
            <a:r>
              <a:rPr lang="en-US" altLang="ja-JP" sz="1400" dirty="0">
                <a:solidFill>
                  <a:schemeClr val="tx1"/>
                </a:solidFill>
              </a:rPr>
              <a:t>Evaluate advanced LTE V2X receivers performance benefits over baseline Rel-14/15 V2X receiver</a:t>
            </a:r>
            <a:endParaRPr lang="ja-JP" altLang="ja-JP" sz="1400" dirty="0">
              <a:solidFill>
                <a:schemeClr val="tx1"/>
              </a:solidFill>
            </a:endParaRPr>
          </a:p>
          <a:p>
            <a:pPr lvl="1"/>
            <a:r>
              <a:rPr lang="en-GB" altLang="ja-JP" sz="1400" dirty="0"/>
              <a:t>Baseline receiver: LMMSE-MRC with single PSCCH/PSSCH decoding and 2RX antennas</a:t>
            </a:r>
            <a:endParaRPr lang="ja-JP" altLang="ja-JP" sz="1400" dirty="0"/>
          </a:p>
          <a:p>
            <a:pPr lvl="0"/>
            <a:r>
              <a:rPr lang="en-US" altLang="ja-JP" sz="1400" dirty="0">
                <a:solidFill>
                  <a:schemeClr val="tx1"/>
                </a:solidFill>
              </a:rPr>
              <a:t>Identify impact on the UE performance requirements or other specification impacts </a:t>
            </a:r>
            <a:endParaRPr lang="ja-JP" altLang="ja-JP" sz="1400" dirty="0">
              <a:solidFill>
                <a:schemeClr val="tx1"/>
              </a:solidFill>
            </a:endParaRPr>
          </a:p>
        </p:txBody>
      </p:sp>
    </p:spTree>
    <p:extLst>
      <p:ext uri="{BB962C8B-B14F-4D97-AF65-F5344CB8AC3E}">
        <p14:creationId xmlns:p14="http://schemas.microsoft.com/office/powerpoint/2010/main" val="1256665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High speed scenario</a:t>
            </a:r>
            <a:endParaRPr kumimoji="1" lang="ja-JP" altLang="en-US" dirty="0"/>
          </a:p>
        </p:txBody>
      </p:sp>
    </p:spTree>
    <p:extLst>
      <p:ext uri="{BB962C8B-B14F-4D97-AF65-F5344CB8AC3E}">
        <p14:creationId xmlns:p14="http://schemas.microsoft.com/office/powerpoint/2010/main" val="2063345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altLang="ja-JP" kern="1200" dirty="0" err="1">
                <a:solidFill>
                  <a:srgbClr val="000000"/>
                </a:solidFill>
                <a:cs typeface="HGP創英角ｺﾞｼｯｸUB"/>
              </a:rPr>
              <a:t>High_speed</a:t>
            </a:r>
            <a:r>
              <a:rPr lang="en-US" altLang="ja-JP" kern="1200" dirty="0">
                <a:solidFill>
                  <a:srgbClr val="000000"/>
                </a:solidFill>
                <a:cs typeface="HGP創英角ｺﾞｼｯｸUB"/>
              </a:rPr>
              <a: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10" name="コンテンツ プレースホルダー 9"/>
          <p:cNvSpPr>
            <a:spLocks noGrp="1"/>
          </p:cNvSpPr>
          <p:nvPr>
            <p:ph idx="1"/>
          </p:nvPr>
        </p:nvSpPr>
        <p:spPr/>
        <p:txBody>
          <a:bodyPr/>
          <a:lstStyle/>
          <a:p>
            <a:r>
              <a:rPr lang="en-US" altLang="ja-JP" dirty="0"/>
              <a:t>Motivation - confirmed through the email discussion</a:t>
            </a:r>
          </a:p>
          <a:p>
            <a:pPr lvl="1"/>
            <a:r>
              <a:rPr lang="en-US" altLang="ja-JP" dirty="0"/>
              <a:t>Though the enhancements for high-speed scenario were performed so far, the earlier releases were not able to cover all the possible scenarios such as following:</a:t>
            </a:r>
          </a:p>
          <a:p>
            <a:pPr lvl="2"/>
            <a:r>
              <a:rPr lang="en-US" altLang="ja-JP" dirty="0"/>
              <a:t>UE speed up to 500km/h</a:t>
            </a:r>
          </a:p>
          <a:p>
            <a:pPr lvl="2"/>
            <a:r>
              <a:rPr lang="en-US" altLang="ja-JP" dirty="0"/>
              <a:t>Carrier aggregation scenario</a:t>
            </a:r>
          </a:p>
          <a:p>
            <a:pPr lvl="7"/>
            <a:endParaRPr lang="en-US" altLang="ja-JP" dirty="0"/>
          </a:p>
          <a:p>
            <a:r>
              <a:rPr lang="en-US" altLang="ja-JP" dirty="0"/>
              <a:t>Goal- confirmed through the email discussion</a:t>
            </a:r>
          </a:p>
          <a:p>
            <a:pPr lvl="1"/>
            <a:r>
              <a:rPr lang="en-US" altLang="ja-JP" dirty="0"/>
              <a:t>Introduce further enhancements for missing high-speed scenario(s)</a:t>
            </a:r>
          </a:p>
          <a:p>
            <a:pPr lvl="1"/>
            <a:r>
              <a:rPr lang="en-US" altLang="ja-JP" dirty="0"/>
              <a:t>The impact on physical layer and the existing network/deployment are minimized</a:t>
            </a:r>
          </a:p>
          <a:p>
            <a:endParaRPr kumimoji="1" lang="en-US" altLang="ja-JP" dirty="0"/>
          </a:p>
        </p:txBody>
      </p:sp>
    </p:spTree>
    <p:extLst>
      <p:ext uri="{BB962C8B-B14F-4D97-AF65-F5344CB8AC3E}">
        <p14:creationId xmlns:p14="http://schemas.microsoft.com/office/powerpoint/2010/main" val="299546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High speed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WID</a:t>
            </a:r>
          </a:p>
          <a:p>
            <a:pPr lvl="1"/>
            <a:r>
              <a:rPr lang="en-US" altLang="ja-JP" dirty="0"/>
              <a:t>The WID is </a:t>
            </a:r>
            <a:r>
              <a:rPr lang="en-US" altLang="ja-JP" dirty="0">
                <a:solidFill>
                  <a:srgbClr val="FF0000"/>
                </a:solidFill>
              </a:rPr>
              <a:t>close to stable</a:t>
            </a:r>
          </a:p>
          <a:p>
            <a:pPr lvl="1"/>
            <a:r>
              <a:rPr lang="en-US" altLang="ja-JP" dirty="0"/>
              <a:t>However, some companies have concern on particular components</a:t>
            </a:r>
          </a:p>
          <a:p>
            <a:pPr lvl="5"/>
            <a:endParaRPr lang="en-US" altLang="ja-JP" dirty="0"/>
          </a:p>
          <a:p>
            <a:r>
              <a:rPr lang="en-US" altLang="ja-JP" dirty="0"/>
              <a:t>Moderators proposal</a:t>
            </a:r>
          </a:p>
          <a:p>
            <a:pPr lvl="1"/>
            <a:r>
              <a:rPr lang="en-US" altLang="ja-JP" dirty="0"/>
              <a:t>Resolve the identified issues during RAN#80 (online or offline) </a:t>
            </a:r>
          </a:p>
          <a:p>
            <a:pPr lvl="1"/>
            <a:r>
              <a:rPr lang="en-US" altLang="ja-JP" dirty="0"/>
              <a:t>See the following 5 slides for the details</a:t>
            </a:r>
          </a:p>
          <a:p>
            <a:pPr lvl="1"/>
            <a:endParaRPr lang="en-US" altLang="ja-JP" dirty="0"/>
          </a:p>
        </p:txBody>
      </p:sp>
    </p:spTree>
    <p:extLst>
      <p:ext uri="{BB962C8B-B14F-4D97-AF65-F5344CB8AC3E}">
        <p14:creationId xmlns:p14="http://schemas.microsoft.com/office/powerpoint/2010/main" val="3758053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en-US" altLang="ja-JP" sz="2000" dirty="0">
                <a:solidFill>
                  <a:schemeClr val="tx1"/>
                </a:solidFill>
              </a:rPr>
              <a:t>&lt;Core Part&gt;</a:t>
            </a:r>
          </a:p>
          <a:p>
            <a:pPr lvl="0"/>
            <a:r>
              <a:rPr lang="x-none" altLang="ja-JP" sz="2000" dirty="0">
                <a:solidFill>
                  <a:schemeClr val="tx1"/>
                </a:solidFill>
              </a:rPr>
              <a:t>1) Extend the RRM/demodulation enhancement to CA scenario</a:t>
            </a:r>
            <a:endParaRPr lang="ja-JP" altLang="ja-JP" sz="2000" dirty="0">
              <a:solidFill>
                <a:schemeClr val="tx1"/>
              </a:solidFill>
            </a:endParaRPr>
          </a:p>
          <a:p>
            <a:pPr lvl="1"/>
            <a:r>
              <a:rPr lang="en-US" altLang="ja-JP" sz="1800" dirty="0">
                <a:solidFill>
                  <a:srgbClr val="FF0000"/>
                </a:solidFill>
              </a:rPr>
              <a:t>[</a:t>
            </a:r>
            <a:r>
              <a:rPr lang="x-none" altLang="ja-JP" sz="1800" dirty="0">
                <a:solidFill>
                  <a:srgbClr val="FF0000"/>
                </a:solidFill>
              </a:rPr>
              <a:t>1-1) Extend Rel-14 RRM/demodulation enhancement to CA case at least</a:t>
            </a:r>
            <a:r>
              <a:rPr lang="en-US" altLang="ja-JP" sz="1800" dirty="0">
                <a:solidFill>
                  <a:srgbClr val="FF0000"/>
                </a:solidFill>
              </a:rPr>
              <a:t>]</a:t>
            </a:r>
            <a:endParaRPr lang="ja-JP" altLang="ja-JP" sz="1800" dirty="0">
              <a:solidFill>
                <a:srgbClr val="FF0000"/>
              </a:solidFill>
            </a:endParaRPr>
          </a:p>
          <a:p>
            <a:pPr lvl="1"/>
            <a:r>
              <a:rPr lang="en-US" altLang="ja-JP" sz="1800" dirty="0">
                <a:solidFill>
                  <a:srgbClr val="FF0000"/>
                </a:solidFill>
              </a:rPr>
              <a:t>[</a:t>
            </a:r>
            <a:r>
              <a:rPr lang="x-none" altLang="ja-JP" sz="1800" dirty="0">
                <a:solidFill>
                  <a:srgbClr val="FF0000"/>
                </a:solidFill>
              </a:rPr>
              <a:t>1-2) Other solutions are not precluded.</a:t>
            </a:r>
            <a:r>
              <a:rPr lang="en-US" altLang="ja-JP" sz="1800" dirty="0">
                <a:solidFill>
                  <a:srgbClr val="FF0000"/>
                </a:solidFill>
              </a:rPr>
              <a:t>]</a:t>
            </a:r>
            <a:r>
              <a:rPr lang="x-none" altLang="ja-JP" sz="1100" dirty="0"/>
              <a:t> </a:t>
            </a:r>
            <a:endParaRPr lang="en-US" altLang="ja-JP" sz="1100" dirty="0"/>
          </a:p>
          <a:p>
            <a:pPr lvl="1"/>
            <a:endParaRPr lang="en-US" altLang="ja-JP" sz="1100" dirty="0"/>
          </a:p>
          <a:p>
            <a:pPr lvl="1"/>
            <a:endParaRPr lang="en-US" altLang="ja-JP" sz="1100" dirty="0"/>
          </a:p>
          <a:p>
            <a:pPr lvl="7"/>
            <a:endParaRPr lang="ja-JP" altLang="ja-JP" dirty="0"/>
          </a:p>
          <a:p>
            <a:pPr lvl="0"/>
            <a:r>
              <a:rPr lang="x-none" altLang="ja-JP" sz="2000" dirty="0">
                <a:solidFill>
                  <a:schemeClr val="tx1"/>
                </a:solidFill>
              </a:rPr>
              <a:t>2) The following new scenario are considered</a:t>
            </a:r>
            <a:endParaRPr lang="ja-JP" altLang="ja-JP" sz="2000" dirty="0">
              <a:solidFill>
                <a:schemeClr val="tx1"/>
              </a:solidFill>
            </a:endParaRPr>
          </a:p>
          <a:p>
            <a:pPr lvl="1"/>
            <a:r>
              <a:rPr lang="x-none" altLang="ja-JP" sz="1800" dirty="0"/>
              <a:t>2-1) The target speed is 500km/h</a:t>
            </a:r>
            <a:endParaRPr lang="ja-JP" altLang="ja-JP" sz="1800" dirty="0"/>
          </a:p>
          <a:p>
            <a:pPr lvl="1"/>
            <a:r>
              <a:rPr lang="x-none" altLang="ja-JP" sz="1800" dirty="0"/>
              <a:t>2-2) The bands include up to 3.5GHz</a:t>
            </a:r>
            <a:endParaRPr lang="en-US" altLang="ja-JP" sz="1800" dirty="0"/>
          </a:p>
          <a:p>
            <a:pPr lvl="1"/>
            <a:r>
              <a:rPr lang="x-none" altLang="ja-JP" sz="1800" dirty="0"/>
              <a:t>2-3) SFN scenario defined in TS36.101 and TR36.878 with bidirectional coverage for tunnel and open space </a:t>
            </a:r>
            <a:endParaRPr lang="ja-JP" altLang="ja-JP" sz="1800" dirty="0"/>
          </a:p>
          <a:p>
            <a:pPr lvl="1"/>
            <a:r>
              <a:rPr lang="x-none" altLang="ja-JP" sz="1800" dirty="0"/>
              <a:t>2-4) SFN scenario defined in TS36.878 with unidirectional coverage for tunnel and open space</a:t>
            </a:r>
            <a:endParaRPr lang="ja-JP" altLang="ja-JP" sz="1800" dirty="0"/>
          </a:p>
          <a:p>
            <a:pPr lvl="1"/>
            <a:r>
              <a:rPr lang="x-none" altLang="ja-JP" sz="1800" dirty="0"/>
              <a:t>2-5) More discussion on how to specify the general unidirectional antenna pattern </a:t>
            </a:r>
            <a:endParaRPr lang="ja-JP" altLang="ja-JP" sz="1800" dirty="0"/>
          </a:p>
          <a:p>
            <a:pPr lvl="1"/>
            <a:r>
              <a:rPr lang="x-none" altLang="ja-JP" sz="1800" dirty="0"/>
              <a:t>2-6) In addition to SFN scenarios, other deployment scenarios are not precluded</a:t>
            </a:r>
            <a:endParaRPr lang="ja-JP" altLang="ja-JP" sz="1800" dirty="0"/>
          </a:p>
          <a:p>
            <a:pPr lvl="1"/>
            <a:endParaRPr lang="ja-JP" altLang="ja-JP" sz="1800" dirty="0"/>
          </a:p>
          <a:p>
            <a:pPr marL="0" indent="0">
              <a:buNone/>
            </a:pPr>
            <a:endParaRPr kumimoji="1" lang="en-US" altLang="ja-JP" sz="2000" dirty="0">
              <a:solidFill>
                <a:schemeClr val="tx1"/>
              </a:solidFill>
            </a:endParaRPr>
          </a:p>
          <a:p>
            <a:pPr marL="0" indent="0">
              <a:buNone/>
            </a:pPr>
            <a:endParaRPr kumimoji="1" lang="ja-JP" altLang="en-US" sz="2000" dirty="0">
              <a:solidFill>
                <a:schemeClr val="tx1"/>
              </a:solidFill>
            </a:endParaRPr>
          </a:p>
        </p:txBody>
      </p:sp>
      <p:sp>
        <p:nvSpPr>
          <p:cNvPr id="4" name="角丸四角形吹き出し 3"/>
          <p:cNvSpPr/>
          <p:nvPr/>
        </p:nvSpPr>
        <p:spPr>
          <a:xfrm>
            <a:off x="4448944" y="2564904"/>
            <a:ext cx="5305938" cy="2664296"/>
          </a:xfrm>
          <a:prstGeom prst="wedgeRoundRectCallout">
            <a:avLst>
              <a:gd name="adj1" fmla="val -34036"/>
              <a:gd name="adj2" fmla="val -66838"/>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unclear and ambiguous</a:t>
            </a:r>
          </a:p>
          <a:p>
            <a:pPr marL="88900" lvl="3"/>
            <a:endParaRPr lang="en-US" altLang="ja-JP" sz="1800" dirty="0">
              <a:solidFill>
                <a:srgbClr val="0000FF"/>
              </a:solidFill>
            </a:endParaRPr>
          </a:p>
          <a:p>
            <a:pPr marL="88900" lvl="3"/>
            <a:r>
              <a:rPr lang="x-none" altLang="ja-JP" sz="1800" u="sng" dirty="0">
                <a:solidFill>
                  <a:srgbClr val="0000FF"/>
                </a:solidFill>
              </a:rPr>
              <a:t>Option 1</a:t>
            </a:r>
            <a:r>
              <a:rPr lang="x-none" altLang="ja-JP" sz="1800" dirty="0">
                <a:solidFill>
                  <a:srgbClr val="0000FF"/>
                </a:solidFill>
              </a:rPr>
              <a:t>: keep this components as it is (assuming the concern is solved by offline discussion)</a:t>
            </a:r>
            <a:endParaRPr lang="en-US" altLang="ja-JP" sz="1800" dirty="0">
              <a:solidFill>
                <a:srgbClr val="0000FF"/>
              </a:solidFill>
            </a:endParaRPr>
          </a:p>
          <a:p>
            <a:pPr marL="88900" lvl="3"/>
            <a:endParaRPr lang="ja-JP" altLang="ja-JP" sz="1800" dirty="0">
              <a:solidFill>
                <a:srgbClr val="0000FF"/>
              </a:solidFill>
            </a:endParaRPr>
          </a:p>
          <a:p>
            <a:pPr marL="88900" lvl="3"/>
            <a:r>
              <a:rPr lang="x-none" altLang="ja-JP" sz="1800" u="sng" dirty="0">
                <a:solidFill>
                  <a:srgbClr val="0000FF"/>
                </a:solidFill>
              </a:rPr>
              <a:t>Option 2:</a:t>
            </a:r>
            <a:r>
              <a:rPr lang="x-none" altLang="ja-JP" sz="1800" dirty="0">
                <a:solidFill>
                  <a:srgbClr val="0000FF"/>
                </a:solidFill>
              </a:rPr>
              <a:t> Add clear explanation what 1-1) means, and what other solution in 1-2) is</a:t>
            </a:r>
            <a:endParaRPr lang="ja-JP" altLang="ja-JP" sz="1800" dirty="0">
              <a:solidFill>
                <a:srgbClr val="0000FF"/>
              </a:solidFill>
            </a:endParaRPr>
          </a:p>
        </p:txBody>
      </p:sp>
    </p:spTree>
    <p:extLst>
      <p:ext uri="{BB962C8B-B14F-4D97-AF65-F5344CB8AC3E}">
        <p14:creationId xmlns:p14="http://schemas.microsoft.com/office/powerpoint/2010/main" val="2960606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FF0000"/>
                </a:solidFill>
              </a:rPr>
              <a:t>[</a:t>
            </a:r>
            <a:r>
              <a:rPr lang="x-none" altLang="ja-JP" sz="2400" dirty="0">
                <a:solidFill>
                  <a:srgbClr val="FF0000"/>
                </a:solidFill>
              </a:rPr>
              <a:t>3) Investigate the downlink and uplink demodulation performance, and identify and specify the solutions to enhance the UL/DL demodulation performance under the above scenarios</a:t>
            </a:r>
            <a:endParaRPr lang="ja-JP" altLang="ja-JP" sz="2400" dirty="0">
              <a:solidFill>
                <a:srgbClr val="FF0000"/>
              </a:solidFill>
            </a:endParaRPr>
          </a:p>
          <a:p>
            <a:pPr lvl="1"/>
            <a:r>
              <a:rPr lang="x-none" altLang="ja-JP" sz="2000" dirty="0">
                <a:solidFill>
                  <a:srgbClr val="FF0000"/>
                </a:solidFill>
              </a:rPr>
              <a:t>3-1) For uplink enhancement, the denser reference signals defined for V2V can be considered</a:t>
            </a:r>
            <a:endParaRPr lang="ja-JP" altLang="ja-JP" sz="2000" dirty="0">
              <a:solidFill>
                <a:srgbClr val="FF0000"/>
              </a:solidFill>
            </a:endParaRPr>
          </a:p>
          <a:p>
            <a:pPr lvl="1"/>
            <a:r>
              <a:rPr lang="x-none" altLang="ja-JP" sz="2000" dirty="0">
                <a:solidFill>
                  <a:srgbClr val="FF0000"/>
                </a:solidFill>
              </a:rPr>
              <a:t>3-2) For downlink enhancement, the NR PT-RS like reference signal can be considered, and the schemes captured in TR36.878 can also be considered.</a:t>
            </a:r>
            <a:endParaRPr lang="ja-JP" altLang="ja-JP" sz="2000" dirty="0">
              <a:solidFill>
                <a:srgbClr val="FF0000"/>
              </a:solidFill>
            </a:endParaRPr>
          </a:p>
          <a:p>
            <a:pPr lvl="1"/>
            <a:r>
              <a:rPr lang="x-none" altLang="ja-JP" sz="2000" dirty="0">
                <a:solidFill>
                  <a:srgbClr val="FF0000"/>
                </a:solidFill>
              </a:rPr>
              <a:t>3-3) Other solutions are not precluded, e.g., sTTI based solution and/or DMRS based solution.</a:t>
            </a:r>
            <a:r>
              <a:rPr lang="en-US" altLang="ja-JP" sz="2000" dirty="0">
                <a:solidFill>
                  <a:srgbClr val="FF0000"/>
                </a:solidFill>
              </a:rPr>
              <a:t>] </a:t>
            </a:r>
            <a:endParaRPr lang="ja-JP" altLang="ja-JP" sz="2000" dirty="0">
              <a:solidFill>
                <a:srgbClr val="FF0000"/>
              </a:solidFill>
            </a:endParaRPr>
          </a:p>
          <a:p>
            <a:pPr marL="0" indent="0">
              <a:buNone/>
            </a:pPr>
            <a:endParaRPr kumimoji="1" lang="en-US" altLang="ja-JP" sz="2400" dirty="0">
              <a:solidFill>
                <a:srgbClr val="FF0000"/>
              </a:solidFill>
            </a:endParaRPr>
          </a:p>
          <a:p>
            <a:pPr marL="0" indent="0">
              <a:buNone/>
            </a:pPr>
            <a:endParaRPr kumimoji="1" lang="ja-JP" altLang="en-US" sz="2400" dirty="0">
              <a:solidFill>
                <a:srgbClr val="FF0000"/>
              </a:solidFill>
            </a:endParaRPr>
          </a:p>
        </p:txBody>
      </p:sp>
      <p:sp>
        <p:nvSpPr>
          <p:cNvPr id="4" name="角丸四角形吹き出し 3"/>
          <p:cNvSpPr/>
          <p:nvPr/>
        </p:nvSpPr>
        <p:spPr>
          <a:xfrm>
            <a:off x="3728864" y="4509120"/>
            <a:ext cx="6026018" cy="2160240"/>
          </a:xfrm>
          <a:prstGeom prst="wedgeRoundRectCallout">
            <a:avLst>
              <a:gd name="adj1" fmla="val -59433"/>
              <a:gd name="adj2" fmla="val -36855"/>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Impact to PHY layer signal</a:t>
            </a:r>
          </a:p>
          <a:p>
            <a:pPr marL="88900" lvl="3"/>
            <a:endParaRPr lang="en-US" altLang="ja-JP" sz="1800" dirty="0">
              <a:solidFill>
                <a:srgbClr val="0000FF"/>
              </a:solidFill>
            </a:endParaRPr>
          </a:p>
          <a:p>
            <a:pPr marL="88900" lvl="3"/>
            <a:r>
              <a:rPr lang="en-US" altLang="ja-JP" sz="1800" u="sng" dirty="0">
                <a:solidFill>
                  <a:srgbClr val="0000FF"/>
                </a:solidFill>
              </a:rPr>
              <a:t>Option 1</a:t>
            </a:r>
            <a:r>
              <a:rPr lang="en-US" altLang="ja-JP" sz="1800" dirty="0">
                <a:solidFill>
                  <a:srgbClr val="0000FF"/>
                </a:solidFill>
              </a:rPr>
              <a:t>: Remove this component, i.e. no new physical layer signals are defined</a:t>
            </a:r>
          </a:p>
          <a:p>
            <a:pPr marL="88900" lvl="3"/>
            <a:endParaRPr lang="en-US" altLang="ja-JP" sz="1800" dirty="0">
              <a:solidFill>
                <a:srgbClr val="0000FF"/>
              </a:solidFill>
            </a:endParaRPr>
          </a:p>
          <a:p>
            <a:pPr marL="88900" lvl="3"/>
            <a:r>
              <a:rPr lang="en-US" altLang="ja-JP" sz="1800" u="sng" dirty="0">
                <a:solidFill>
                  <a:srgbClr val="0000FF"/>
                </a:solidFill>
              </a:rPr>
              <a:t>Option 2</a:t>
            </a:r>
            <a:r>
              <a:rPr lang="en-US" altLang="ja-JP" sz="1800" dirty="0">
                <a:solidFill>
                  <a:srgbClr val="0000FF"/>
                </a:solidFill>
              </a:rPr>
              <a:t>: Set priorities of study, i.e. 1st priority is to investigate LTE CRS/DMRS-based solution. </a:t>
            </a:r>
          </a:p>
        </p:txBody>
      </p:sp>
    </p:spTree>
    <p:extLst>
      <p:ext uri="{BB962C8B-B14F-4D97-AF65-F5344CB8AC3E}">
        <p14:creationId xmlns:p14="http://schemas.microsoft.com/office/powerpoint/2010/main" val="3651529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Time Budget</a:t>
            </a:r>
            <a:endParaRPr kumimoji="1" lang="ja-JP" altLang="en-US" dirty="0"/>
          </a:p>
        </p:txBody>
      </p:sp>
      <p:graphicFrame>
        <p:nvGraphicFramePr>
          <p:cNvPr id="8" name="表 7">
            <a:extLst>
              <a:ext uri="{FF2B5EF4-FFF2-40B4-BE49-F238E27FC236}">
                <a16:creationId xmlns:a16="http://schemas.microsoft.com/office/drawing/2014/main" xmlns="" id="{9624C382-4ED0-8045-8ACF-1E787298500B}"/>
              </a:ext>
            </a:extLst>
          </p:cNvPr>
          <p:cNvGraphicFramePr>
            <a:graphicFrameLocks noGrp="1"/>
          </p:cNvGraphicFramePr>
          <p:nvPr>
            <p:extLst>
              <p:ext uri="{D42A27DB-BD31-4B8C-83A1-F6EECF244321}">
                <p14:modId xmlns:p14="http://schemas.microsoft.com/office/powerpoint/2010/main" val="2376298549"/>
              </p:ext>
            </p:extLst>
          </p:nvPr>
        </p:nvGraphicFramePr>
        <p:xfrm>
          <a:off x="56456" y="836712"/>
          <a:ext cx="9840221" cy="4485687"/>
        </p:xfrm>
        <a:graphic>
          <a:graphicData uri="http://schemas.openxmlformats.org/drawingml/2006/table">
            <a:tbl>
              <a:tblPr firstRow="1" bandRow="1">
                <a:tableStyleId>{5C22544A-7EE6-4342-B048-85BDC9FD1C3A}</a:tableStyleId>
              </a:tblPr>
              <a:tblGrid>
                <a:gridCol w="1441072">
                  <a:extLst>
                    <a:ext uri="{9D8B030D-6E8A-4147-A177-3AD203B41FA5}">
                      <a16:colId xmlns:a16="http://schemas.microsoft.com/office/drawing/2014/main" xmlns="" val="1940404560"/>
                    </a:ext>
                  </a:extLst>
                </a:gridCol>
                <a:gridCol w="354525">
                  <a:extLst>
                    <a:ext uri="{9D8B030D-6E8A-4147-A177-3AD203B41FA5}">
                      <a16:colId xmlns:a16="http://schemas.microsoft.com/office/drawing/2014/main" xmlns="" val="3575581909"/>
                    </a:ext>
                  </a:extLst>
                </a:gridCol>
                <a:gridCol w="234347">
                  <a:extLst>
                    <a:ext uri="{9D8B030D-6E8A-4147-A177-3AD203B41FA5}">
                      <a16:colId xmlns:a16="http://schemas.microsoft.com/office/drawing/2014/main" xmlns="" val="3180682141"/>
                    </a:ext>
                  </a:extLst>
                </a:gridCol>
                <a:gridCol w="283894">
                  <a:extLst>
                    <a:ext uri="{9D8B030D-6E8A-4147-A177-3AD203B41FA5}">
                      <a16:colId xmlns:a16="http://schemas.microsoft.com/office/drawing/2014/main" xmlns="" val="377640659"/>
                    </a:ext>
                  </a:extLst>
                </a:gridCol>
                <a:gridCol w="283894">
                  <a:extLst>
                    <a:ext uri="{9D8B030D-6E8A-4147-A177-3AD203B41FA5}">
                      <a16:colId xmlns:a16="http://schemas.microsoft.com/office/drawing/2014/main" xmlns="" val="943305652"/>
                    </a:ext>
                  </a:extLst>
                </a:gridCol>
                <a:gridCol w="258561">
                  <a:extLst>
                    <a:ext uri="{9D8B030D-6E8A-4147-A177-3AD203B41FA5}">
                      <a16:colId xmlns:a16="http://schemas.microsoft.com/office/drawing/2014/main" xmlns="" val="3223992016"/>
                    </a:ext>
                  </a:extLst>
                </a:gridCol>
                <a:gridCol w="258561">
                  <a:extLst>
                    <a:ext uri="{9D8B030D-6E8A-4147-A177-3AD203B41FA5}">
                      <a16:colId xmlns:a16="http://schemas.microsoft.com/office/drawing/2014/main" xmlns="" val="257779556"/>
                    </a:ext>
                  </a:extLst>
                </a:gridCol>
                <a:gridCol w="258561">
                  <a:extLst>
                    <a:ext uri="{9D8B030D-6E8A-4147-A177-3AD203B41FA5}">
                      <a16:colId xmlns:a16="http://schemas.microsoft.com/office/drawing/2014/main" xmlns="" val="45143380"/>
                    </a:ext>
                  </a:extLst>
                </a:gridCol>
                <a:gridCol w="283894">
                  <a:extLst>
                    <a:ext uri="{9D8B030D-6E8A-4147-A177-3AD203B41FA5}">
                      <a16:colId xmlns:a16="http://schemas.microsoft.com/office/drawing/2014/main" xmlns="" val="3369060063"/>
                    </a:ext>
                  </a:extLst>
                </a:gridCol>
                <a:gridCol w="283894">
                  <a:extLst>
                    <a:ext uri="{9D8B030D-6E8A-4147-A177-3AD203B41FA5}">
                      <a16:colId xmlns:a16="http://schemas.microsoft.com/office/drawing/2014/main" xmlns="" val="3188852036"/>
                    </a:ext>
                  </a:extLst>
                </a:gridCol>
                <a:gridCol w="258561">
                  <a:extLst>
                    <a:ext uri="{9D8B030D-6E8A-4147-A177-3AD203B41FA5}">
                      <a16:colId xmlns:a16="http://schemas.microsoft.com/office/drawing/2014/main" xmlns="" val="1784611379"/>
                    </a:ext>
                  </a:extLst>
                </a:gridCol>
                <a:gridCol w="258561">
                  <a:extLst>
                    <a:ext uri="{9D8B030D-6E8A-4147-A177-3AD203B41FA5}">
                      <a16:colId xmlns:a16="http://schemas.microsoft.com/office/drawing/2014/main" xmlns="" val="4255894097"/>
                    </a:ext>
                  </a:extLst>
                </a:gridCol>
                <a:gridCol w="258561">
                  <a:extLst>
                    <a:ext uri="{9D8B030D-6E8A-4147-A177-3AD203B41FA5}">
                      <a16:colId xmlns:a16="http://schemas.microsoft.com/office/drawing/2014/main" xmlns="" val="2884365289"/>
                    </a:ext>
                  </a:extLst>
                </a:gridCol>
                <a:gridCol w="287900">
                  <a:extLst>
                    <a:ext uri="{9D8B030D-6E8A-4147-A177-3AD203B41FA5}">
                      <a16:colId xmlns:a16="http://schemas.microsoft.com/office/drawing/2014/main" xmlns="" val="2940613209"/>
                    </a:ext>
                  </a:extLst>
                </a:gridCol>
                <a:gridCol w="283894">
                  <a:extLst>
                    <a:ext uri="{9D8B030D-6E8A-4147-A177-3AD203B41FA5}">
                      <a16:colId xmlns:a16="http://schemas.microsoft.com/office/drawing/2014/main" xmlns="" val="4253598819"/>
                    </a:ext>
                  </a:extLst>
                </a:gridCol>
                <a:gridCol w="258561">
                  <a:extLst>
                    <a:ext uri="{9D8B030D-6E8A-4147-A177-3AD203B41FA5}">
                      <a16:colId xmlns:a16="http://schemas.microsoft.com/office/drawing/2014/main" xmlns="" val="4209635042"/>
                    </a:ext>
                  </a:extLst>
                </a:gridCol>
                <a:gridCol w="258561">
                  <a:extLst>
                    <a:ext uri="{9D8B030D-6E8A-4147-A177-3AD203B41FA5}">
                      <a16:colId xmlns:a16="http://schemas.microsoft.com/office/drawing/2014/main" xmlns="" val="243937411"/>
                    </a:ext>
                  </a:extLst>
                </a:gridCol>
                <a:gridCol w="258561">
                  <a:extLst>
                    <a:ext uri="{9D8B030D-6E8A-4147-A177-3AD203B41FA5}">
                      <a16:colId xmlns:a16="http://schemas.microsoft.com/office/drawing/2014/main" xmlns="" val="1817897738"/>
                    </a:ext>
                  </a:extLst>
                </a:gridCol>
                <a:gridCol w="283894">
                  <a:extLst>
                    <a:ext uri="{9D8B030D-6E8A-4147-A177-3AD203B41FA5}">
                      <a16:colId xmlns:a16="http://schemas.microsoft.com/office/drawing/2014/main" xmlns="" val="674923128"/>
                    </a:ext>
                  </a:extLst>
                </a:gridCol>
                <a:gridCol w="283894">
                  <a:extLst>
                    <a:ext uri="{9D8B030D-6E8A-4147-A177-3AD203B41FA5}">
                      <a16:colId xmlns:a16="http://schemas.microsoft.com/office/drawing/2014/main" xmlns="" val="3755157196"/>
                    </a:ext>
                  </a:extLst>
                </a:gridCol>
                <a:gridCol w="258561">
                  <a:extLst>
                    <a:ext uri="{9D8B030D-6E8A-4147-A177-3AD203B41FA5}">
                      <a16:colId xmlns:a16="http://schemas.microsoft.com/office/drawing/2014/main" xmlns="" val="4108530770"/>
                    </a:ext>
                  </a:extLst>
                </a:gridCol>
                <a:gridCol w="258561">
                  <a:extLst>
                    <a:ext uri="{9D8B030D-6E8A-4147-A177-3AD203B41FA5}">
                      <a16:colId xmlns:a16="http://schemas.microsoft.com/office/drawing/2014/main" xmlns="" val="306030971"/>
                    </a:ext>
                  </a:extLst>
                </a:gridCol>
                <a:gridCol w="258561">
                  <a:extLst>
                    <a:ext uri="{9D8B030D-6E8A-4147-A177-3AD203B41FA5}">
                      <a16:colId xmlns:a16="http://schemas.microsoft.com/office/drawing/2014/main" xmlns="" val="3359068942"/>
                    </a:ext>
                  </a:extLst>
                </a:gridCol>
                <a:gridCol w="283894">
                  <a:extLst>
                    <a:ext uri="{9D8B030D-6E8A-4147-A177-3AD203B41FA5}">
                      <a16:colId xmlns:a16="http://schemas.microsoft.com/office/drawing/2014/main" xmlns="" val="838382675"/>
                    </a:ext>
                  </a:extLst>
                </a:gridCol>
                <a:gridCol w="283894">
                  <a:extLst>
                    <a:ext uri="{9D8B030D-6E8A-4147-A177-3AD203B41FA5}">
                      <a16:colId xmlns:a16="http://schemas.microsoft.com/office/drawing/2014/main" xmlns="" val="156430443"/>
                    </a:ext>
                  </a:extLst>
                </a:gridCol>
                <a:gridCol w="258561">
                  <a:extLst>
                    <a:ext uri="{9D8B030D-6E8A-4147-A177-3AD203B41FA5}">
                      <a16:colId xmlns:a16="http://schemas.microsoft.com/office/drawing/2014/main" xmlns="" val="1938371697"/>
                    </a:ext>
                  </a:extLst>
                </a:gridCol>
                <a:gridCol w="258561">
                  <a:extLst>
                    <a:ext uri="{9D8B030D-6E8A-4147-A177-3AD203B41FA5}">
                      <a16:colId xmlns:a16="http://schemas.microsoft.com/office/drawing/2014/main" xmlns="" val="3166183068"/>
                    </a:ext>
                  </a:extLst>
                </a:gridCol>
                <a:gridCol w="258561">
                  <a:extLst>
                    <a:ext uri="{9D8B030D-6E8A-4147-A177-3AD203B41FA5}">
                      <a16:colId xmlns:a16="http://schemas.microsoft.com/office/drawing/2014/main" xmlns="" val="2243852325"/>
                    </a:ext>
                  </a:extLst>
                </a:gridCol>
                <a:gridCol w="283894">
                  <a:extLst>
                    <a:ext uri="{9D8B030D-6E8A-4147-A177-3AD203B41FA5}">
                      <a16:colId xmlns:a16="http://schemas.microsoft.com/office/drawing/2014/main" xmlns="" val="1201371931"/>
                    </a:ext>
                  </a:extLst>
                </a:gridCol>
                <a:gridCol w="287900">
                  <a:extLst>
                    <a:ext uri="{9D8B030D-6E8A-4147-A177-3AD203B41FA5}">
                      <a16:colId xmlns:a16="http://schemas.microsoft.com/office/drawing/2014/main" xmlns="" val="255947100"/>
                    </a:ext>
                  </a:extLst>
                </a:gridCol>
                <a:gridCol w="258561">
                  <a:extLst>
                    <a:ext uri="{9D8B030D-6E8A-4147-A177-3AD203B41FA5}">
                      <a16:colId xmlns:a16="http://schemas.microsoft.com/office/drawing/2014/main" xmlns="" val="1943864478"/>
                    </a:ext>
                  </a:extLst>
                </a:gridCol>
                <a:gridCol w="258561">
                  <a:extLst>
                    <a:ext uri="{9D8B030D-6E8A-4147-A177-3AD203B41FA5}">
                      <a16:colId xmlns:a16="http://schemas.microsoft.com/office/drawing/2014/main" xmlns="" val="3156877619"/>
                    </a:ext>
                  </a:extLst>
                </a:gridCol>
              </a:tblGrid>
              <a:tr h="370840">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gridSpan="5">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3Q 2018</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10">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4Q 2018</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5">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1Q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10">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2Q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70840">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295058930"/>
                  </a:ext>
                </a:extLst>
              </a:tr>
              <a:tr h="410448">
                <a:tc>
                  <a:txBody>
                    <a:bodyPr/>
                    <a:lstStyle/>
                    <a:p>
                      <a:pPr algn="l" fontAlgn="t"/>
                      <a:r>
                        <a:rPr lang="en-US" sz="1000" b="1" i="0" u="none" strike="noStrike" dirty="0">
                          <a:solidFill>
                            <a:schemeClr val="tx1"/>
                          </a:solidFill>
                          <a:effectLst/>
                          <a:latin typeface="Arial" panose="020B0604020202020204" pitchFamily="34" charset="0"/>
                          <a:ea typeface="맑은 고딕" panose="020B0503020000020004" pitchFamily="34" charset="-127"/>
                        </a:rPr>
                        <a:t>Title</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endParaRPr lang="en-US" sz="1000" b="1"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94</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103</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88</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88</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94bis</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103</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101</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88bis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88bis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104</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102</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89</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89</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96</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103</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96bis</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105</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103</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97</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106</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104</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1912576"/>
                  </a:ext>
                </a:extLst>
              </a:tr>
              <a:tr h="370840">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LTE uplink enhancements for WTTc</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Dec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2018</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1213397033"/>
                  </a:ext>
                </a:extLst>
              </a:tr>
              <a:tr h="370840">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Core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55964607"/>
                  </a:ext>
                </a:extLst>
              </a:tr>
              <a:tr h="370840">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582686680"/>
                  </a:ext>
                </a:extLst>
              </a:tr>
              <a:tr h="370840">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Study on Advanced Receivers for LTE V2X</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Jun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316258646"/>
                  </a:ext>
                </a:extLst>
              </a:tr>
              <a:tr h="370840">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Core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ja-JP" altLang="en-US" sz="100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82770894"/>
                  </a:ext>
                </a:extLst>
              </a:tr>
              <a:tr h="370840">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ja-JP" altLang="en-US" sz="100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199073043"/>
                  </a:ext>
                </a:extLst>
              </a:tr>
            </a:tbl>
          </a:graphicData>
        </a:graphic>
      </p:graphicFrame>
      <p:sp>
        <p:nvSpPr>
          <p:cNvPr id="3" name="テキスト ボックス 2"/>
          <p:cNvSpPr txBox="1"/>
          <p:nvPr/>
        </p:nvSpPr>
        <p:spPr>
          <a:xfrm>
            <a:off x="2101483" y="4221088"/>
            <a:ext cx="7604045" cy="899657"/>
          </a:xfrm>
          <a:prstGeom prst="rect">
            <a:avLst/>
          </a:prstGeom>
          <a:solidFill>
            <a:srgbClr val="FFFF00"/>
          </a:solidFill>
        </p:spPr>
        <p:txBody>
          <a:bodyPr wrap="square" rtlCol="0" anchor="ctr">
            <a:spAutoFit/>
          </a:bodyPr>
          <a:lstStyle/>
          <a:p>
            <a:pPr algn="ctr"/>
            <a:r>
              <a:rPr kumimoji="1" lang="en-US" altLang="ja-JP" dirty="0" smtClean="0">
                <a:solidFill>
                  <a:srgbClr val="FF0000"/>
                </a:solidFill>
                <a:latin typeface="+mj-lt"/>
              </a:rPr>
              <a:t>Not </a:t>
            </a:r>
            <a:r>
              <a:rPr lang="en-US" altLang="ja-JP" dirty="0" smtClean="0">
                <a:solidFill>
                  <a:srgbClr val="FF0000"/>
                </a:solidFill>
                <a:latin typeface="+mj-lt"/>
              </a:rPr>
              <a:t>ready</a:t>
            </a:r>
            <a:endParaRPr kumimoji="1" lang="ja-JP" altLang="en-US" dirty="0" err="1" smtClean="0">
              <a:solidFill>
                <a:srgbClr val="FF0000"/>
              </a:solidFill>
              <a:latin typeface="+mj-lt"/>
            </a:endParaRPr>
          </a:p>
        </p:txBody>
      </p:sp>
      <p:sp>
        <p:nvSpPr>
          <p:cNvPr id="4" name="テキスト ボックス 3"/>
          <p:cNvSpPr txBox="1"/>
          <p:nvPr/>
        </p:nvSpPr>
        <p:spPr>
          <a:xfrm>
            <a:off x="1568624" y="5703639"/>
            <a:ext cx="7475123" cy="461665"/>
          </a:xfrm>
          <a:prstGeom prst="rect">
            <a:avLst/>
          </a:prstGeom>
          <a:noFill/>
        </p:spPr>
        <p:txBody>
          <a:bodyPr wrap="none" rtlCol="0">
            <a:spAutoFit/>
          </a:bodyPr>
          <a:lstStyle/>
          <a:p>
            <a:r>
              <a:rPr kumimoji="1" lang="en-US" altLang="ja-JP" dirty="0" smtClean="0">
                <a:latin typeface="+mj-lt"/>
              </a:rPr>
              <a:t>Note: Confirmation by WG chairs has not been finished</a:t>
            </a:r>
            <a:endParaRPr kumimoji="1" lang="ja-JP" altLang="en-US" dirty="0" err="1" smtClean="0">
              <a:latin typeface="+mj-lt"/>
            </a:endParaRPr>
          </a:p>
        </p:txBody>
      </p:sp>
    </p:spTree>
    <p:extLst>
      <p:ext uri="{BB962C8B-B14F-4D97-AF65-F5344CB8AC3E}">
        <p14:creationId xmlns:p14="http://schemas.microsoft.com/office/powerpoint/2010/main" val="716216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x-none" altLang="ja-JP" sz="1600" dirty="0">
                <a:solidFill>
                  <a:schemeClr val="tx1"/>
                </a:solidFill>
              </a:rPr>
              <a:t>4) Investigate the RRM measurement performance, and identify and specify the solutions to enhance the RRM measurement performance under the above scenarios, if needed</a:t>
            </a:r>
            <a:endParaRPr lang="ja-JP" altLang="ja-JP" sz="1600" dirty="0">
              <a:solidFill>
                <a:schemeClr val="tx1"/>
              </a:solidFill>
            </a:endParaRPr>
          </a:p>
          <a:p>
            <a:pPr lvl="1"/>
            <a:r>
              <a:rPr lang="en-US" altLang="ja-JP" sz="1400" dirty="0">
                <a:solidFill>
                  <a:srgbClr val="FF0000"/>
                </a:solidFill>
              </a:rPr>
              <a:t>[4-1) The schemes captured in TR36.878 can be considered.</a:t>
            </a:r>
            <a:endParaRPr lang="ja-JP" altLang="ja-JP" sz="1400" dirty="0">
              <a:solidFill>
                <a:srgbClr val="FF0000"/>
              </a:solidFill>
            </a:endParaRPr>
          </a:p>
          <a:p>
            <a:pPr lvl="2"/>
            <a:r>
              <a:rPr lang="en-US" altLang="ja-JP" sz="1400" dirty="0">
                <a:solidFill>
                  <a:srgbClr val="FF0000"/>
                </a:solidFill>
              </a:rPr>
              <a:t>4-1-1) Candidate solution 1: UEs would need to perform ****</a:t>
            </a:r>
            <a:endParaRPr lang="ja-JP" altLang="ja-JP" sz="1400" dirty="0">
              <a:solidFill>
                <a:srgbClr val="FF0000"/>
              </a:solidFill>
            </a:endParaRPr>
          </a:p>
          <a:p>
            <a:pPr lvl="2"/>
            <a:r>
              <a:rPr lang="en-US" altLang="ja-JP" sz="1400" dirty="0">
                <a:solidFill>
                  <a:srgbClr val="FF0000"/>
                </a:solidFill>
              </a:rPr>
              <a:t>4-1-2) Candidate solution 2: Enhance cell identification ****</a:t>
            </a:r>
            <a:endParaRPr lang="ja-JP" altLang="ja-JP" sz="1400" dirty="0">
              <a:solidFill>
                <a:srgbClr val="FF0000"/>
              </a:solidFill>
            </a:endParaRPr>
          </a:p>
          <a:p>
            <a:pPr lvl="2"/>
            <a:r>
              <a:rPr lang="en-US" altLang="ja-JP" sz="1400" dirty="0">
                <a:solidFill>
                  <a:srgbClr val="FF0000"/>
                </a:solidFill>
              </a:rPr>
              <a:t>4-1-3) Candidate solution 3: Trigger the active measurements, e.g., ****</a:t>
            </a:r>
            <a:endParaRPr lang="ja-JP" altLang="ja-JP" sz="1400" dirty="0">
              <a:solidFill>
                <a:srgbClr val="FF0000"/>
              </a:solidFill>
            </a:endParaRPr>
          </a:p>
          <a:p>
            <a:pPr lvl="2"/>
            <a:r>
              <a:rPr lang="en-US" altLang="ja-JP" sz="1400" dirty="0">
                <a:solidFill>
                  <a:srgbClr val="FF0000"/>
                </a:solidFill>
              </a:rPr>
              <a:t>4-1-4) Candidate solution 4: Network provides the assistant information ****</a:t>
            </a:r>
            <a:endParaRPr lang="ja-JP" altLang="ja-JP" sz="1400" dirty="0">
              <a:solidFill>
                <a:srgbClr val="FF0000"/>
              </a:solidFill>
            </a:endParaRPr>
          </a:p>
          <a:p>
            <a:pPr lvl="2"/>
            <a:r>
              <a:rPr lang="en-US" altLang="ja-JP" sz="1400" dirty="0">
                <a:solidFill>
                  <a:srgbClr val="FF0000"/>
                </a:solidFill>
              </a:rPr>
              <a:t>4-1-5) Candidate solution 5: Enhanced RRM requirements are defined up to ****</a:t>
            </a:r>
            <a:endParaRPr lang="ja-JP" altLang="ja-JP" sz="1400" dirty="0">
              <a:solidFill>
                <a:srgbClr val="FF0000"/>
              </a:solidFill>
            </a:endParaRPr>
          </a:p>
          <a:p>
            <a:pPr lvl="2"/>
            <a:r>
              <a:rPr lang="en-US" altLang="ja-JP" sz="1400" dirty="0">
                <a:solidFill>
                  <a:srgbClr val="FF0000"/>
                </a:solidFill>
              </a:rPr>
              <a:t>4-1-6) Candidate solution 6: Enhance RRM requirements based on ****</a:t>
            </a:r>
            <a:endParaRPr lang="ja-JP" altLang="ja-JP" sz="1400" dirty="0">
              <a:solidFill>
                <a:srgbClr val="FF0000"/>
              </a:solidFill>
            </a:endParaRPr>
          </a:p>
          <a:p>
            <a:pPr lvl="2"/>
            <a:r>
              <a:rPr lang="en-US" altLang="ja-JP" sz="1400" dirty="0">
                <a:solidFill>
                  <a:srgbClr val="FF0000"/>
                </a:solidFill>
              </a:rPr>
              <a:t>4-1-7) Candidate solution 7: Reduce RLM (out of sync monitoring) window and ****</a:t>
            </a:r>
            <a:endParaRPr lang="ja-JP" altLang="ja-JP" sz="1400" dirty="0">
              <a:solidFill>
                <a:srgbClr val="FF0000"/>
              </a:solidFill>
            </a:endParaRPr>
          </a:p>
          <a:p>
            <a:pPr lvl="1"/>
            <a:r>
              <a:rPr lang="en-US" altLang="ja-JP" sz="1400" dirty="0">
                <a:solidFill>
                  <a:srgbClr val="FF0000"/>
                </a:solidFill>
              </a:rPr>
              <a:t>4-2) Other solutions are not precluded.]</a:t>
            </a:r>
            <a:endParaRPr lang="ja-JP" altLang="ja-JP" sz="1400" dirty="0">
              <a:solidFill>
                <a:srgbClr val="FF0000"/>
              </a:solidFill>
            </a:endParaRPr>
          </a:p>
          <a:p>
            <a:endParaRPr kumimoji="1" lang="ja-JP" altLang="en-US" sz="1600" dirty="0"/>
          </a:p>
        </p:txBody>
      </p:sp>
      <p:sp>
        <p:nvSpPr>
          <p:cNvPr id="4" name="角丸四角形吹き出し 3"/>
          <p:cNvSpPr/>
          <p:nvPr/>
        </p:nvSpPr>
        <p:spPr>
          <a:xfrm>
            <a:off x="200472" y="3789040"/>
            <a:ext cx="9361040" cy="2880320"/>
          </a:xfrm>
          <a:prstGeom prst="wedgeRoundRectCallout">
            <a:avLst>
              <a:gd name="adj1" fmla="val 5594"/>
              <a:gd name="adj2" fmla="val -58607"/>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Rel-14 mechanism should be reused</a:t>
            </a:r>
          </a:p>
          <a:p>
            <a:pPr marL="88900" lvl="3"/>
            <a:endParaRPr lang="en-US" altLang="ja-JP" sz="800" dirty="0">
              <a:solidFill>
                <a:srgbClr val="0000FF"/>
              </a:solidFill>
            </a:endParaRPr>
          </a:p>
          <a:p>
            <a:pPr marL="88900" lvl="3"/>
            <a:r>
              <a:rPr lang="en-US" altLang="ja-JP" sz="1800" b="1" u="sng" dirty="0">
                <a:solidFill>
                  <a:srgbClr val="0000FF"/>
                </a:solidFill>
              </a:rPr>
              <a:t>Option 1</a:t>
            </a:r>
            <a:r>
              <a:rPr lang="en-US" altLang="ja-JP" sz="1800" dirty="0">
                <a:solidFill>
                  <a:srgbClr val="0000FF"/>
                </a:solidFill>
              </a:rPr>
              <a:t>: Keep all the options, i.e. 4-1-1) to 4-1-7) and 4-2)</a:t>
            </a:r>
          </a:p>
          <a:p>
            <a:pPr marL="88900" lvl="3"/>
            <a:endParaRPr lang="en-US" altLang="ja-JP" sz="700" dirty="0">
              <a:solidFill>
                <a:srgbClr val="0000FF"/>
              </a:solidFill>
            </a:endParaRPr>
          </a:p>
          <a:p>
            <a:pPr marL="88900" lvl="3"/>
            <a:r>
              <a:rPr lang="en-US" altLang="ja-JP" sz="1800" b="1" u="sng" dirty="0">
                <a:solidFill>
                  <a:srgbClr val="0000FF"/>
                </a:solidFill>
              </a:rPr>
              <a:t>Option 2</a:t>
            </a:r>
            <a:r>
              <a:rPr lang="en-US" altLang="ja-JP" sz="1800" dirty="0">
                <a:solidFill>
                  <a:srgbClr val="0000FF"/>
                </a:solidFill>
              </a:rPr>
              <a:t>: Change the sentence such as “Investigate the RRM measurement performance, and identify and specify the solutions to enhance the RRM measurement performance under the above scenarios as long as RAN4 identifies non-necessity of the new RRM requirements” </a:t>
            </a:r>
          </a:p>
          <a:p>
            <a:pPr marL="88900" lvl="3"/>
            <a:endParaRPr lang="en-US" altLang="ja-JP" sz="700" dirty="0">
              <a:solidFill>
                <a:srgbClr val="0000FF"/>
              </a:solidFill>
            </a:endParaRPr>
          </a:p>
          <a:p>
            <a:pPr marL="88900" lvl="3"/>
            <a:r>
              <a:rPr lang="en-US" altLang="ja-JP" sz="1800" b="1" u="sng" dirty="0">
                <a:solidFill>
                  <a:srgbClr val="0000FF"/>
                </a:solidFill>
              </a:rPr>
              <a:t>Option 3</a:t>
            </a:r>
            <a:r>
              <a:rPr lang="en-US" altLang="ja-JP" sz="1800" dirty="0">
                <a:solidFill>
                  <a:srgbClr val="0000FF"/>
                </a:solidFill>
              </a:rPr>
              <a:t>: Remove 4-1-1) to 4-1-7) and 4-2), and add a sentence such as “RRM requirements defined in Rel-14 is applied”</a:t>
            </a:r>
          </a:p>
        </p:txBody>
      </p:sp>
    </p:spTree>
    <p:extLst>
      <p:ext uri="{BB962C8B-B14F-4D97-AF65-F5344CB8AC3E}">
        <p14:creationId xmlns:p14="http://schemas.microsoft.com/office/powerpoint/2010/main" val="1378600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FF0000"/>
                </a:solidFill>
              </a:rPr>
              <a:t>[</a:t>
            </a:r>
            <a:r>
              <a:rPr lang="x-none" altLang="ja-JP" sz="2400" dirty="0">
                <a:solidFill>
                  <a:srgbClr val="FF0000"/>
                </a:solidFill>
              </a:rPr>
              <a:t>5) Improve the robustness for RLM in the high speed scenario</a:t>
            </a:r>
            <a:r>
              <a:rPr lang="en-US" altLang="ja-JP" sz="2400" dirty="0">
                <a:solidFill>
                  <a:srgbClr val="FF0000"/>
                </a:solidFill>
              </a:rPr>
              <a:t>]</a:t>
            </a:r>
          </a:p>
          <a:p>
            <a:pPr lvl="0"/>
            <a:endParaRPr lang="en-US" altLang="ja-JP" sz="2400" dirty="0">
              <a:solidFill>
                <a:srgbClr val="FF0000"/>
              </a:solidFill>
            </a:endParaRPr>
          </a:p>
          <a:p>
            <a:pPr lvl="0"/>
            <a:endParaRPr lang="en-US" altLang="ja-JP" sz="2400" dirty="0">
              <a:solidFill>
                <a:srgbClr val="FF0000"/>
              </a:solidFill>
            </a:endParaRPr>
          </a:p>
          <a:p>
            <a:pPr lvl="0"/>
            <a:endParaRPr lang="en-US" altLang="ja-JP" sz="2400" dirty="0">
              <a:solidFill>
                <a:srgbClr val="FF0000"/>
              </a:solidFill>
            </a:endParaRPr>
          </a:p>
          <a:p>
            <a:pPr lvl="0"/>
            <a:endParaRPr lang="ja-JP" altLang="ja-JP" sz="2400" dirty="0">
              <a:solidFill>
                <a:srgbClr val="FF0000"/>
              </a:solidFill>
            </a:endParaRPr>
          </a:p>
          <a:p>
            <a:pPr lvl="0"/>
            <a:r>
              <a:rPr lang="en-US" altLang="ja-JP" sz="2400" dirty="0">
                <a:solidFill>
                  <a:srgbClr val="FF0000"/>
                </a:solidFill>
              </a:rPr>
              <a:t>[6) Investigate and improve issues in existing high speed scenario which has already been defined in each spec, if any. </a:t>
            </a:r>
            <a:endParaRPr lang="ja-JP" altLang="ja-JP" sz="2400" dirty="0">
              <a:solidFill>
                <a:srgbClr val="FF0000"/>
              </a:solidFill>
            </a:endParaRPr>
          </a:p>
          <a:p>
            <a:pPr lvl="1"/>
            <a:r>
              <a:rPr lang="en-US" altLang="ja-JP" sz="2000" dirty="0">
                <a:solidFill>
                  <a:srgbClr val="FF0000"/>
                </a:solidFill>
              </a:rPr>
              <a:t>6-1) For example, SFN scenario with UE velocity up to 350km/h.]</a:t>
            </a:r>
            <a:endParaRPr lang="ja-JP" altLang="ja-JP" sz="2000" dirty="0">
              <a:solidFill>
                <a:srgbClr val="FF0000"/>
              </a:solidFill>
            </a:endParaRPr>
          </a:p>
          <a:p>
            <a:endParaRPr kumimoji="1" lang="ja-JP" altLang="en-US" sz="2400" dirty="0"/>
          </a:p>
        </p:txBody>
      </p:sp>
      <p:sp>
        <p:nvSpPr>
          <p:cNvPr id="4" name="角丸四角形吹き出し 3"/>
          <p:cNvSpPr/>
          <p:nvPr/>
        </p:nvSpPr>
        <p:spPr>
          <a:xfrm>
            <a:off x="2432720" y="1340768"/>
            <a:ext cx="7272808" cy="1656184"/>
          </a:xfrm>
          <a:prstGeom prst="wedgeRoundRectCallout">
            <a:avLst>
              <a:gd name="adj1" fmla="val -53496"/>
              <a:gd name="adj2" fmla="val -39922"/>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Reuse Rel-14 mechanism</a:t>
            </a:r>
          </a:p>
          <a:p>
            <a:pPr marL="88900" lvl="3"/>
            <a:endParaRPr lang="en-US" altLang="ja-JP" sz="900" dirty="0">
              <a:solidFill>
                <a:srgbClr val="0000FF"/>
              </a:solidFill>
            </a:endParaRPr>
          </a:p>
          <a:p>
            <a:pPr marL="88900" lvl="3"/>
            <a:r>
              <a:rPr lang="en-US" altLang="ja-JP" sz="1800" u="sng" dirty="0">
                <a:solidFill>
                  <a:srgbClr val="0000FF"/>
                </a:solidFill>
              </a:rPr>
              <a:t>Option 1: </a:t>
            </a:r>
            <a:r>
              <a:rPr lang="en-US" altLang="ja-JP" sz="1800" dirty="0">
                <a:solidFill>
                  <a:srgbClr val="0000FF"/>
                </a:solidFill>
              </a:rPr>
              <a:t>Keep the current sentence </a:t>
            </a:r>
          </a:p>
          <a:p>
            <a:pPr marL="88900" lvl="3"/>
            <a:r>
              <a:rPr lang="en-US" altLang="ja-JP" sz="1800" u="sng" dirty="0">
                <a:solidFill>
                  <a:srgbClr val="0000FF"/>
                </a:solidFill>
              </a:rPr>
              <a:t>Option 2: </a:t>
            </a:r>
            <a:r>
              <a:rPr lang="en-US" altLang="ja-JP" sz="1800" dirty="0">
                <a:solidFill>
                  <a:srgbClr val="0000FF"/>
                </a:solidFill>
              </a:rPr>
              <a:t>Change the sentence such as “Improve the robustness for RLM in the high speed scenario as long as RAN4 identifies non-necessity of the new RLM requirements”</a:t>
            </a:r>
          </a:p>
        </p:txBody>
      </p:sp>
      <p:sp>
        <p:nvSpPr>
          <p:cNvPr id="5" name="角丸四角形吹き出し 4"/>
          <p:cNvSpPr/>
          <p:nvPr/>
        </p:nvSpPr>
        <p:spPr>
          <a:xfrm>
            <a:off x="2288704" y="4809980"/>
            <a:ext cx="7272808" cy="1656184"/>
          </a:xfrm>
          <a:prstGeom prst="wedgeRoundRectCallout">
            <a:avLst>
              <a:gd name="adj1" fmla="val -45638"/>
              <a:gd name="adj2" fmla="val -66761"/>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The scenario is not clear.</a:t>
            </a:r>
          </a:p>
          <a:p>
            <a:pPr marL="88900" lvl="3"/>
            <a:endParaRPr lang="en-US" altLang="ja-JP" sz="900" dirty="0">
              <a:solidFill>
                <a:srgbClr val="0000FF"/>
              </a:solidFill>
            </a:endParaRPr>
          </a:p>
          <a:p>
            <a:pPr marL="88900" lvl="3"/>
            <a:r>
              <a:rPr lang="en-US" altLang="ja-JP" sz="1800" u="sng" dirty="0">
                <a:solidFill>
                  <a:srgbClr val="0000FF"/>
                </a:solidFill>
              </a:rPr>
              <a:t>Option 1: </a:t>
            </a:r>
            <a:r>
              <a:rPr lang="en-US" altLang="ja-JP" sz="1800" dirty="0">
                <a:solidFill>
                  <a:srgbClr val="0000FF"/>
                </a:solidFill>
              </a:rPr>
              <a:t>Keep the current sentence </a:t>
            </a:r>
          </a:p>
          <a:p>
            <a:pPr marL="88900" lvl="3"/>
            <a:r>
              <a:rPr lang="en-US" altLang="ja-JP" sz="1800" u="sng" dirty="0">
                <a:solidFill>
                  <a:srgbClr val="0000FF"/>
                </a:solidFill>
              </a:rPr>
              <a:t>Option 2: </a:t>
            </a:r>
            <a:r>
              <a:rPr lang="en-US" altLang="ja-JP" sz="1800" dirty="0">
                <a:solidFill>
                  <a:srgbClr val="0000FF"/>
                </a:solidFill>
              </a:rPr>
              <a:t>Remove this component</a:t>
            </a:r>
          </a:p>
        </p:txBody>
      </p:sp>
    </p:spTree>
    <p:extLst>
      <p:ext uri="{BB962C8B-B14F-4D97-AF65-F5344CB8AC3E}">
        <p14:creationId xmlns:p14="http://schemas.microsoft.com/office/powerpoint/2010/main" val="42121451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en-GB" altLang="ja-JP" dirty="0">
                <a:solidFill>
                  <a:srgbClr val="000000"/>
                </a:solidFill>
              </a:rPr>
              <a:t>&lt;Performance part&gt;</a:t>
            </a:r>
            <a:endParaRPr lang="ja-JP" altLang="ja-JP" dirty="0">
              <a:solidFill>
                <a:srgbClr val="000000"/>
              </a:solidFill>
            </a:endParaRPr>
          </a:p>
          <a:p>
            <a:pPr lvl="0"/>
            <a:r>
              <a:rPr lang="en-US" altLang="ja-JP" dirty="0">
                <a:solidFill>
                  <a:srgbClr val="FF0000"/>
                </a:solidFill>
              </a:rPr>
              <a:t>[</a:t>
            </a:r>
            <a:r>
              <a:rPr lang="x-none" altLang="ja-JP" dirty="0">
                <a:solidFill>
                  <a:srgbClr val="FF0000"/>
                </a:solidFill>
              </a:rPr>
              <a:t>10) Specify the necessary RRM test cases</a:t>
            </a:r>
            <a:r>
              <a:rPr lang="en-US" altLang="ja-JP" dirty="0">
                <a:solidFill>
                  <a:srgbClr val="FF0000"/>
                </a:solidFill>
              </a:rPr>
              <a:t>]</a:t>
            </a:r>
          </a:p>
          <a:p>
            <a:pPr lvl="0"/>
            <a:endParaRPr lang="en-US" altLang="ja-JP" dirty="0">
              <a:solidFill>
                <a:srgbClr val="FF0000"/>
              </a:solidFill>
            </a:endParaRPr>
          </a:p>
          <a:p>
            <a:pPr lvl="0"/>
            <a:endParaRPr lang="en-US" altLang="ja-JP" dirty="0">
              <a:solidFill>
                <a:srgbClr val="FF0000"/>
              </a:solidFill>
            </a:endParaRPr>
          </a:p>
          <a:p>
            <a:pPr lvl="0"/>
            <a:endParaRPr lang="en-US" altLang="ja-JP" dirty="0">
              <a:solidFill>
                <a:srgbClr val="FF0000"/>
              </a:solidFill>
            </a:endParaRPr>
          </a:p>
          <a:p>
            <a:pPr lvl="0"/>
            <a:endParaRPr lang="ja-JP" altLang="ja-JP" dirty="0">
              <a:solidFill>
                <a:srgbClr val="FF0000"/>
              </a:solidFill>
            </a:endParaRPr>
          </a:p>
          <a:p>
            <a:pPr lvl="0"/>
            <a:r>
              <a:rPr lang="x-none" altLang="ja-JP" dirty="0">
                <a:solidFill>
                  <a:srgbClr val="000000"/>
                </a:solidFill>
              </a:rPr>
              <a:t>11) Specify the necessary UE demodulation performance requirements, and CSI reporting requirements if any</a:t>
            </a:r>
            <a:endParaRPr lang="ja-JP" altLang="ja-JP" dirty="0">
              <a:solidFill>
                <a:srgbClr val="000000"/>
              </a:solidFill>
            </a:endParaRPr>
          </a:p>
          <a:p>
            <a:pPr lvl="0"/>
            <a:r>
              <a:rPr lang="x-none" altLang="ja-JP" dirty="0">
                <a:solidFill>
                  <a:srgbClr val="000000"/>
                </a:solidFill>
              </a:rPr>
              <a:t>12) Specify the necessary BS demodulation performance requirements</a:t>
            </a:r>
            <a:endParaRPr lang="ja-JP" altLang="ja-JP" dirty="0">
              <a:solidFill>
                <a:srgbClr val="000000"/>
              </a:solidFill>
            </a:endParaRPr>
          </a:p>
          <a:p>
            <a:endParaRPr kumimoji="1" lang="ja-JP" altLang="en-US" dirty="0"/>
          </a:p>
        </p:txBody>
      </p:sp>
      <p:sp>
        <p:nvSpPr>
          <p:cNvPr id="4" name="角丸四角形吹き出し 3"/>
          <p:cNvSpPr/>
          <p:nvPr/>
        </p:nvSpPr>
        <p:spPr>
          <a:xfrm>
            <a:off x="2000672" y="2060848"/>
            <a:ext cx="7272808" cy="864096"/>
          </a:xfrm>
          <a:prstGeom prst="wedgeRoundRectCallout">
            <a:avLst>
              <a:gd name="adj1" fmla="val -45638"/>
              <a:gd name="adj2" fmla="val -66761"/>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2800" dirty="0">
                <a:solidFill>
                  <a:srgbClr val="0000FF"/>
                </a:solidFill>
              </a:rPr>
              <a:t>Come-back after other parts are stable </a:t>
            </a:r>
          </a:p>
        </p:txBody>
      </p:sp>
    </p:spTree>
    <p:extLst>
      <p:ext uri="{BB962C8B-B14F-4D97-AF65-F5344CB8AC3E}">
        <p14:creationId xmlns:p14="http://schemas.microsoft.com/office/powerpoint/2010/main" val="1270486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Low Complexity 4Rx</a:t>
            </a:r>
            <a:endParaRPr lang="ja-JP" altLang="ja-JP" sz="4000" dirty="0">
              <a:cs typeface="HGP創英角ｺﾞｼｯｸUB"/>
            </a:endParaRPr>
          </a:p>
        </p:txBody>
      </p:sp>
    </p:spTree>
    <p:extLst>
      <p:ext uri="{BB962C8B-B14F-4D97-AF65-F5344CB8AC3E}">
        <p14:creationId xmlns:p14="http://schemas.microsoft.com/office/powerpoint/2010/main" val="400687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LC_4Rx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800" dirty="0"/>
              <a:t>Proposed </a:t>
            </a:r>
            <a:r>
              <a:rPr lang="x-none" altLang="ja-JP" sz="2800" dirty="0"/>
              <a:t>Motivation</a:t>
            </a:r>
            <a:endParaRPr lang="ja-JP" altLang="ja-JP" sz="2800" dirty="0"/>
          </a:p>
          <a:p>
            <a:pPr lvl="1"/>
            <a:r>
              <a:rPr lang="x-none" altLang="ja-JP" dirty="0"/>
              <a:t>While there is a growing demand on the higher order diversity UEs, the implementation on such UEs are not easy, e.g. 4 or 8 receivers with CA</a:t>
            </a:r>
            <a:endParaRPr lang="en-US" altLang="ja-JP" dirty="0"/>
          </a:p>
          <a:p>
            <a:r>
              <a:rPr lang="en-US" altLang="ja-JP" dirty="0"/>
              <a:t>Proposed </a:t>
            </a:r>
            <a:r>
              <a:rPr lang="x-none" altLang="ja-JP" dirty="0"/>
              <a:t>Goal</a:t>
            </a:r>
            <a:endParaRPr lang="ja-JP" altLang="ja-JP" dirty="0"/>
          </a:p>
          <a:p>
            <a:pPr lvl="1"/>
            <a:r>
              <a:rPr lang="x-none" altLang="ja-JP" dirty="0"/>
              <a:t>Introduce a new UE capability to allow the simplification of additional diversity receivers, i.e. no RF filters before LNA, while minimizing the performance impact</a:t>
            </a:r>
            <a:endParaRPr lang="ja-JP" altLang="ja-JP" dirty="0"/>
          </a:p>
          <a:p>
            <a:pPr lvl="6"/>
            <a:endParaRPr lang="en-US" altLang="ja-JP" dirty="0"/>
          </a:p>
          <a:p>
            <a:r>
              <a:rPr lang="en-US" altLang="ja-JP" dirty="0"/>
              <a:t>Email discussion result</a:t>
            </a:r>
          </a:p>
          <a:p>
            <a:pPr lvl="1"/>
            <a:r>
              <a:rPr lang="en-US" altLang="ja-JP" dirty="0"/>
              <a:t>The same discussion was repeated, i.e. some companies showed their concern </a:t>
            </a:r>
            <a:r>
              <a:rPr lang="mr-IN" altLang="ja-JP" dirty="0"/>
              <a:t>–</a:t>
            </a:r>
            <a:r>
              <a:rPr lang="en-US" altLang="ja-JP" dirty="0"/>
              <a:t> e.g. impact to the network</a:t>
            </a:r>
          </a:p>
          <a:p>
            <a:pPr lvl="1"/>
            <a:r>
              <a:rPr lang="en-US" altLang="ja-JP" dirty="0"/>
              <a:t>The moderator encouraged to have an offline discussion to seek a compromise until phase-2 email discussion</a:t>
            </a:r>
          </a:p>
        </p:txBody>
      </p:sp>
    </p:spTree>
    <p:extLst>
      <p:ext uri="{BB962C8B-B14F-4D97-AF65-F5344CB8AC3E}">
        <p14:creationId xmlns:p14="http://schemas.microsoft.com/office/powerpoint/2010/main" val="24486544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LC_4Rx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SID/WID</a:t>
            </a:r>
          </a:p>
          <a:p>
            <a:pPr lvl="1"/>
            <a:r>
              <a:rPr lang="en-US" altLang="ja-JP" dirty="0"/>
              <a:t>Not </a:t>
            </a:r>
            <a:r>
              <a:rPr kumimoji="1" lang="en-US" altLang="ja-JP" dirty="0"/>
              <a:t>provided by the contact company</a:t>
            </a:r>
          </a:p>
          <a:p>
            <a:pPr lvl="1"/>
            <a:r>
              <a:rPr lang="en-US" altLang="ja-JP" dirty="0"/>
              <a:t>H</a:t>
            </a:r>
            <a:r>
              <a:rPr kumimoji="1" lang="en-US" altLang="ja-JP" dirty="0"/>
              <a:t>ence, no email discussion</a:t>
            </a:r>
          </a:p>
          <a:p>
            <a:pPr lvl="4"/>
            <a:endParaRPr lang="en-US" altLang="ja-JP" dirty="0"/>
          </a:p>
          <a:p>
            <a:r>
              <a:rPr kumimoji="1" lang="en-US" altLang="ja-JP" dirty="0"/>
              <a:t>Moderators proposal</a:t>
            </a:r>
          </a:p>
          <a:p>
            <a:pPr lvl="1"/>
            <a:r>
              <a:rPr lang="en-US" altLang="ja-JP" dirty="0">
                <a:solidFill>
                  <a:srgbClr val="FF0000"/>
                </a:solidFill>
              </a:rPr>
              <a:t>No consensus </a:t>
            </a:r>
            <a:r>
              <a:rPr lang="en-US" altLang="ja-JP" dirty="0"/>
              <a:t>in this meeting</a:t>
            </a:r>
          </a:p>
          <a:p>
            <a:pPr lvl="1"/>
            <a:r>
              <a:rPr lang="en-US" altLang="ja-JP" dirty="0"/>
              <a:t>Continue offline discussion (i.e. no official email discussion necessary) </a:t>
            </a:r>
          </a:p>
        </p:txBody>
      </p:sp>
    </p:spTree>
    <p:extLst>
      <p:ext uri="{BB962C8B-B14F-4D97-AF65-F5344CB8AC3E}">
        <p14:creationId xmlns:p14="http://schemas.microsoft.com/office/powerpoint/2010/main" val="32917713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en-GB" altLang="ja-JP" b="1" dirty="0"/>
              <a:t>References </a:t>
            </a:r>
            <a:r>
              <a:rPr lang="mr-IN" altLang="ja-JP" b="1" dirty="0"/>
              <a:t>–</a:t>
            </a:r>
            <a:r>
              <a:rPr lang="en-GB" altLang="ja-JP" b="1" dirty="0"/>
              <a:t> for information</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1464971569"/>
              </p:ext>
            </p:extLst>
          </p:nvPr>
        </p:nvGraphicFramePr>
        <p:xfrm>
          <a:off x="344488" y="908720"/>
          <a:ext cx="9289032" cy="5222240"/>
        </p:xfrm>
        <a:graphic>
          <a:graphicData uri="http://schemas.openxmlformats.org/drawingml/2006/table">
            <a:tbl>
              <a:tblPr firstRow="1" bandRow="1">
                <a:tableStyleId>{72833802-FEF1-4C79-8D5D-14CF1EAF98D9}</a:tableStyleId>
              </a:tblPr>
              <a:tblGrid>
                <a:gridCol w="1525332">
                  <a:extLst>
                    <a:ext uri="{9D8B030D-6E8A-4147-A177-3AD203B41FA5}">
                      <a16:colId xmlns:a16="http://schemas.microsoft.com/office/drawing/2014/main" xmlns="" val="20000"/>
                    </a:ext>
                  </a:extLst>
                </a:gridCol>
                <a:gridCol w="1643019">
                  <a:extLst>
                    <a:ext uri="{9D8B030D-6E8A-4147-A177-3AD203B41FA5}">
                      <a16:colId xmlns:a16="http://schemas.microsoft.com/office/drawing/2014/main" xmlns="" val="20001"/>
                    </a:ext>
                  </a:extLst>
                </a:gridCol>
                <a:gridCol w="6120681">
                  <a:extLst>
                    <a:ext uri="{9D8B030D-6E8A-4147-A177-3AD203B41FA5}">
                      <a16:colId xmlns:a16="http://schemas.microsoft.com/office/drawing/2014/main" xmlns="" val="20002"/>
                    </a:ext>
                  </a:extLst>
                </a:gridCol>
              </a:tblGrid>
              <a:tr h="370840">
                <a:tc>
                  <a:txBody>
                    <a:bodyPr/>
                    <a:lstStyle/>
                    <a:p>
                      <a:pPr algn="ctr"/>
                      <a:r>
                        <a:rPr kumimoji="1" lang="en-US" altLang="ja-JP" dirty="0" err="1"/>
                        <a:t>Tdoc</a:t>
                      </a:r>
                      <a:r>
                        <a:rPr kumimoji="1" lang="en-US" altLang="ja-JP" dirty="0"/>
                        <a:t> No</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dirty="0"/>
                        <a:t>Source</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dirty="0"/>
                        <a:t>Title</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0"/>
                  </a:ext>
                </a:extLst>
              </a:tr>
              <a:tr h="370840">
                <a:tc>
                  <a:txBody>
                    <a:bodyPr/>
                    <a:lstStyle/>
                    <a:p>
                      <a:pPr algn="ctr"/>
                      <a:r>
                        <a:rPr lang="en-GB" altLang="ja-JP" dirty="0"/>
                        <a:t>RP-180757</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SoftBank </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(Email discussion moderator)</a:t>
                      </a:r>
                      <a:endParaRPr kumimoji="1" lang="ja-JP" alt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Summary of email discussion on LTE enhancements (other than IoT, MIMO, broadcast) </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1"/>
                  </a:ext>
                </a:extLst>
              </a:tr>
              <a:tr h="370840">
                <a:tc>
                  <a:txBody>
                    <a:bodyPr/>
                    <a:lstStyle/>
                    <a:p>
                      <a:pPr algn="ctr"/>
                      <a:r>
                        <a:rPr lang="en-GB" altLang="ja-JP" dirty="0"/>
                        <a:t>RP-180758</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guidance and structure</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ctr"/>
                      <a:r>
                        <a:rPr lang="en-GB" altLang="ja-JP" dirty="0"/>
                        <a:t>RP-180759</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phase 1</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3"/>
                  </a:ext>
                </a:extLst>
              </a:tr>
              <a:tr h="370840">
                <a:tc>
                  <a:txBody>
                    <a:bodyPr/>
                    <a:lstStyle/>
                    <a:p>
                      <a:pPr algn="ctr"/>
                      <a:r>
                        <a:rPr lang="en-GB" altLang="ja-JP" dirty="0"/>
                        <a:t>RP-180760</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phase 2</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4"/>
                  </a:ext>
                </a:extLst>
              </a:tr>
              <a:tr h="370840">
                <a:tc>
                  <a:txBody>
                    <a:bodyPr/>
                    <a:lstStyle/>
                    <a:p>
                      <a:pPr algn="ctr"/>
                      <a:r>
                        <a:rPr lang="en-GB" altLang="ja-JP" dirty="0"/>
                        <a:t>RP-180761</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Study Item on LTE uplink enhancements for </a:t>
                      </a:r>
                      <a:r>
                        <a:rPr lang="en-GB" altLang="ja-JP" dirty="0" err="1"/>
                        <a:t>WTTc</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5"/>
                  </a:ext>
                </a:extLst>
              </a:tr>
              <a:tr h="370840">
                <a:tc>
                  <a:txBody>
                    <a:bodyPr/>
                    <a:lstStyle/>
                    <a:p>
                      <a:pPr algn="ctr"/>
                      <a:r>
                        <a:rPr lang="en-GB" altLang="ja-JP" dirty="0"/>
                        <a:t>RP-180762</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Work Item on even further Mobility enhancement in E-UTRAN</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6"/>
                  </a:ext>
                </a:extLst>
              </a:tr>
              <a:tr h="370840">
                <a:tc>
                  <a:txBody>
                    <a:bodyPr/>
                    <a:lstStyle/>
                    <a:p>
                      <a:pPr algn="ctr"/>
                      <a:r>
                        <a:rPr lang="en-GB" altLang="ja-JP" dirty="0"/>
                        <a:t>RP-180763</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Study Item on Study on Advanced Receivers for LTE V2X</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ja-JP" dirty="0"/>
                        <a:t>RP-180764</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Work Item on Further performance enhancement for LTE in high speed scenario</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9745223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図形グループ 5"/>
          <p:cNvGrpSpPr/>
          <p:nvPr/>
        </p:nvGrpSpPr>
        <p:grpSpPr>
          <a:xfrm>
            <a:off x="0" y="0"/>
            <a:ext cx="9906000" cy="6858000"/>
            <a:chOff x="0" y="0"/>
            <a:chExt cx="9906000" cy="6858000"/>
          </a:xfrm>
        </p:grpSpPr>
        <p:sp>
          <p:nvSpPr>
            <p:cNvPr id="5" name="正方形/長方形 4"/>
            <p:cNvSpPr/>
            <p:nvPr/>
          </p:nvSpPr>
          <p:spPr>
            <a:xfrm>
              <a:off x="0" y="0"/>
              <a:ext cx="9906000" cy="6858000"/>
            </a:xfrm>
            <a:prstGeom prst="rect">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aphicFrame>
          <p:nvGraphicFramePr>
            <p:cNvPr id="4" name="Object 16"/>
            <p:cNvGraphicFramePr>
              <a:graphicFrameLocks noChangeAspect="1"/>
            </p:cNvGraphicFramePr>
            <p:nvPr>
              <p:extLst>
                <p:ext uri="{D42A27DB-BD31-4B8C-83A1-F6EECF244321}">
                  <p14:modId xmlns:p14="http://schemas.microsoft.com/office/powerpoint/2010/main" val="202040513"/>
                </p:ext>
              </p:extLst>
            </p:nvPr>
          </p:nvGraphicFramePr>
          <p:xfrm>
            <a:off x="599363" y="2763619"/>
            <a:ext cx="8863464" cy="1313453"/>
          </p:xfrm>
          <a:graphic>
            <a:graphicData uri="http://schemas.openxmlformats.org/presentationml/2006/ole">
              <mc:AlternateContent xmlns:mc="http://schemas.openxmlformats.org/markup-compatibility/2006">
                <mc:Choice xmlns:v="urn:schemas-microsoft-com:vml" Requires="v">
                  <p:oleObj spid="_x0000_s1062" name="Image" r:id="rId3" imgW="2711201" imgH="402133" progId="Photoshop.Image.9">
                    <p:embed/>
                  </p:oleObj>
                </mc:Choice>
                <mc:Fallback>
                  <p:oleObj name="Image" r:id="rId3" imgW="2711201" imgH="402133" progId="Photoshop.Image.9">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363" y="2763619"/>
                          <a:ext cx="8863464" cy="1313453"/>
                        </a:xfrm>
                        <a:prstGeom prst="rect">
                          <a:avLst/>
                        </a:prstGeom>
                        <a:noFill/>
                        <a:ln>
                          <a:noFill/>
                        </a:ln>
                        <a:effectLst/>
                        <a:extLst/>
                      </p:spPr>
                    </p:pic>
                  </p:oleObj>
                </mc:Fallback>
              </mc:AlternateContent>
            </a:graphicData>
          </a:graphic>
        </p:graphicFrame>
      </p:grpSp>
    </p:spTree>
    <p:extLst>
      <p:ext uri="{BB962C8B-B14F-4D97-AF65-F5344CB8AC3E}">
        <p14:creationId xmlns:p14="http://schemas.microsoft.com/office/powerpoint/2010/main" val="1063621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z="4000" dirty="0"/>
              <a:t>Uplink enhancements for </a:t>
            </a:r>
            <a:r>
              <a:rPr lang="en-US" altLang="ja-JP" sz="4000" dirty="0" err="1"/>
              <a:t>WTTc</a:t>
            </a:r>
            <a:r>
              <a:rPr lang="en-US" altLang="ja-JP" sz="4000" dirty="0"/>
              <a:t> </a:t>
            </a:r>
            <a:endParaRPr kumimoji="1" lang="ja-JP" altLang="en-US" sz="4000" dirty="0"/>
          </a:p>
        </p:txBody>
      </p:sp>
    </p:spTree>
    <p:extLst>
      <p:ext uri="{BB962C8B-B14F-4D97-AF65-F5344CB8AC3E}">
        <p14:creationId xmlns:p14="http://schemas.microsoft.com/office/powerpoint/2010/main" val="1557948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err="1">
                <a:solidFill>
                  <a:srgbClr val="000000"/>
                </a:solidFill>
                <a:cs typeface="HGP創英角ｺﾞｼｯｸUB"/>
              </a:rPr>
              <a:t>eUL</a:t>
            </a:r>
            <a:r>
              <a:rPr lang="en-US" altLang="ja-JP" kern="1200" dirty="0">
                <a:solidFill>
                  <a:srgbClr val="000000"/>
                </a:solidFill>
                <a:cs typeface="HGP創英角ｺﾞｼｯｸUB"/>
              </a:rPr>
              <a:t> - motivation &amp; goal </a:t>
            </a:r>
            <a:endParaRPr kumimoji="1" lang="ja-JP" altLang="en-US" dirty="0"/>
          </a:p>
        </p:txBody>
      </p:sp>
      <p:sp>
        <p:nvSpPr>
          <p:cNvPr id="3" name="コンテンツ プレースホルダー 2"/>
          <p:cNvSpPr>
            <a:spLocks noGrp="1"/>
          </p:cNvSpPr>
          <p:nvPr>
            <p:ph idx="1"/>
          </p:nvPr>
        </p:nvSpPr>
        <p:spPr/>
        <p:txBody>
          <a:bodyPr/>
          <a:lstStyle/>
          <a:p>
            <a:r>
              <a:rPr lang="en-US" altLang="ja-JP" dirty="0"/>
              <a:t>Motivation - confirmed through the email discussion</a:t>
            </a:r>
          </a:p>
          <a:p>
            <a:pPr lvl="1"/>
            <a:r>
              <a:rPr lang="en-US" altLang="ja-JP" dirty="0"/>
              <a:t>For DL, optimization for stationary UEs such as CPE type UEs was performed in Rel-15. Similar optimization should be considered for UL.</a:t>
            </a:r>
          </a:p>
          <a:p>
            <a:pPr lvl="7"/>
            <a:endParaRPr lang="en-US" altLang="ja-JP" dirty="0"/>
          </a:p>
          <a:p>
            <a:r>
              <a:rPr lang="en-US" altLang="ja-JP" dirty="0"/>
              <a:t>Goal - confirmed through the email discussion</a:t>
            </a:r>
          </a:p>
          <a:p>
            <a:pPr lvl="1"/>
            <a:r>
              <a:rPr lang="en-US" altLang="ja-JP" dirty="0"/>
              <a:t>Study the potential enhancements for UL taking into account the characteristics of stationary UEs such as CPE type UEs (</a:t>
            </a:r>
            <a:r>
              <a:rPr lang="en-US" altLang="ja-JP" dirty="0" err="1"/>
              <a:t>i.e.no</a:t>
            </a:r>
            <a:r>
              <a:rPr lang="en-US" altLang="ja-JP" dirty="0"/>
              <a:t> battery issue, non-stringent size limitation etc.)</a:t>
            </a:r>
          </a:p>
          <a:p>
            <a:pPr lvl="1"/>
            <a:r>
              <a:rPr lang="en-US" altLang="ja-JP" dirty="0"/>
              <a:t>The gain and standard impact shall be analyzed</a:t>
            </a:r>
          </a:p>
        </p:txBody>
      </p:sp>
    </p:spTree>
    <p:extLst>
      <p:ext uri="{BB962C8B-B14F-4D97-AF65-F5344CB8AC3E}">
        <p14:creationId xmlns:p14="http://schemas.microsoft.com/office/powerpoint/2010/main" val="210106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a:t>eUL</a:t>
            </a:r>
            <a:r>
              <a:rPr kumimoji="1" lang="en-US" altLang="ja-JP" dirty="0"/>
              <a:t> </a:t>
            </a:r>
            <a:r>
              <a:rPr kumimoji="1" lang="mr-IN" altLang="ja-JP" dirty="0"/>
              <a:t>–</a:t>
            </a:r>
            <a:r>
              <a:rPr kumimoji="1" lang="en-US" altLang="ja-JP" dirty="0"/>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Result of discussion on SID objectives</a:t>
            </a:r>
          </a:p>
          <a:p>
            <a:pPr lvl="1"/>
            <a:r>
              <a:rPr lang="en-US" altLang="ja-JP" dirty="0"/>
              <a:t>SID is not so stable</a:t>
            </a:r>
          </a:p>
          <a:p>
            <a:pPr lvl="2"/>
            <a:r>
              <a:rPr lang="en-US" altLang="ja-JP" dirty="0"/>
              <a:t>Positive comments from two operators</a:t>
            </a:r>
          </a:p>
          <a:p>
            <a:pPr lvl="2"/>
            <a:r>
              <a:rPr lang="en-US" altLang="ja-JP" dirty="0"/>
              <a:t>Concerns from three companies</a:t>
            </a:r>
          </a:p>
          <a:p>
            <a:pPr lvl="3"/>
            <a:r>
              <a:rPr lang="en-US" altLang="ja-JP" dirty="0"/>
              <a:t>Unclear potential solution, scenario and task for each WG</a:t>
            </a:r>
          </a:p>
          <a:p>
            <a:pPr lvl="6"/>
            <a:endParaRPr lang="en-US" altLang="ja-JP" dirty="0"/>
          </a:p>
          <a:p>
            <a:r>
              <a:rPr lang="en-US" altLang="ja-JP" dirty="0"/>
              <a:t>Moderator’s proposal</a:t>
            </a:r>
          </a:p>
          <a:p>
            <a:pPr lvl="1"/>
            <a:r>
              <a:rPr lang="en-US" altLang="ja-JP" dirty="0"/>
              <a:t>Offline discussion to address the concern above </a:t>
            </a:r>
          </a:p>
          <a:p>
            <a:pPr lvl="2"/>
            <a:r>
              <a:rPr lang="en-US" altLang="ja-JP" sz="2000" dirty="0">
                <a:solidFill>
                  <a:srgbClr val="FF0000"/>
                </a:solidFill>
              </a:rPr>
              <a:t>A motivation paper is available (</a:t>
            </a:r>
            <a:r>
              <a:rPr lang="fi-FI" altLang="ja-JP" sz="2000" dirty="0">
                <a:solidFill>
                  <a:srgbClr val="FF0000"/>
                </a:solidFill>
              </a:rPr>
              <a:t>RP-180879, Huawei)</a:t>
            </a:r>
            <a:r>
              <a:rPr lang="mr-IN" altLang="ja-JP" sz="2000" dirty="0"/>
              <a:t>…</a:t>
            </a:r>
            <a:r>
              <a:rPr lang="en-US" altLang="ja-JP" sz="2000" dirty="0"/>
              <a:t> online discussion would also help the progress</a:t>
            </a:r>
          </a:p>
          <a:p>
            <a:pPr lvl="1"/>
            <a:r>
              <a:rPr lang="en-US" altLang="ja-JP" dirty="0"/>
              <a:t>U</a:t>
            </a:r>
            <a:r>
              <a:rPr lang="x-none" altLang="ja-JP" dirty="0"/>
              <a:t>pdate the SID</a:t>
            </a:r>
            <a:r>
              <a:rPr lang="en-US" altLang="ja-JP" dirty="0"/>
              <a:t>, </a:t>
            </a:r>
            <a:r>
              <a:rPr lang="x-none" altLang="ja-JP" dirty="0"/>
              <a:t>if necessary</a:t>
            </a:r>
            <a:endParaRPr lang="ja-JP" altLang="ja-JP" dirty="0"/>
          </a:p>
          <a:p>
            <a:pPr lvl="1"/>
            <a:r>
              <a:rPr lang="x-none" altLang="ja-JP" dirty="0"/>
              <a:t>Ask RAN to treat this SID when it is ready</a:t>
            </a:r>
            <a:endParaRPr lang="ja-JP" altLang="ja-JP" dirty="0"/>
          </a:p>
          <a:p>
            <a:pPr lvl="1"/>
            <a:endParaRPr lang="en-US" altLang="ja-JP" dirty="0"/>
          </a:p>
          <a:p>
            <a:pPr lvl="1"/>
            <a:endParaRPr lang="en-US" altLang="ja-JP" dirty="0"/>
          </a:p>
        </p:txBody>
      </p:sp>
    </p:spTree>
    <p:extLst>
      <p:ext uri="{BB962C8B-B14F-4D97-AF65-F5344CB8AC3E}">
        <p14:creationId xmlns:p14="http://schemas.microsoft.com/office/powerpoint/2010/main" val="1844463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a:t>eUL</a:t>
            </a:r>
            <a:r>
              <a:rPr lang="en-US" altLang="ja-JP" dirty="0"/>
              <a:t> - Current objective of the SID (for information) </a:t>
            </a:r>
            <a:r>
              <a:rPr kumimoji="1" lang="en-US" altLang="ja-JP" dirty="0"/>
              <a:t>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000000"/>
                </a:solidFill>
              </a:rPr>
              <a:t>To study techniques for enhancing the uplink of stationary UEs, including the specification impact  (RAN1, RAN2, RAN4)</a:t>
            </a:r>
            <a:endParaRPr lang="ja-JP" altLang="ja-JP" sz="2400" dirty="0">
              <a:solidFill>
                <a:srgbClr val="000000"/>
              </a:solidFill>
            </a:endParaRPr>
          </a:p>
          <a:p>
            <a:pPr lvl="1"/>
            <a:r>
              <a:rPr lang="en-GB" altLang="ja-JP" sz="2000" dirty="0">
                <a:solidFill>
                  <a:srgbClr val="FF0000"/>
                </a:solidFill>
              </a:rPr>
              <a:t>[Enhanced uplink SU/MU MIMO schemes for capacity enhancements such as codebook extension and non-codebook-based </a:t>
            </a:r>
            <a:r>
              <a:rPr lang="en-GB" altLang="ja-JP" sz="2000" dirty="0" err="1">
                <a:solidFill>
                  <a:srgbClr val="FF0000"/>
                </a:solidFill>
              </a:rPr>
              <a:t>precoding</a:t>
            </a:r>
            <a:r>
              <a:rPr lang="en-GB" altLang="ja-JP" sz="2000" dirty="0">
                <a:solidFill>
                  <a:srgbClr val="FF0000"/>
                </a:solidFill>
              </a:rPr>
              <a:t>. ]</a:t>
            </a:r>
            <a:endParaRPr lang="ja-JP" altLang="ja-JP" sz="2000" dirty="0">
              <a:solidFill>
                <a:srgbClr val="FF0000"/>
              </a:solidFill>
            </a:endParaRPr>
          </a:p>
          <a:p>
            <a:pPr lvl="1"/>
            <a:r>
              <a:rPr lang="en-GB" altLang="ja-JP" sz="2000" dirty="0">
                <a:solidFill>
                  <a:srgbClr val="FF0000"/>
                </a:solidFill>
              </a:rPr>
              <a:t>[More accurate uplink channel measurement and uplink CSI acquisition]</a:t>
            </a:r>
            <a:endParaRPr lang="ja-JP" altLang="ja-JP" sz="2000" dirty="0">
              <a:solidFill>
                <a:srgbClr val="FF0000"/>
              </a:solidFill>
            </a:endParaRPr>
          </a:p>
          <a:p>
            <a:pPr lvl="1"/>
            <a:r>
              <a:rPr lang="en-GB" altLang="ja-JP" sz="2000" dirty="0">
                <a:solidFill>
                  <a:srgbClr val="FF0000"/>
                </a:solidFill>
              </a:rPr>
              <a:t>[Overhead reduction of uplink reference signals for slow-varying channels ]</a:t>
            </a:r>
            <a:endParaRPr lang="ja-JP" altLang="ja-JP" sz="2000" dirty="0">
              <a:solidFill>
                <a:srgbClr val="FF0000"/>
              </a:solidFill>
            </a:endParaRPr>
          </a:p>
          <a:p>
            <a:pPr lvl="1"/>
            <a:r>
              <a:rPr lang="en-GB" altLang="ja-JP" sz="2000" dirty="0">
                <a:solidFill>
                  <a:srgbClr val="FF0000"/>
                </a:solidFill>
              </a:rPr>
              <a:t>[Special improvement for the users with poor link quality, such as enhancements to inter-cell coordination techniques]</a:t>
            </a:r>
            <a:endParaRPr lang="ja-JP" altLang="ja-JP" sz="2000" dirty="0">
              <a:solidFill>
                <a:srgbClr val="FF0000"/>
              </a:solidFill>
            </a:endParaRPr>
          </a:p>
          <a:p>
            <a:pPr lvl="0"/>
            <a:r>
              <a:rPr lang="en-GB" altLang="ja-JP" sz="2400" dirty="0">
                <a:solidFill>
                  <a:srgbClr val="000000"/>
                </a:solidFill>
              </a:rPr>
              <a:t>Both types of UEs with and without high power are assumed. For high power UEs, 26 dB Tx power is assumed</a:t>
            </a:r>
            <a:endParaRPr lang="ja-JP" altLang="ja-JP" sz="2400" dirty="0">
              <a:solidFill>
                <a:srgbClr val="000000"/>
              </a:solidFill>
            </a:endParaRPr>
          </a:p>
          <a:p>
            <a:endParaRPr kumimoji="1" lang="ja-JP" altLang="en-US" sz="2400" dirty="0"/>
          </a:p>
        </p:txBody>
      </p:sp>
    </p:spTree>
    <p:extLst>
      <p:ext uri="{BB962C8B-B14F-4D97-AF65-F5344CB8AC3E}">
        <p14:creationId xmlns:p14="http://schemas.microsoft.com/office/powerpoint/2010/main" val="3786151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HRLLC enhancements</a:t>
            </a:r>
            <a:endParaRPr lang="ja-JP" altLang="ja-JP" sz="4000" dirty="0">
              <a:cs typeface="HGP創英角ｺﾞｼｯｸUB"/>
            </a:endParaRPr>
          </a:p>
        </p:txBody>
      </p:sp>
    </p:spTree>
    <p:extLst>
      <p:ext uri="{BB962C8B-B14F-4D97-AF65-F5344CB8AC3E}">
        <p14:creationId xmlns:p14="http://schemas.microsoft.com/office/powerpoint/2010/main" val="2473556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4" name="コンテンツ プレースホルダー 3"/>
          <p:cNvSpPr>
            <a:spLocks noGrp="1"/>
          </p:cNvSpPr>
          <p:nvPr>
            <p:ph idx="1"/>
          </p:nvPr>
        </p:nvSpPr>
        <p:spPr/>
        <p:txBody>
          <a:bodyPr/>
          <a:lstStyle/>
          <a:p>
            <a:r>
              <a:rPr kumimoji="1" lang="en-US" altLang="ja-JP" dirty="0"/>
              <a:t>Motivation and Goal : </a:t>
            </a:r>
            <a:r>
              <a:rPr kumimoji="1" lang="en-US" altLang="ja-JP" u="sng" dirty="0"/>
              <a:t>not confirmed</a:t>
            </a:r>
          </a:p>
          <a:p>
            <a:pPr lvl="1"/>
            <a:r>
              <a:rPr lang="en-US" altLang="ja-JP" dirty="0"/>
              <a:t>No consensus achieved because each company has each own view</a:t>
            </a:r>
          </a:p>
        </p:txBody>
      </p:sp>
    </p:spTree>
    <p:extLst>
      <p:ext uri="{BB962C8B-B14F-4D97-AF65-F5344CB8AC3E}">
        <p14:creationId xmlns:p14="http://schemas.microsoft.com/office/powerpoint/2010/main" val="1616874868"/>
      </p:ext>
    </p:extLst>
  </p:cSld>
  <p:clrMapOvr>
    <a:masterClrMapping/>
  </p:clrMapOvr>
</p:sld>
</file>

<file path=ppt/theme/theme1.xml><?xml version="1.0" encoding="utf-8"?>
<a:theme xmlns:a="http://schemas.openxmlformats.org/drawingml/2006/main" name="4_SB PPT B">
  <a:themeElements>
    <a:clrScheme name="CパターンPPT（SoftB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パターンPPT（SoftBank）">
      <a:majorFont>
        <a:latin typeface="HGP創英角ｺﾞｼｯｸUB"/>
        <a:ea typeface="HGP創英角ｺﾞｼｯｸUB"/>
        <a:cs typeface=""/>
      </a:majorFont>
      <a:minorFont>
        <a:latin typeface="HGP創英角ｺﾞｼｯｸUB"/>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kumimoji="1" dirty="0" err="1" smtClean="0">
            <a:latin typeface="+mj-lt"/>
          </a:defRPr>
        </a:defPPr>
      </a:lstStyle>
    </a:txDef>
  </a:objectDefaults>
  <a:extraClrSchemeLst>
    <a:extraClrScheme>
      <a:clrScheme name="CパターンPPT（SoftB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パターンPPT（SoftB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パターンPPT（SoftB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パターンPPT（SoftB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パターンPPT（SoftB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パターンPPT（SoftB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パターンPPT（SoftBank）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パターンPPT（SoftB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パターンPPT（SoftB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パターンPPT（SoftB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パターンPPT（SoftB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パターンPPT（SoftB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パターンPPT（SoftBank） 13">
        <a:dk1>
          <a:srgbClr val="009999"/>
        </a:dk1>
        <a:lt1>
          <a:srgbClr val="FFFFFF"/>
        </a:lt1>
        <a:dk2>
          <a:srgbClr val="334B49"/>
        </a:dk2>
        <a:lt2>
          <a:srgbClr val="000000"/>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SB PPT B</Template>
  <TotalTime>68090</TotalTime>
  <Words>3222</Words>
  <Application>Microsoft Macintosh PowerPoint</Application>
  <PresentationFormat>A4 210x297 mm</PresentationFormat>
  <Paragraphs>617</Paragraphs>
  <Slides>37</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37</vt:i4>
      </vt:variant>
    </vt:vector>
  </HeadingPairs>
  <TitlesOfParts>
    <vt:vector size="39" baseType="lpstr">
      <vt:lpstr>4_SB PPT B</vt:lpstr>
      <vt:lpstr>Image</vt:lpstr>
      <vt:lpstr>Summary of email discussion on LTE enhancements (other than IoT, MIMO, broadcast) </vt:lpstr>
      <vt:lpstr>Outcome of email discussion</vt:lpstr>
      <vt:lpstr>Time Budget</vt:lpstr>
      <vt:lpstr>Uplink enhancements for WTTc </vt:lpstr>
      <vt:lpstr>eUL - motivation &amp; goal </vt:lpstr>
      <vt:lpstr>eUL – moderator’s proposal</vt:lpstr>
      <vt:lpstr>eUL - Current objective of the SID (for information)  </vt:lpstr>
      <vt:lpstr>HRLLC enhancements</vt:lpstr>
      <vt:lpstr>HRLLC enhancement – motivation &amp; goal</vt:lpstr>
      <vt:lpstr>HRLLC enhancement – identified issues</vt:lpstr>
      <vt:lpstr>HRLLC enhancement – identified issues</vt:lpstr>
      <vt:lpstr>HRLLC enhancement – moderator’s proposal </vt:lpstr>
      <vt:lpstr>Aerial VEHICLES</vt:lpstr>
      <vt:lpstr>Aerial – motivation &amp; goal</vt:lpstr>
      <vt:lpstr>Aerial – motivation &amp; goal</vt:lpstr>
      <vt:lpstr>Aerial – Additional notes</vt:lpstr>
      <vt:lpstr>even further mobility enhancement</vt:lpstr>
      <vt:lpstr>efMobEnh – motivation &amp; goal</vt:lpstr>
      <vt:lpstr>efMobEnh – moderator’s proposal</vt:lpstr>
      <vt:lpstr>efMobEnh - Current objective of the WID (for information)  </vt:lpstr>
      <vt:lpstr>Advanced receivers for LTE V2X</vt:lpstr>
      <vt:lpstr>V2X_AdvRX – motivation &amp; goal</vt:lpstr>
      <vt:lpstr>V2X_AdvRX – moderator’s proposal</vt:lpstr>
      <vt:lpstr>V2X_AdvRX - Current objective of the SID (for information)  </vt:lpstr>
      <vt:lpstr>High speed scenario</vt:lpstr>
      <vt:lpstr>High_speed – motivation &amp; goal</vt:lpstr>
      <vt:lpstr>High speed – moderator’s proposal</vt:lpstr>
      <vt:lpstr>High_speed - Current objective of the WID (for information) </vt:lpstr>
      <vt:lpstr>High_speed - Current objective of the WID (for information) </vt:lpstr>
      <vt:lpstr>High_speed - Current objective of the WID (for information) </vt:lpstr>
      <vt:lpstr>High_speed - Current objective of the WID (for information) </vt:lpstr>
      <vt:lpstr>High_speed - Current objective of the WID (for information) </vt:lpstr>
      <vt:lpstr>Low Complexity 4Rx</vt:lpstr>
      <vt:lpstr>LC_4Rx – motivation &amp; goal</vt:lpstr>
      <vt:lpstr>LC_4Rx – moderator’s proposal</vt:lpstr>
      <vt:lpstr>References – for information</vt:lpstr>
      <vt:lpstr>PowerPoint プレゼンテーション</vt:lpstr>
    </vt:vector>
  </TitlesOfParts>
  <Company>ソフトバンク</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桐生　早季子(SB ﾌﾞﾗﾝﾄﾞ推進室 ﾌﾞﾗﾝﾄﾞ企画ｸﾞﾙｰﾌﾟ)</dc:creator>
  <cp:lastModifiedBy>AKIMOTO Yosuke</cp:lastModifiedBy>
  <cp:revision>2426</cp:revision>
  <cp:lastPrinted>2009-02-13T05:40:08Z</cp:lastPrinted>
  <dcterms:created xsi:type="dcterms:W3CDTF">2012-05-31T02:14:53Z</dcterms:created>
  <dcterms:modified xsi:type="dcterms:W3CDTF">2018-06-06T03:41:28Z</dcterms:modified>
</cp:coreProperties>
</file>