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2" r:id="rId1"/>
  </p:sldMasterIdLst>
  <p:notesMasterIdLst>
    <p:notesMasterId r:id="rId9"/>
  </p:notesMasterIdLst>
  <p:handoutMasterIdLst>
    <p:handoutMasterId r:id="rId10"/>
  </p:handoutMasterIdLst>
  <p:sldIdLst>
    <p:sldId id="434" r:id="rId2"/>
    <p:sldId id="522" r:id="rId3"/>
    <p:sldId id="527" r:id="rId4"/>
    <p:sldId id="524" r:id="rId5"/>
    <p:sldId id="525" r:id="rId6"/>
    <p:sldId id="528" r:id="rId7"/>
    <p:sldId id="526" r:id="rId8"/>
  </p:sldIdLst>
  <p:sldSz cx="9144000" cy="5143500" type="screen16x9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0BAD13A-CF3B-46F1-9F92-1EEB6DF0B91B}">
          <p14:sldIdLst>
            <p14:sldId id="434"/>
            <p14:sldId id="522"/>
            <p14:sldId id="527"/>
            <p14:sldId id="524"/>
            <p14:sldId id="525"/>
            <p14:sldId id="528"/>
            <p14:sldId id="526"/>
          </p14:sldIdLst>
        </p14:section>
        <p14:section name="无标题节" id="{55232401-34EE-4EBD-BFAF-C9D0F61BAE1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87">
          <p15:clr>
            <a:srgbClr val="A4A3A4"/>
          </p15:clr>
        </p15:guide>
        <p15:guide id="2" orient="horz" pos="3883">
          <p15:clr>
            <a:srgbClr val="A4A3A4"/>
          </p15:clr>
        </p15:guide>
        <p15:guide id="3" pos="7164">
          <p15:clr>
            <a:srgbClr val="A4A3A4"/>
          </p15:clr>
        </p15:guide>
        <p15:guide id="4" pos="519">
          <p15:clr>
            <a:srgbClr val="A4A3A4"/>
          </p15:clr>
        </p15:guide>
        <p15:guide id="5" orient="horz" pos="440">
          <p15:clr>
            <a:srgbClr val="A4A3A4"/>
          </p15:clr>
        </p15:guide>
        <p15:guide id="6" orient="horz" pos="2912">
          <p15:clr>
            <a:srgbClr val="A4A3A4"/>
          </p15:clr>
        </p15:guide>
        <p15:guide id="7" pos="5372">
          <p15:clr>
            <a:srgbClr val="A4A3A4"/>
          </p15:clr>
        </p15:guide>
        <p15:guide id="8" pos="3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222"/>
    <a:srgbClr val="0000FF"/>
    <a:srgbClr val="9177FD"/>
    <a:srgbClr val="A20000"/>
    <a:srgbClr val="3E5D82"/>
    <a:srgbClr val="02AE16"/>
    <a:srgbClr val="FF6709"/>
    <a:srgbClr val="E4E4E4"/>
    <a:srgbClr val="383747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89587" autoAdjust="0"/>
  </p:normalViewPr>
  <p:slideViewPr>
    <p:cSldViewPr snapToGrid="0" snapToObjects="1" showGuides="1">
      <p:cViewPr varScale="1">
        <p:scale>
          <a:sx n="90" d="100"/>
          <a:sy n="90" d="100"/>
        </p:scale>
        <p:origin x="102" y="180"/>
      </p:cViewPr>
      <p:guideLst>
        <p:guide orient="horz" pos="587"/>
        <p:guide orient="horz" pos="3883"/>
        <p:guide pos="7164"/>
        <p:guide pos="519"/>
        <p:guide orient="horz" pos="440"/>
        <p:guide orient="horz" pos="2912"/>
        <p:guide pos="5372"/>
        <p:guide pos="38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-1638" y="-108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299ECB0-6573-4573-97F8-0F22CF6BD3F2}" type="datetimeFigureOut">
              <a:rPr lang="zh-CN" altLang="en-US"/>
              <a:pPr>
                <a:defRPr/>
              </a:pPr>
              <a:t>2018/3/22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F672297-AFAB-40D7-9FB7-D5F863C7FB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113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7EB6-9D1B-4BD6-828D-CF509AB728B2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C5458-9D8F-496A-8CA9-D1357EC7E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60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37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846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73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748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095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54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88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591" y="1977629"/>
            <a:ext cx="4211335" cy="10771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quarter" idx="10"/>
          </p:nvPr>
        </p:nvSpPr>
        <p:spPr>
          <a:xfrm>
            <a:off x="657055" y="359569"/>
            <a:ext cx="1218883" cy="20005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>
          <a:xfrm>
            <a:off x="657055" y="359569"/>
            <a:ext cx="1218883" cy="4001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Picture 9" descr="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8512" y="4789887"/>
            <a:ext cx="981638" cy="23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90" y="4762"/>
            <a:ext cx="9142811" cy="5138738"/>
          </a:xfrm>
          <a:prstGeom prst="rect">
            <a:avLst/>
          </a:prstGeom>
          <a:blipFill dpi="0" rotWithShape="1"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17774" y="3375001"/>
            <a:ext cx="6950250" cy="58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  <a:endParaRPr lang="zh-CN" altLang="en-US" dirty="0" smtClean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17774" y="359571"/>
            <a:ext cx="161882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300">
                <a:latin typeface="微软雅黑" pitchFamily="34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85" r:id="rId4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>
              <a:lumMod val="75000"/>
              <a:lumOff val="25000"/>
            </a:schemeClr>
          </a:solidFill>
          <a:latin typeface="微软雅黑" pitchFamily="34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" t="1048" r="208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Picture 89" descr="Huawei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661" y="253240"/>
            <a:ext cx="782340" cy="78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344140" y="1025529"/>
            <a:ext cx="4129184" cy="14219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2800" dirty="0" smtClean="0"/>
              <a:t>List </a:t>
            </a:r>
            <a:r>
              <a:rPr lang="en-US" altLang="zh-CN" sz="2800" dirty="0"/>
              <a:t>of additional email discussions on Rel-16 proposals</a:t>
            </a:r>
            <a:endParaRPr kumimoji="0" lang="en-US" altLang="en-US" sz="2800" b="0" i="0" u="none" strike="noStrike" kern="0" cap="none" spc="-100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17774" y="4701722"/>
            <a:ext cx="14425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MS PGothic" pitchFamily="34" charset="-128"/>
              </a:rPr>
              <a:t>www.huawei.com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17093" y="4000500"/>
            <a:ext cx="3478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9029" y="3365486"/>
            <a:ext cx="298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5463" y="4699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3GPP TSG RAN Meeting #79 </a:t>
            </a:r>
          </a:p>
          <a:p>
            <a:r>
              <a:rPr lang="it-IT" altLang="zh-CN" sz="1400" dirty="0" smtClean="0">
                <a:latin typeface="Arial" pitchFamily="34" charset="0"/>
                <a:cs typeface="Arial" pitchFamily="34" charset="0"/>
              </a:rPr>
              <a:t>Chennai, India 19-22, 2018</a:t>
            </a: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400" smtClean="0">
                <a:latin typeface="Arial" pitchFamily="34" charset="0"/>
                <a:cs typeface="Arial" pitchFamily="34" charset="0"/>
              </a:rPr>
              <a:t>: 9.1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2166" y="99351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latin typeface="Arial" pitchFamily="34" charset="0"/>
                <a:cs typeface="Arial" pitchFamily="34" charset="0"/>
              </a:rPr>
              <a:t>RP-180533</a:t>
            </a:r>
            <a:endParaRPr lang="zh-CN" altLang="en-US" sz="14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61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/>
          </p:cNvSpPr>
          <p:nvPr/>
        </p:nvSpPr>
        <p:spPr>
          <a:xfrm>
            <a:off x="456568" y="823810"/>
            <a:ext cx="8402900" cy="4049131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defRPr/>
            </a:pPr>
            <a:r>
              <a:rPr lang="en-US" altLang="en-US" sz="1400" dirty="0" smtClean="0"/>
              <a:t>MIMO </a:t>
            </a:r>
            <a:r>
              <a:rPr lang="en-US" altLang="en-US" sz="1400" dirty="0"/>
              <a:t>(NR &amp; LTE), moderator: Samsung</a:t>
            </a:r>
          </a:p>
          <a:p>
            <a:pPr lvl="2">
              <a:defRPr/>
            </a:pPr>
            <a:r>
              <a:rPr lang="en-US" altLang="en-US" sz="1200" dirty="0"/>
              <a:t>To continue after RAN#79 in </a:t>
            </a:r>
            <a:r>
              <a:rPr lang="en-US" altLang="en-US" sz="1200" dirty="0" smtClean="0"/>
              <a:t>2 parallel </a:t>
            </a:r>
            <a:r>
              <a:rPr lang="en-US" altLang="en-US" sz="1200" dirty="0"/>
              <a:t>tracks for NR and LTE</a:t>
            </a:r>
          </a:p>
          <a:p>
            <a:pPr lvl="1">
              <a:defRPr/>
            </a:pPr>
            <a:r>
              <a:rPr lang="en-US" altLang="en-US" sz="1400" dirty="0"/>
              <a:t>NR </a:t>
            </a:r>
            <a:r>
              <a:rPr lang="en-US" altLang="en-US" sz="1400" dirty="0" smtClean="0"/>
              <a:t>Voice, </a:t>
            </a:r>
            <a:r>
              <a:rPr lang="en-US" altLang="en-US" sz="1400" dirty="0"/>
              <a:t>moderator: Huawei </a:t>
            </a:r>
            <a:endParaRPr lang="en-US" altLang="en-US" sz="1400" dirty="0" smtClean="0"/>
          </a:p>
          <a:p>
            <a:pPr lvl="2">
              <a:defRPr/>
            </a:pPr>
            <a:r>
              <a:rPr lang="en-US" altLang="en-US" sz="1200" dirty="0" smtClean="0"/>
              <a:t>Including discussion on </a:t>
            </a:r>
            <a:r>
              <a:rPr lang="en-US" sz="1200" dirty="0"/>
              <a:t>NR enhancements for TCP (RP 180347</a:t>
            </a:r>
            <a:r>
              <a:rPr lang="en-US" sz="1200" dirty="0" smtClean="0"/>
              <a:t>), and video/TCP</a:t>
            </a:r>
            <a:endParaRPr lang="en-US" altLang="en-US" sz="1200" dirty="0"/>
          </a:p>
          <a:p>
            <a:pPr lvl="1">
              <a:defRPr/>
            </a:pPr>
            <a:r>
              <a:rPr lang="en-US" altLang="en-US" sz="1400" dirty="0" err="1"/>
              <a:t>IoT</a:t>
            </a:r>
            <a:r>
              <a:rPr lang="en-US" altLang="en-US" sz="1400" dirty="0"/>
              <a:t> / </a:t>
            </a:r>
            <a:r>
              <a:rPr lang="en-US" altLang="en-US" sz="1400" dirty="0" err="1"/>
              <a:t>eMTC</a:t>
            </a:r>
            <a:r>
              <a:rPr lang="en-US" altLang="en-US" sz="1400" dirty="0"/>
              <a:t> evolution (LTE &amp; NR), moderator: </a:t>
            </a:r>
            <a:r>
              <a:rPr lang="en-US" altLang="en-US" sz="1400" dirty="0" smtClean="0"/>
              <a:t>Ericsson</a:t>
            </a:r>
          </a:p>
          <a:p>
            <a:pPr lvl="2">
              <a:defRPr/>
            </a:pPr>
            <a:r>
              <a:rPr lang="en-US" altLang="en-US" sz="1200" dirty="0" smtClean="0"/>
              <a:t>Need for 3 parallel tracks at least for NB-</a:t>
            </a:r>
            <a:r>
              <a:rPr lang="en-US" altLang="en-US" sz="1200" dirty="0" err="1" smtClean="0"/>
              <a:t>IoT</a:t>
            </a:r>
            <a:r>
              <a:rPr lang="en-US" altLang="en-US" sz="1200" dirty="0" smtClean="0"/>
              <a:t>, </a:t>
            </a:r>
            <a:r>
              <a:rPr lang="en-US" altLang="en-US" sz="1200" dirty="0" err="1" smtClean="0"/>
              <a:t>eMTC</a:t>
            </a:r>
            <a:r>
              <a:rPr lang="en-US" altLang="en-US" sz="1200" dirty="0" smtClean="0"/>
              <a:t>, NR</a:t>
            </a:r>
            <a:endParaRPr lang="en-US" altLang="en-US" sz="1200" dirty="0"/>
          </a:p>
          <a:p>
            <a:pPr lvl="1">
              <a:defRPr/>
            </a:pPr>
            <a:r>
              <a:rPr lang="en-US" altLang="en-US" sz="1400" dirty="0"/>
              <a:t>Broadcast (NR &amp; LTE), moderator: </a:t>
            </a:r>
            <a:r>
              <a:rPr lang="en-US" altLang="en-US" sz="1400" dirty="0" smtClean="0"/>
              <a:t>Qualcomm</a:t>
            </a:r>
          </a:p>
          <a:p>
            <a:pPr lvl="2">
              <a:defRPr/>
            </a:pPr>
            <a:r>
              <a:rPr lang="en-US" altLang="en-US" sz="1200" dirty="0"/>
              <a:t>To continue after RAN#79 in </a:t>
            </a:r>
            <a:r>
              <a:rPr lang="en-US" altLang="en-US" sz="1200" dirty="0" smtClean="0"/>
              <a:t>2 parallel </a:t>
            </a:r>
            <a:r>
              <a:rPr lang="en-US" altLang="en-US" sz="1200" dirty="0"/>
              <a:t>tracks for </a:t>
            </a:r>
            <a:r>
              <a:rPr lang="en-US" altLang="en-US" sz="1200" dirty="0" smtClean="0"/>
              <a:t>terrestrial broadcast and for mixed mode multicasting</a:t>
            </a:r>
            <a:endParaRPr lang="en-US" altLang="en-US" sz="1200" dirty="0"/>
          </a:p>
          <a:p>
            <a:pPr lvl="1">
              <a:defRPr/>
            </a:pPr>
            <a:r>
              <a:rPr lang="en-US" altLang="en-US" sz="1400" dirty="0"/>
              <a:t>NR V2X, moderator: Vodafone</a:t>
            </a:r>
          </a:p>
          <a:p>
            <a:pPr lvl="1">
              <a:defRPr/>
            </a:pPr>
            <a:r>
              <a:rPr lang="en-US" altLang="en-US" sz="1400" dirty="0"/>
              <a:t>NR Positioning, moderator: Intel</a:t>
            </a:r>
          </a:p>
          <a:p>
            <a:pPr lvl="1">
              <a:defRPr/>
            </a:pPr>
            <a:r>
              <a:rPr lang="en-US" altLang="en-US" sz="1400" dirty="0"/>
              <a:t>NR flexible duplex, moderator: LG</a:t>
            </a:r>
          </a:p>
          <a:p>
            <a:pPr lvl="1">
              <a:defRPr/>
            </a:pPr>
            <a:r>
              <a:rPr lang="en-US" altLang="en-US" sz="1400" dirty="0"/>
              <a:t>NR Power Consumption, moderator: CATT (for the standalone aspects start after March)</a:t>
            </a:r>
            <a:endParaRPr lang="en-US" altLang="en-US" sz="1800" u="sng" dirty="0"/>
          </a:p>
          <a:p>
            <a:pPr lvl="1">
              <a:defRPr/>
            </a:pPr>
            <a:r>
              <a:rPr lang="en-US" altLang="en-US" sz="1400" dirty="0"/>
              <a:t>NR URLLC Enhancements, moderator: Nokia (to be started after March)</a:t>
            </a:r>
          </a:p>
          <a:p>
            <a:pPr lvl="1">
              <a:defRPr/>
            </a:pPr>
            <a:r>
              <a:rPr lang="en-US" altLang="en-US" sz="1400" dirty="0"/>
              <a:t>NR Mobility, moderator: Intel (to be started after March)</a:t>
            </a:r>
          </a:p>
          <a:p>
            <a:pPr lvl="1">
              <a:defRPr/>
            </a:pPr>
            <a:r>
              <a:rPr lang="en-US" altLang="en-US" sz="1400" dirty="0"/>
              <a:t>Other miscellaneous NR enhancements/leftovers, moderator: </a:t>
            </a:r>
            <a:r>
              <a:rPr lang="en-US" altLang="en-US" sz="1400" dirty="0" err="1" smtClean="0"/>
              <a:t>Docomo</a:t>
            </a:r>
            <a:endParaRPr lang="en-US" altLang="en-US" sz="1400" dirty="0" smtClean="0"/>
          </a:p>
          <a:p>
            <a:pPr lvl="2">
              <a:defRPr/>
            </a:pPr>
            <a:r>
              <a:rPr lang="en-US" altLang="zh-CN" sz="1200" dirty="0" smtClean="0"/>
              <a:t>RAN2 leftovers are handled by the WF on RAN2 Rel-16 email discussions</a:t>
            </a:r>
            <a:endParaRPr lang="en-US" altLang="zh-CN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456568" y="210827"/>
            <a:ext cx="8117416" cy="46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400" dirty="0" smtClean="0"/>
              <a:t>Continuation of email </a:t>
            </a:r>
            <a:r>
              <a:rPr lang="en-US" sz="2400" dirty="0"/>
              <a:t>discussions </a:t>
            </a:r>
            <a:r>
              <a:rPr lang="en-US" sz="2400" dirty="0" smtClean="0"/>
              <a:t>from RAN#78</a:t>
            </a:r>
            <a:endParaRPr lang="zh-CN" alt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2856238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774" y="524923"/>
            <a:ext cx="6950250" cy="1077194"/>
          </a:xfrm>
        </p:spPr>
        <p:txBody>
          <a:bodyPr/>
          <a:lstStyle/>
          <a:p>
            <a:r>
              <a:rPr lang="en-US" dirty="0" smtClean="0"/>
              <a:t>Next 3 slides propose additional email discussions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>
          <a:xfrm>
            <a:off x="595856" y="1911927"/>
            <a:ext cx="8402900" cy="219693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Tx/>
              <a:buNone/>
            </a:pPr>
            <a:r>
              <a:rPr lang="en-US" altLang="en-US" sz="1800" kern="0" dirty="0" smtClean="0"/>
              <a:t>Underlying assumptions:</a:t>
            </a:r>
          </a:p>
          <a:p>
            <a:pPr>
              <a:buClrTx/>
              <a:buFontTx/>
            </a:pPr>
            <a:r>
              <a:rPr lang="en-US" altLang="en-US" sz="1800" kern="0" dirty="0" smtClean="0"/>
              <a:t>Proponent wants to have a scoping discussion</a:t>
            </a:r>
          </a:p>
          <a:p>
            <a:pPr>
              <a:buClrTx/>
              <a:buFontTx/>
            </a:pPr>
            <a:r>
              <a:rPr lang="en-US" altLang="en-US" sz="1800" kern="0" dirty="0" smtClean="0"/>
              <a:t>Assign the proponent as the moderator</a:t>
            </a:r>
          </a:p>
          <a:p>
            <a:pPr>
              <a:buClrTx/>
              <a:buFontTx/>
            </a:pPr>
            <a:endParaRPr lang="en-US" altLang="en-US" sz="1800" kern="0" dirty="0"/>
          </a:p>
          <a:p>
            <a:pPr marL="0" indent="0">
              <a:buClrTx/>
              <a:buNone/>
            </a:pPr>
            <a:r>
              <a:rPr lang="en-US" altLang="en-US" sz="1800" kern="0" dirty="0" smtClean="0"/>
              <a:t>In responses </a:t>
            </a:r>
            <a:r>
              <a:rPr lang="en-US" altLang="en-US" sz="1800" kern="0" dirty="0" smtClean="0"/>
              <a:t>to the offline discussion</a:t>
            </a:r>
            <a:r>
              <a:rPr lang="en-US" altLang="en-US" sz="1800" kern="0" dirty="0" smtClean="0"/>
              <a:t>, several companies indicated that they </a:t>
            </a:r>
            <a:r>
              <a:rPr lang="en-US" altLang="en-US" sz="1800" kern="0" dirty="0" smtClean="0"/>
              <a:t>would support discussing all the topics</a:t>
            </a:r>
            <a:endParaRPr lang="en-US" altLang="en-US" sz="1800" kern="0" dirty="0" smtClean="0"/>
          </a:p>
          <a:p>
            <a:pPr>
              <a:buClrTx/>
              <a:buFontTx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42274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456568" y="210827"/>
            <a:ext cx="7951162" cy="95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800" dirty="0" smtClean="0"/>
              <a:t>Additional Email </a:t>
            </a:r>
            <a:r>
              <a:rPr lang="en-US" sz="2800" dirty="0"/>
              <a:t>discussions </a:t>
            </a:r>
            <a:r>
              <a:rPr lang="en-US" sz="2800" dirty="0" smtClean="0"/>
              <a:t>after RAN#79</a:t>
            </a:r>
          </a:p>
          <a:p>
            <a:r>
              <a:rPr lang="en-US" altLang="zh-CN" sz="2800" kern="0" dirty="0" smtClean="0"/>
              <a:t>(RAN1 </a:t>
            </a:r>
            <a:r>
              <a:rPr lang="en-US" altLang="zh-CN" sz="2800" kern="0" dirty="0" smtClean="0">
                <a:solidFill>
                  <a:schemeClr val="tx1"/>
                </a:solidFill>
              </a:rPr>
              <a:t>and RAN4 </a:t>
            </a:r>
            <a:r>
              <a:rPr lang="en-US" altLang="zh-CN" sz="2800" kern="0" dirty="0" smtClean="0"/>
              <a:t>NR </a:t>
            </a:r>
            <a:r>
              <a:rPr lang="en-US" altLang="zh-CN" sz="2800" kern="0" dirty="0" smtClean="0"/>
              <a:t>proposals)</a:t>
            </a:r>
            <a:endParaRPr lang="zh-CN" altLang="en-US" sz="2800" kern="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95856" y="1164910"/>
            <a:ext cx="8402900" cy="386603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1600" kern="0" dirty="0" smtClean="0"/>
              <a:t>Proposed </a:t>
            </a:r>
            <a:r>
              <a:rPr lang="en-US" sz="1600" kern="0" dirty="0"/>
              <a:t>Email discussions</a:t>
            </a:r>
          </a:p>
          <a:p>
            <a:pPr lvl="1">
              <a:defRPr/>
            </a:pPr>
            <a:r>
              <a:rPr lang="en-US" sz="1200" dirty="0" smtClean="0"/>
              <a:t>NR design </a:t>
            </a:r>
            <a:r>
              <a:rPr lang="en-US" sz="1200" dirty="0" smtClean="0"/>
              <a:t>beyond </a:t>
            </a:r>
            <a:r>
              <a:rPr lang="en-US" sz="1200" dirty="0" smtClean="0"/>
              <a:t>52.6 GHz </a:t>
            </a:r>
            <a:r>
              <a:rPr lang="en-US" sz="1200" dirty="0" smtClean="0"/>
              <a:t>(RP‑180320, RP‑180453) </a:t>
            </a:r>
            <a:r>
              <a:rPr lang="en-US" sz="1200" dirty="0" smtClean="0"/>
              <a:t>[7]</a:t>
            </a:r>
            <a:endParaRPr lang="en-US" sz="1200" dirty="0" smtClean="0"/>
          </a:p>
          <a:p>
            <a:pPr lvl="2">
              <a:defRPr/>
            </a:pPr>
            <a:r>
              <a:rPr lang="en-US" sz="1100" dirty="0" smtClean="0"/>
              <a:t>Moderator: </a:t>
            </a:r>
            <a:r>
              <a:rPr lang="en-US" sz="1100" dirty="0" smtClean="0"/>
              <a:t>Intel</a:t>
            </a:r>
          </a:p>
          <a:p>
            <a:pPr lvl="1">
              <a:defRPr/>
            </a:pPr>
            <a:r>
              <a:rPr lang="en-US" sz="1200" dirty="0" smtClean="0"/>
              <a:t>Evaluations </a:t>
            </a:r>
            <a:r>
              <a:rPr lang="en-US" sz="1200" dirty="0" smtClean="0"/>
              <a:t>of NR </a:t>
            </a:r>
            <a:r>
              <a:rPr lang="en-US" sz="1200" dirty="0"/>
              <a:t>coverage (</a:t>
            </a:r>
            <a:r>
              <a:rPr lang="en-US" sz="1200" dirty="0" smtClean="0"/>
              <a:t>RP‑180220) </a:t>
            </a:r>
            <a:r>
              <a:rPr lang="en-US" sz="1200" dirty="0" smtClean="0"/>
              <a:t>[6]</a:t>
            </a:r>
            <a:endParaRPr lang="en-US" sz="1200" dirty="0" smtClean="0"/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smtClean="0"/>
              <a:t>China </a:t>
            </a:r>
            <a:r>
              <a:rPr lang="en-US" sz="1100" dirty="0" smtClean="0"/>
              <a:t>Telecom.</a:t>
            </a:r>
          </a:p>
          <a:p>
            <a:pPr lvl="1">
              <a:defRPr/>
            </a:pPr>
            <a:r>
              <a:rPr lang="en-US" sz="1200" dirty="0" smtClean="0"/>
              <a:t>Remote </a:t>
            </a:r>
            <a:r>
              <a:rPr lang="en-US" sz="1200" dirty="0"/>
              <a:t>Interference Management in NR (RP‑180311</a:t>
            </a:r>
            <a:r>
              <a:rPr lang="en-US" sz="1200" dirty="0" smtClean="0"/>
              <a:t>) </a:t>
            </a:r>
            <a:r>
              <a:rPr lang="en-US" sz="1200" dirty="0" smtClean="0"/>
              <a:t>[5]</a:t>
            </a:r>
            <a:endParaRPr lang="en-US" sz="1200" dirty="0" smtClean="0"/>
          </a:p>
          <a:p>
            <a:pPr lvl="2">
              <a:defRPr/>
            </a:pPr>
            <a:r>
              <a:rPr lang="en-US" sz="1100" dirty="0"/>
              <a:t>Moderator</a:t>
            </a:r>
            <a:r>
              <a:rPr lang="en-US" sz="1100" dirty="0" smtClean="0"/>
              <a:t>: China Mobile</a:t>
            </a:r>
            <a:r>
              <a:rPr lang="en-US" sz="1100" dirty="0" smtClean="0"/>
              <a:t>.</a:t>
            </a:r>
          </a:p>
          <a:p>
            <a:pPr lvl="1">
              <a:defRPr/>
            </a:pPr>
            <a:r>
              <a:rPr lang="en-US" sz="1200" dirty="0" smtClean="0"/>
              <a:t>NR </a:t>
            </a:r>
            <a:r>
              <a:rPr lang="en-US" sz="1200" dirty="0"/>
              <a:t>spectrum utilization efficiency enhancements (</a:t>
            </a:r>
            <a:r>
              <a:rPr lang="en-US" sz="1200" dirty="0" smtClean="0"/>
              <a:t>RP‑180380) </a:t>
            </a:r>
            <a:r>
              <a:rPr lang="en-US" sz="1200" dirty="0" smtClean="0"/>
              <a:t>[7]</a:t>
            </a:r>
            <a:endParaRPr lang="en-US" sz="1200" dirty="0" smtClean="0"/>
          </a:p>
          <a:p>
            <a:pPr lvl="2">
              <a:defRPr/>
            </a:pPr>
            <a:r>
              <a:rPr lang="en-US" sz="1100" dirty="0" smtClean="0"/>
              <a:t>Moderator: </a:t>
            </a:r>
            <a:r>
              <a:rPr lang="en-US" sz="1100" dirty="0" smtClean="0"/>
              <a:t>Huawei.</a:t>
            </a:r>
            <a:endParaRPr lang="en-US" sz="1100" dirty="0" smtClean="0"/>
          </a:p>
          <a:p>
            <a:pPr lvl="1">
              <a:defRPr/>
            </a:pPr>
            <a:r>
              <a:rPr lang="en-US" sz="1200" dirty="0" smtClean="0"/>
              <a:t>Operator Controlled Local Service Supporting in NR (RP‑180425) [5]</a:t>
            </a:r>
          </a:p>
          <a:p>
            <a:pPr lvl="2">
              <a:defRPr/>
            </a:pPr>
            <a:r>
              <a:rPr lang="en-US" sz="1100" dirty="0" smtClean="0"/>
              <a:t>Moderator: </a:t>
            </a:r>
            <a:r>
              <a:rPr lang="en-US" sz="1100" dirty="0" smtClean="0"/>
              <a:t>OPPO.</a:t>
            </a:r>
          </a:p>
          <a:p>
            <a:pPr lvl="1">
              <a:defRPr/>
            </a:pPr>
            <a:r>
              <a:rPr lang="en-US" sz="1200" dirty="0" smtClean="0"/>
              <a:t>Study </a:t>
            </a:r>
            <a:r>
              <a:rPr lang="en-US" sz="1200" dirty="0"/>
              <a:t>on solutions evaluation for NR to support Non Terrestrial Network (RP‑180182) </a:t>
            </a:r>
            <a:r>
              <a:rPr lang="en-US" sz="1200" dirty="0" smtClean="0"/>
              <a:t>[3]</a:t>
            </a:r>
            <a:endParaRPr lang="en-US" sz="1200" dirty="0"/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smtClean="0"/>
              <a:t>Thales</a:t>
            </a:r>
          </a:p>
          <a:p>
            <a:pPr lvl="1">
              <a:defRPr/>
            </a:pPr>
            <a:r>
              <a:rPr lang="en-US" sz="1200" dirty="0" smtClean="0"/>
              <a:t>Study on </a:t>
            </a:r>
            <a:r>
              <a:rPr lang="en-US" sz="1200" dirty="0"/>
              <a:t>6 – 24 GHz frequency </a:t>
            </a:r>
            <a:r>
              <a:rPr lang="en-US" sz="1200" dirty="0"/>
              <a:t>range (RP-180455) </a:t>
            </a:r>
            <a:r>
              <a:rPr lang="en-US" sz="1200" dirty="0" smtClean="0"/>
              <a:t>[identified during online presentation]</a:t>
            </a:r>
          </a:p>
          <a:p>
            <a:pPr lvl="2">
              <a:defRPr/>
            </a:pPr>
            <a:r>
              <a:rPr lang="en-US" sz="1100" dirty="0" smtClean="0"/>
              <a:t>Moderator: Dish. </a:t>
            </a:r>
          </a:p>
          <a:p>
            <a:pPr lvl="2">
              <a:defRPr/>
            </a:pPr>
            <a:r>
              <a:rPr lang="en-US" sz="1100" dirty="0"/>
              <a:t>Email discussion until September </a:t>
            </a:r>
            <a:r>
              <a:rPr lang="en-US" sz="1100" dirty="0" smtClean="0"/>
              <a:t>2018</a:t>
            </a:r>
            <a:endParaRPr lang="en-US" sz="1100" dirty="0" smtClean="0"/>
          </a:p>
          <a:p>
            <a:pPr lvl="2">
              <a:defRPr/>
            </a:pPr>
            <a:endParaRPr lang="en-US" sz="11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63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456568" y="210827"/>
            <a:ext cx="7951162" cy="95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800" dirty="0" smtClean="0"/>
              <a:t>Additional Email </a:t>
            </a:r>
            <a:r>
              <a:rPr lang="en-US" sz="2800" dirty="0"/>
              <a:t>discussions </a:t>
            </a:r>
            <a:r>
              <a:rPr lang="en-US" sz="2800" dirty="0" smtClean="0"/>
              <a:t>after RAN#79</a:t>
            </a:r>
          </a:p>
          <a:p>
            <a:r>
              <a:rPr lang="en-US" altLang="zh-CN" sz="2800" kern="0" dirty="0" smtClean="0"/>
              <a:t>(</a:t>
            </a:r>
            <a:r>
              <a:rPr lang="en-US" altLang="zh-CN" sz="2800" kern="0" dirty="0" smtClean="0"/>
              <a:t>RAN2 NR </a:t>
            </a:r>
            <a:r>
              <a:rPr lang="en-US" altLang="zh-CN" sz="2800" kern="0" dirty="0" smtClean="0"/>
              <a:t>proposals)</a:t>
            </a:r>
            <a:endParaRPr lang="zh-CN" altLang="en-US" sz="2800" kern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C19E0E9-299D-44C5-8DFF-5D8109E94BDF}"/>
              </a:ext>
            </a:extLst>
          </p:cNvPr>
          <p:cNvSpPr txBox="1">
            <a:spLocks/>
          </p:cNvSpPr>
          <p:nvPr/>
        </p:nvSpPr>
        <p:spPr>
          <a:xfrm>
            <a:off x="1286538" y="1600199"/>
            <a:ext cx="6592187" cy="288408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b="0" dirty="0">
                <a:latin typeface="Arial" pitchFamily="34" charset="0"/>
                <a:cs typeface="Arial" pitchFamily="34" charset="0"/>
              </a:rPr>
              <a:t>Proposed </a:t>
            </a:r>
            <a:r>
              <a:rPr lang="en-US" sz="1800" b="0" dirty="0" smtClean="0">
                <a:latin typeface="Arial" pitchFamily="34" charset="0"/>
                <a:cs typeface="Arial" pitchFamily="34" charset="0"/>
              </a:rPr>
              <a:t>email </a:t>
            </a:r>
            <a:r>
              <a:rPr lang="en-US" sz="1800" b="0" dirty="0">
                <a:latin typeface="Arial" pitchFamily="34" charset="0"/>
                <a:cs typeface="Arial" pitchFamily="34" charset="0"/>
              </a:rPr>
              <a:t>discussions (from RAN2 offline)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Mobility (existing)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Multi-radio DC and CA enhancements (new)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Inactive/resume state (new)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Voice/video/TCP (existing)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Data collection/MDT/SON (new)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Slicing (new)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Drones (new)</a:t>
            </a:r>
          </a:p>
          <a:p>
            <a:pPr lvl="1">
              <a:buChar char="–"/>
              <a:defRPr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UDC (new)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453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456568" y="210827"/>
            <a:ext cx="7951162" cy="95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800" dirty="0" smtClean="0"/>
              <a:t>Additional Email </a:t>
            </a:r>
            <a:r>
              <a:rPr lang="en-US" sz="2800" dirty="0"/>
              <a:t>discussions </a:t>
            </a:r>
            <a:r>
              <a:rPr lang="en-US" sz="2800" dirty="0" smtClean="0"/>
              <a:t>after RAN#79</a:t>
            </a:r>
          </a:p>
          <a:p>
            <a:r>
              <a:rPr lang="en-US" altLang="zh-CN" sz="2800" kern="0" dirty="0" smtClean="0"/>
              <a:t>(RAN3 </a:t>
            </a:r>
            <a:r>
              <a:rPr lang="en-US" altLang="zh-CN" sz="2800" kern="0" dirty="0" smtClean="0"/>
              <a:t>NR proposals)</a:t>
            </a:r>
            <a:endParaRPr lang="zh-CN" altLang="en-US" sz="2800" kern="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95856" y="1641551"/>
            <a:ext cx="8004134" cy="164391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1800" dirty="0" smtClean="0"/>
              <a:t>Feedback from offline discussions</a:t>
            </a:r>
          </a:p>
          <a:p>
            <a:pPr lvl="1">
              <a:defRPr/>
            </a:pPr>
            <a:r>
              <a:rPr lang="en-US" sz="1400" dirty="0" smtClean="0"/>
              <a:t>High </a:t>
            </a:r>
            <a:r>
              <a:rPr lang="en-US" sz="1400" dirty="0"/>
              <a:t>layer CU-DU split enhancements in NR (RP‑180484) </a:t>
            </a:r>
            <a:r>
              <a:rPr lang="en-US" sz="1400" dirty="0" smtClean="0"/>
              <a:t>[6]</a:t>
            </a:r>
            <a:endParaRPr lang="en-US" sz="1400" dirty="0"/>
          </a:p>
          <a:p>
            <a:pPr lvl="1">
              <a:defRPr/>
            </a:pPr>
            <a:r>
              <a:rPr lang="en-US" sz="1400" dirty="0" smtClean="0"/>
              <a:t>Network </a:t>
            </a:r>
            <a:r>
              <a:rPr lang="en-US" sz="1400" dirty="0"/>
              <a:t>Assistance for Network Synchronization in NG-RAN (RP‑180395)</a:t>
            </a:r>
          </a:p>
          <a:p>
            <a:pPr lvl="1">
              <a:defRPr/>
            </a:pPr>
            <a:r>
              <a:rPr lang="en-US" sz="1400" dirty="0"/>
              <a:t>RAN aspects of local / private / neutral-host networks (RP‑180461) [1</a:t>
            </a:r>
            <a:r>
              <a:rPr lang="en-US" sz="1400" dirty="0" smtClean="0"/>
              <a:t>]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1377557" y="3519377"/>
            <a:ext cx="6109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Proposal: discuss RAN3 proposals at RAN#80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242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456568" y="210827"/>
            <a:ext cx="7951162" cy="95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800" dirty="0" smtClean="0"/>
              <a:t>Additional Email </a:t>
            </a:r>
            <a:r>
              <a:rPr lang="en-US" sz="2800" dirty="0"/>
              <a:t>discussions </a:t>
            </a:r>
            <a:r>
              <a:rPr lang="en-US" sz="2800" dirty="0" smtClean="0"/>
              <a:t>after RAN#79</a:t>
            </a:r>
          </a:p>
          <a:p>
            <a:r>
              <a:rPr lang="en-US" altLang="zh-CN" sz="2800" kern="0" dirty="0" smtClean="0"/>
              <a:t>(LTE proposals except </a:t>
            </a:r>
            <a:r>
              <a:rPr lang="en-US" altLang="zh-CN" sz="2800" kern="0" dirty="0" err="1" smtClean="0"/>
              <a:t>IoT</a:t>
            </a:r>
            <a:r>
              <a:rPr lang="en-US" altLang="zh-CN" sz="2800" kern="0" dirty="0" smtClean="0"/>
              <a:t> and MIMO)</a:t>
            </a:r>
            <a:endParaRPr lang="zh-CN" altLang="en-US" sz="2800" kern="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95856" y="1382234"/>
            <a:ext cx="8119881" cy="182880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defRPr/>
            </a:pPr>
            <a:r>
              <a:rPr lang="en-US" sz="1400" dirty="0" smtClean="0"/>
              <a:t>LTE </a:t>
            </a:r>
            <a:r>
              <a:rPr lang="en-US" sz="1400" dirty="0"/>
              <a:t>uplink enhancements (</a:t>
            </a:r>
            <a:r>
              <a:rPr lang="en-US" sz="1400" dirty="0" smtClean="0"/>
              <a:t>RP‑180223, RP‑180363) [3]</a:t>
            </a:r>
          </a:p>
          <a:p>
            <a:pPr lvl="1">
              <a:defRPr/>
            </a:pPr>
            <a:r>
              <a:rPr lang="en-US" sz="1400" dirty="0" smtClean="0"/>
              <a:t>Enhancements </a:t>
            </a:r>
            <a:r>
              <a:rPr lang="en-US" sz="1400" dirty="0" smtClean="0"/>
              <a:t>for Aerial </a:t>
            </a:r>
            <a:r>
              <a:rPr lang="en-US" sz="1400" dirty="0"/>
              <a:t>Vehicles (</a:t>
            </a:r>
            <a:r>
              <a:rPr lang="en-US" sz="1400" dirty="0" smtClean="0"/>
              <a:t>RP‑180369) </a:t>
            </a:r>
            <a:r>
              <a:rPr lang="en-US" sz="1400" dirty="0"/>
              <a:t>[1</a:t>
            </a:r>
            <a:r>
              <a:rPr lang="en-US" sz="1400" dirty="0" smtClean="0"/>
              <a:t>]</a:t>
            </a:r>
          </a:p>
          <a:p>
            <a:pPr lvl="1">
              <a:defRPr/>
            </a:pPr>
            <a:r>
              <a:rPr lang="en-US" sz="1400" dirty="0" smtClean="0"/>
              <a:t>Even </a:t>
            </a:r>
            <a:r>
              <a:rPr lang="en-US" sz="1400" dirty="0"/>
              <a:t>further mobility enhancement in E-UTRAN (</a:t>
            </a:r>
            <a:r>
              <a:rPr lang="en-US" sz="1400" dirty="0" smtClean="0"/>
              <a:t>RP‑180222) [3]</a:t>
            </a:r>
          </a:p>
          <a:p>
            <a:pPr lvl="1">
              <a:defRPr/>
            </a:pPr>
            <a:r>
              <a:rPr lang="en-US" sz="1400" dirty="0" smtClean="0"/>
              <a:t>Study </a:t>
            </a:r>
            <a:r>
              <a:rPr lang="en-US" sz="1400" dirty="0"/>
              <a:t>on Advanced Receivers LTE V2X (</a:t>
            </a:r>
            <a:r>
              <a:rPr lang="en-US" sz="1400" dirty="0" smtClean="0"/>
              <a:t>RP‑180238) </a:t>
            </a:r>
            <a:r>
              <a:rPr lang="en-US" sz="1400" dirty="0" smtClean="0"/>
              <a:t>[2]</a:t>
            </a:r>
            <a:endParaRPr lang="en-US" sz="1400" dirty="0" smtClean="0"/>
          </a:p>
          <a:p>
            <a:pPr lvl="1">
              <a:defRPr/>
            </a:pPr>
            <a:r>
              <a:rPr lang="en-US" sz="1400" dirty="0" smtClean="0"/>
              <a:t>High </a:t>
            </a:r>
            <a:r>
              <a:rPr lang="en-US" sz="1400" dirty="0"/>
              <a:t>speed train support with LTE (</a:t>
            </a:r>
            <a:r>
              <a:rPr lang="en-US" sz="1400" dirty="0" smtClean="0"/>
              <a:t>RP‑180375</a:t>
            </a:r>
            <a:r>
              <a:rPr lang="en-US" sz="1400" dirty="0" smtClean="0"/>
              <a:t>) [1]</a:t>
            </a:r>
          </a:p>
          <a:p>
            <a:pPr lvl="1">
              <a:defRPr/>
            </a:pPr>
            <a:r>
              <a:rPr lang="en-US" sz="1400" dirty="0" smtClean="0"/>
              <a:t>Low </a:t>
            </a:r>
            <a:r>
              <a:rPr lang="en-US" sz="1400" dirty="0"/>
              <a:t>Complexity 4Rx for LTE (</a:t>
            </a:r>
            <a:r>
              <a:rPr lang="en-US" sz="1400" dirty="0" smtClean="0"/>
              <a:t>RP‑180436</a:t>
            </a:r>
            <a:r>
              <a:rPr lang="en-US" sz="1400" dirty="0" smtClean="0"/>
              <a:t>) [1]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2497" y="3519377"/>
            <a:ext cx="721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Proposal: one email discussion on LTE (other than </a:t>
            </a:r>
            <a:r>
              <a:rPr lang="en-US" dirty="0" err="1" smtClean="0"/>
              <a:t>IoT</a:t>
            </a:r>
            <a:r>
              <a:rPr lang="en-US" dirty="0" smtClean="0"/>
              <a:t> and MIMO)</a:t>
            </a:r>
          </a:p>
          <a:p>
            <a:r>
              <a:rPr lang="en-US" dirty="0" smtClean="0"/>
              <a:t>Moderator: </a:t>
            </a:r>
            <a:r>
              <a:rPr lang="en-US" dirty="0" err="1" smtClean="0"/>
              <a:t>SoftBank</a:t>
            </a:r>
            <a:r>
              <a:rPr lang="en-US" dirty="0" smtClean="0"/>
              <a:t> (Yosuke Akimoto)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29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 w="12700" cap="flat" cmpd="sng" algn="ctr">
          <a:solidFill>
            <a:schemeClr val="bg1">
              <a:lumMod val="75000"/>
            </a:schemeClr>
          </a:solidFill>
          <a:prstDash val="sysDash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45437</TotalTime>
  <Words>610</Words>
  <Application>Microsoft Office PowerPoint</Application>
  <PresentationFormat>On-screen Show (16:9)</PresentationFormat>
  <Paragraphs>83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 Unicode MS</vt:lpstr>
      <vt:lpstr>微软雅黑</vt:lpstr>
      <vt:lpstr>MS PGothic</vt:lpstr>
      <vt:lpstr>黑体</vt:lpstr>
      <vt:lpstr>宋体</vt:lpstr>
      <vt:lpstr>Arial</vt:lpstr>
      <vt:lpstr>Calibri</vt:lpstr>
      <vt:lpstr>FrutigerNext LT Medium</vt:lpstr>
      <vt:lpstr>华文细黑</vt:lpstr>
      <vt:lpstr>2_主题1</vt:lpstr>
      <vt:lpstr>PowerPoint Presentation</vt:lpstr>
      <vt:lpstr>PowerPoint Presentation</vt:lpstr>
      <vt:lpstr>Next 3 slides propose additional email discussions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聚焦战略，有效增长</dc:title>
  <dc:creator>z42303</dc:creator>
  <cp:lastModifiedBy>David mazzarese</cp:lastModifiedBy>
  <cp:revision>3101</cp:revision>
  <dcterms:created xsi:type="dcterms:W3CDTF">2012-12-20T06:01:13Z</dcterms:created>
  <dcterms:modified xsi:type="dcterms:W3CDTF">2018-03-22T05:21:23Z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(5)bgET8Uk0G22KfnmxihwaYTYKuV2EJDU3W/8JGNaLqPqPzsIkQPkF1I3jfcHWQ8npA2hgz0d6_x000d_
fxeDyhVKrTpcjs5nimdv/KqdX2LBrSnYTGJSDt+apWHdIuvNljXcR15ptZJSWkTDqyGs1V6w_x000d_
ADfamYNsmKOUB2nDjGZsrWJkqLUQX30ssWInlv8fDJi6YbHdb9+VCSO/Tvrh0L4gup4noYtu_x000d_
v5xHcA5cwQbzmIzzXi</vt:lpwstr>
  </property>
  <property fmtid="{D5CDD505-2E9C-101B-9397-08002B2CF9AE}" pid="3" name="_ms_pID_7253431">
    <vt:lpwstr>+3Wu07H6os/vt/C5eZxlfNprC6ty+tl5v3xBiKRiSFwHcxkfGbwk0i_x000d_
0Sjw3pQuTygPlD1e1bcyR828PMu9VwUcJxhUIFbqo5LxxMUoTw2x6ELdHcUKpJmij7UB1eY9_x000d_
wnP1wly+12MH974pS4k12RC+WQouDIplLrpWmebjG6iZrG4tV/LnecBK9Q4FkOwKGImFjANZ_x000d_
hh488q3rNLsvYWLK4hF3+N6q/ftzQPI9z68D</vt:lpwstr>
  </property>
  <property fmtid="{D5CDD505-2E9C-101B-9397-08002B2CF9AE}" pid="4" name="_ms_pID_7253432">
    <vt:lpwstr>AJdufHLjQHPFjKpC8xUDSgIQ2utIPNyww+Tu_x000d_
Kr7vrwkqbiSgXGjAoB+yvyCAayVFH2EdKcRYRpXKk6RiwxGi68d1w79lxY3waQm+PlfSEiuy_x000d_
f4qVjTTLTNpUhCdpnHLUQCIlG9vb7SlC9mEE01ToCTdvmBBNF6aqv3QqJKfTlTQSBK0O4RdT_x000d_
pBVIYcSN8nHrWKrW+PxWozNM05Mi+TM1nIKmnAFE74oLsFdQQ++uNz</vt:lpwstr>
  </property>
  <property fmtid="{D5CDD505-2E9C-101B-9397-08002B2CF9AE}" pid="5" name="_ms_pID_7253433">
    <vt:lpwstr>cX4ADPi8asR0/tOgWb_x000d_
n949/uzrtlrteKrVom1v1wl9q2Bt47XJoa7QqShqlcVzx7YoCRD8rCLXXDXUeXXclVHQOaps_x000d_
m+WkIp45ikKBAKbQMbgz295FwDjgWbteFYs9IWuoF/Rd7gEGIMPb3RPpypP/ESLw6dacgVW5_x000d_
/ClaGVTvEdMj/NFpW3zCOz0i+RL6Ao0vfyNUSpHPefbqXmcXh4yHaibOBgpeS8w0YvEHMdV7</vt:lpwstr>
  </property>
  <property fmtid="{D5CDD505-2E9C-101B-9397-08002B2CF9AE}" pid="6" name="_ms_pID_7253434">
    <vt:lpwstr>_x000d_
Fnm9Vd3DhThMWpyBbXCPJ8DbVT2HjG5/hn72wrj27a7DqsNaG+ajmWvofl/h2vSOtE88+dvo_x000d_
tQDMdeaOfYkJDL/KeCsYEFEjCrhCCyyXtyCiXg==</vt:lpwstr>
  </property>
  <property fmtid="{D5CDD505-2E9C-101B-9397-08002B2CF9AE}" pid="7" name="_new_ms_pID_72543">
    <vt:lpwstr>(3)46Rpvw3TFhqj1lwviYFiyobD0tkQGEcP1OckgmBb3iUxOH9RoENPQ7HqllWuwq9Sogw0bMl6
+oYCFncRGn0z/arC/VHr1jVov46iLDwzXcjewvYf+Sq+FuSAtxdDPNsxe/3zl1JlkwGHMmdV
2lpiueH0KhavVv82Ke806Ihj8+NInY0viXCUD4qiwbuk5W1QS5vsBLkittaa+YT7bKfw7mUu
hSa/WGx98LVZccqCJb</vt:lpwstr>
  </property>
  <property fmtid="{D5CDD505-2E9C-101B-9397-08002B2CF9AE}" pid="8" name="_new_ms_pID_725431">
    <vt:lpwstr>CBFQtllyuwFgQRPM16em9f4YQb2IySl9eW4fNZKC1Uh63/64xeJUuc
8Tgz1O1S7fsdwncVsXPBFVhMTqxO+QuIPvSHY17C8hC0lt0rdG99N3na7GBI13/wPrenOOx8
SVTAwII/r4CLxnqVZ58JVeShRG0xXcJNqWIrjvfuHaraDrtvUYARPcf35QjTGqyKimHZZnLj
P4rQaov3auZy+fmGB6lr1G3k9tvUSiJWvzzW</vt:lpwstr>
  </property>
  <property fmtid="{D5CDD505-2E9C-101B-9397-08002B2CF9AE}" pid="9" name="_new_ms_pID_725432">
    <vt:lpwstr>ewRED1n/BW0qeM5yay+F1u5gExvsq2pR5fBx
tCkKgXnqmwRePuqubhdjsFcznCe/3/bREhA/cRwsoLBRb15ueho=</vt:lpwstr>
  </property>
  <property fmtid="{D5CDD505-2E9C-101B-9397-08002B2CF9AE}" pid="10" name="_2015_ms_pID_725343">
    <vt:lpwstr>(3)A1UU26nY9uhBOICtG1rEyuTAvPSzlSz3iD6F/1imtI0fBvc6kvyJk3UlS+b4cD3q3SyWg6rn
PJiGK6mlFhkwDze7iFy+QfOgNpuBaWl2yet7z4gf8XO3+MdRj61MvEopDQza9+U4cBGZAFl6
1z1qG7GJcMIZn2rw2mmt9dh1mKvkJOizifV5w+2qzweZ51u5Qk0p0rt5nI5SjVNGj3DH4Izk
yGKm6WAzhN888n4bhe</vt:lpwstr>
  </property>
  <property fmtid="{D5CDD505-2E9C-101B-9397-08002B2CF9AE}" pid="11" name="_2015_ms_pID_7253431">
    <vt:lpwstr>wyTuqBC2hrM4cQUV1ByW6Edgcpzv4eBNmNIpxbjn7+N14IrPn7glYf
Yqs+0gXQgwLh1aK7Ml4ucL57J1Az3ATMVIYbGMemwhAMUcvkYq5wWe75iX1QXsBSW7GbQJkn
2kRMYjXzXMX+zAnUwH3Sr6ufZhgsQCfgWSnRUi//oCnvcT5m+VALngGwMj7aNxOmlWRNUVXt
k/4NtlR0Z98IWOHNg97ol0DsrGf5s6TR2rBb</vt:lpwstr>
  </property>
  <property fmtid="{D5CDD505-2E9C-101B-9397-08002B2CF9AE}" pid="12" name="_2015_ms_pID_7253432">
    <vt:lpwstr>0VQnV/1fbHhd01SIgPRGvg/n/PrPocxP02Gi
9kI1rycFRD02RNELQj4NqGW+iTcY4ZNUzHjmBnlvWr/xakNUWus=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1521687497</vt:lpwstr>
  </property>
</Properties>
</file>