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2" r:id="rId2"/>
    <p:sldId id="271" r:id="rId3"/>
    <p:sldId id="275" r:id="rId4"/>
    <p:sldId id="284" r:id="rId5"/>
    <p:sldId id="278" r:id="rId6"/>
    <p:sldId id="279" r:id="rId7"/>
    <p:sldId id="288" r:id="rId8"/>
    <p:sldId id="261" r:id="rId9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008FD4"/>
    <a:srgbClr val="5ACBF5"/>
    <a:srgbClr val="8CC63E"/>
    <a:srgbClr val="0070B1"/>
    <a:srgbClr val="00ABBD"/>
    <a:srgbClr val="00AEEF"/>
    <a:srgbClr val="0089CF"/>
    <a:srgbClr val="005B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2" autoAdjust="0"/>
    <p:restoredTop sz="94660"/>
  </p:normalViewPr>
  <p:slideViewPr>
    <p:cSldViewPr snapToGrid="0" snapToObjects="1">
      <p:cViewPr varScale="1">
        <p:scale>
          <a:sx n="142" d="100"/>
          <a:sy n="142" d="100"/>
        </p:scale>
        <p:origin x="102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t>2018/3/12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897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4C6108-0D61-41B6-8CF8-C8BF44D956F7}" type="datetimeFigureOut">
              <a:rPr lang="en-US" smtClean="0"/>
              <a:t>3/12/2018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9FDAE2-0A26-40B2-B965-80ED4253D3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844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E9FDAE2-0A26-40B2-B965-80ED4253D3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119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000518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000518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sz="80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4720">
              <a:defRPr/>
            </a:pPr>
            <a:r>
              <a:rPr 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</a:p>
          <a:p>
            <a:pPr defTabSz="934720">
              <a:defRPr/>
            </a:pPr>
            <a:endParaRPr lang="en-US" altLang="zh-CN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</a:p>
          <a:p>
            <a:pPr defTabSz="934720">
              <a:defRPr/>
            </a:pPr>
            <a:r>
              <a:rPr 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000518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227013"/>
            <a:ext cx="8516938" cy="7223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8775" y="1063625"/>
            <a:ext cx="8491538" cy="37534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7"/>
          <p:cNvSpPr>
            <a:spLocks noGrp="1"/>
          </p:cNvSpPr>
          <p:nvPr>
            <p:ph type="ctrTitle"/>
          </p:nvPr>
        </p:nvSpPr>
        <p:spPr>
          <a:xfrm>
            <a:off x="250823" y="262031"/>
            <a:ext cx="7324725" cy="1130742"/>
          </a:xfr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ja-JP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>3GPP TSG RAN Meeting #</a:t>
            </a:r>
            <a:r>
              <a:rPr lang="en-US" altLang="ja-JP" sz="1400" b="0" dirty="0" smtClean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>79</a:t>
            </a:r>
            <a:r>
              <a:rPr lang="en-US" altLang="ja-JP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/>
            </a:r>
            <a:br>
              <a:rPr lang="en-US" altLang="ja-JP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</a:br>
            <a:r>
              <a:rPr lang="en-GB" altLang="en-US" sz="1400" dirty="0"/>
              <a:t>Chennai, India, March 19 - 22, 2018</a:t>
            </a:r>
            <a:r>
              <a:rPr lang="de-DE" altLang="ja-JP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/>
            </a:r>
            <a:br>
              <a:rPr lang="de-DE" altLang="ja-JP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</a:br>
            <a:r>
              <a:rPr lang="en-US" altLang="ko-KR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>Agenda item: </a:t>
            </a:r>
            <a:r>
              <a:rPr lang="en-US" altLang="ko-KR" sz="1400" b="0" dirty="0" smtClean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>10.1.1</a:t>
            </a:r>
            <a:r>
              <a:rPr lang="en-US" altLang="ko-KR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/>
            </a:r>
            <a:br>
              <a:rPr lang="en-US" altLang="ko-KR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</a:br>
            <a:r>
              <a:rPr lang="en-US" altLang="ko-KR" sz="1400" b="0" dirty="0"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>Document for: Discussion</a:t>
            </a:r>
            <a:endParaRPr lang="en-US" sz="1400" b="0" dirty="0">
              <a:latin typeface="微软雅黑" panose="020B050302020402020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Text Placeholder 2"/>
          <p:cNvSpPr txBox="1"/>
          <p:nvPr/>
        </p:nvSpPr>
        <p:spPr bwMode="auto">
          <a:xfrm>
            <a:off x="327022" y="2561665"/>
            <a:ext cx="7172325" cy="788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>
            <a:norm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On Rel-16 </a:t>
            </a:r>
            <a:r>
              <a:rPr lang="en-US" altLang="zh-CN" dirty="0" err="1" smtClean="0">
                <a:solidFill>
                  <a:schemeClr val="bg1"/>
                </a:solidFill>
                <a:latin typeface="微软雅黑" panose="020B0503020204020204" charset="-122"/>
              </a:rPr>
              <a:t>eMTC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 scope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16336" y="478373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t">
            <a:noAutofit/>
          </a:bodyPr>
          <a:lstStyle/>
          <a:p>
            <a:r>
              <a:rPr kumimoji="1" lang="en-US" dirty="0" smtClean="0">
                <a:solidFill>
                  <a:schemeClr val="bg1"/>
                </a:solidFill>
              </a:rPr>
              <a:t>RP-180357</a:t>
            </a:r>
            <a:endParaRPr kumimoji="1" lang="en-US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46411" y="1030405"/>
            <a:ext cx="8513763" cy="3469676"/>
          </a:xfrm>
        </p:spPr>
        <p:txBody>
          <a:bodyPr/>
          <a:lstStyle/>
          <a:p>
            <a:r>
              <a:rPr lang="en-US" sz="2200" dirty="0" smtClean="0">
                <a:latin typeface="+mn-lt"/>
                <a:ea typeface="华文细黑" panose="02010600040101010101" pitchFamily="2" charset="-122"/>
              </a:rPr>
              <a:t>Guideline in Rel-16 </a:t>
            </a:r>
            <a:r>
              <a:rPr lang="en-US" sz="2200" dirty="0" err="1" smtClean="0">
                <a:latin typeface="+mn-lt"/>
                <a:ea typeface="华文细黑" panose="02010600040101010101" pitchFamily="2" charset="-122"/>
              </a:rPr>
              <a:t>eMTC</a:t>
            </a:r>
            <a:r>
              <a:rPr lang="en-US" sz="2200" dirty="0" smtClean="0">
                <a:latin typeface="+mn-lt"/>
                <a:ea typeface="华文细黑" panose="02010600040101010101" pitchFamily="2" charset="-122"/>
              </a:rPr>
              <a:t> work: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+mn-lt"/>
                <a:ea typeface="华文细黑" panose="02010600040101010101" pitchFamily="2" charset="-122"/>
              </a:rPr>
              <a:t>System efficiency enhancement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ea typeface="华文细黑" panose="02010600040101010101" pitchFamily="2" charset="-122"/>
              </a:rPr>
              <a:t>Power consumption enhancement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ea typeface="华文细黑" panose="02010600040101010101" pitchFamily="2" charset="-122"/>
              </a:rPr>
              <a:t>Coverage extension enhancement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ea typeface="华文细黑" panose="02010600040101010101" pitchFamily="2" charset="-122"/>
              </a:rPr>
              <a:t>Positioning enhancement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+mn-lt"/>
                <a:ea typeface="华文细黑" panose="02010600040101010101" pitchFamily="2" charset="-122"/>
                <a:sym typeface="+mn-ea"/>
              </a:rPr>
              <a:t>Connectivity </a:t>
            </a:r>
            <a:r>
              <a:rPr lang="en-US" altLang="zh-CN" sz="2000" dirty="0">
                <a:latin typeface="+mn-lt"/>
                <a:ea typeface="华文细黑" panose="02010600040101010101" pitchFamily="2" charset="-122"/>
                <a:sym typeface="+mn-ea"/>
              </a:rPr>
              <a:t>to </a:t>
            </a:r>
            <a:r>
              <a:rPr lang="en-US" altLang="zh-CN" sz="2000" dirty="0" smtClean="0">
                <a:latin typeface="+mn-lt"/>
                <a:ea typeface="华文细黑" panose="02010600040101010101" pitchFamily="2" charset="-122"/>
                <a:sym typeface="+mn-ea"/>
              </a:rPr>
              <a:t>5GC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+mn-lt"/>
              <a:ea typeface="华文细黑" panose="02010600040101010101" pitchFamily="2" charset="-122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+mn-lt"/>
              <a:ea typeface="华文细黑" panose="02010600040101010101" pitchFamily="2" charset="-122"/>
            </a:endParaRPr>
          </a:p>
          <a:p>
            <a:endParaRPr lang="en-US" altLang="zh-CN" sz="1600" dirty="0" smtClean="0">
              <a:latin typeface="+mn-lt"/>
              <a:ea typeface="华文细黑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en-US" sz="1600" dirty="0">
              <a:latin typeface="+mn-lt"/>
              <a:ea typeface="华文细黑" panose="02010600040101010101" pitchFamily="2" charset="-122"/>
            </a:endParaRPr>
          </a:p>
          <a:p>
            <a:r>
              <a:rPr lang="en-US" sz="1600" dirty="0" smtClean="0">
                <a:latin typeface="+mn-lt"/>
                <a:ea typeface="华文细黑" panose="02010600040101010101" pitchFamily="2" charset="-122"/>
              </a:rPr>
              <a:t> </a:t>
            </a:r>
            <a:endParaRPr lang="en-US" sz="1600" dirty="0">
              <a:latin typeface="+mn-lt"/>
              <a:ea typeface="华文细黑" panose="0201060004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+mn-lt"/>
              <a:ea typeface="华文细黑" panose="0201060004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36137" y="356302"/>
            <a:ext cx="8513762" cy="723727"/>
          </a:xfrm>
        </p:spPr>
        <p:txBody>
          <a:bodyPr/>
          <a:lstStyle/>
          <a:p>
            <a:r>
              <a:rPr lang="en-US" dirty="0" smtClean="0"/>
              <a:t>Further </a:t>
            </a:r>
            <a:r>
              <a:rPr lang="en-US" dirty="0" err="1" smtClean="0"/>
              <a:t>eMTC</a:t>
            </a:r>
            <a:r>
              <a:rPr lang="en-US" dirty="0" smtClean="0"/>
              <a:t> evolution in Rel-16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8775" y="354604"/>
            <a:ext cx="8516938" cy="722312"/>
          </a:xfr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r>
              <a:rPr 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 </a:t>
            </a:r>
            <a:r>
              <a:rPr lang="en-US" b="1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efficiency enhancement for </a:t>
            </a:r>
            <a:r>
              <a:rPr lang="en-US" b="1" dirty="0" err="1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eMTC</a:t>
            </a:r>
            <a:endParaRPr lang="en-US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58775" y="1004045"/>
            <a:ext cx="8491538" cy="401539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Enhancement for standalone </a:t>
            </a:r>
            <a:r>
              <a:rPr kumimoji="1" lang="en-US" altLang="en-US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eMTC</a:t>
            </a:r>
            <a:r>
              <a:rPr kumimoji="1" lang="en-US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</a:t>
            </a:r>
          </a:p>
          <a:p>
            <a:pPr lvl="1"/>
            <a:r>
              <a:rPr lang="en-US" sz="1600" dirty="0" smtClean="0"/>
              <a:t>Study the suitable scenario for standalone </a:t>
            </a:r>
            <a:r>
              <a:rPr lang="en-US" sz="1600" dirty="0" err="1" smtClean="0"/>
              <a:t>eMTC</a:t>
            </a:r>
            <a:r>
              <a:rPr lang="en-US" sz="1600" dirty="0" smtClean="0"/>
              <a:t>, </a:t>
            </a:r>
            <a:r>
              <a:rPr lang="en-US" sz="1600" dirty="0" err="1" smtClean="0"/>
              <a:t>e.g</a:t>
            </a:r>
            <a:r>
              <a:rPr lang="en-US" sz="1600" dirty="0" smtClean="0"/>
              <a:t>, for scenario that co-exists with NR</a:t>
            </a:r>
          </a:p>
          <a:p>
            <a:pPr lvl="1"/>
            <a:r>
              <a:rPr lang="en-US" sz="1600" dirty="0" smtClean="0"/>
              <a:t>Supported bandwidth</a:t>
            </a:r>
          </a:p>
          <a:p>
            <a:pPr lvl="1"/>
            <a:r>
              <a:rPr lang="en-US" sz="1600" dirty="0" smtClean="0"/>
              <a:t>Removal of  </a:t>
            </a:r>
            <a:r>
              <a:rPr lang="en-US" sz="1600" dirty="0"/>
              <a:t>reserved legacy PDCCH area will allow more capacity improvement</a:t>
            </a:r>
          </a:p>
          <a:p>
            <a:pPr lvl="1"/>
            <a:r>
              <a:rPr lang="en-US" sz="1600" dirty="0"/>
              <a:t>Control channel MPDCCH </a:t>
            </a:r>
            <a:r>
              <a:rPr lang="en-US" sz="1600" dirty="0" smtClean="0"/>
              <a:t>narrowband (1.4Mhz) </a:t>
            </a:r>
            <a:r>
              <a:rPr lang="en-US" sz="1600" dirty="0"/>
              <a:t>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Dynamic HARQ timing  for </a:t>
            </a:r>
            <a:r>
              <a:rPr kumimoji="1" lang="en-US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eMTC</a:t>
            </a:r>
            <a:endParaRPr kumimoji="1" lang="en-US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lvl="1"/>
            <a:r>
              <a:rPr lang="en-US" sz="1600" dirty="0"/>
              <a:t>Current pre-configured UL/DL HARQ timing negatively impacts system scheduling performance, introduction of dynamic HARQ timing can reduce blocking</a:t>
            </a:r>
          </a:p>
          <a:p>
            <a:pPr lvl="1"/>
            <a:r>
              <a:rPr lang="en-US" sz="1600" dirty="0"/>
              <a:t>Improve resource utilization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Multi-</a:t>
            </a:r>
            <a:r>
              <a:rPr kumimoji="1" lang="en-US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subframe</a:t>
            </a:r>
            <a:r>
              <a:rPr kumimoji="1"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scheduling support for </a:t>
            </a:r>
            <a:r>
              <a:rPr kumimoji="1" lang="en-US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eMTC</a:t>
            </a:r>
            <a:endParaRPr kumimoji="1" lang="en-US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lvl="1"/>
            <a:r>
              <a:rPr lang="en-US" sz="1600" dirty="0"/>
              <a:t>Further reduction in control overhead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40" dirty="0"/>
          </a:p>
          <a:p>
            <a:pPr lvl="1" indent="0">
              <a:buNone/>
            </a:pP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54641" y="354609"/>
            <a:ext cx="8516938" cy="722312"/>
          </a:xfr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r>
              <a:rPr lang="en-US" b="1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 power consumption enhancement</a:t>
            </a:r>
            <a:endParaRPr lang="en-US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58775" y="1002490"/>
            <a:ext cx="8491538" cy="401539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SC-PTM enhancement</a:t>
            </a:r>
          </a:p>
          <a:p>
            <a:pPr lvl="1"/>
            <a:r>
              <a:rPr lang="en-US" altLang="zh-CN" sz="1600" dirty="0"/>
              <a:t>Reduce redundant reception on UE and unnecessary power consumption due to repetition without feedback or without differentiation for the first time transmission and the repeated ones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RRC connected and idle mode power consumption enhancement  </a:t>
            </a:r>
          </a:p>
          <a:p>
            <a:pPr lvl="1"/>
            <a:r>
              <a:rPr lang="en-US" altLang="zh-CN" sz="1600" dirty="0"/>
              <a:t>Connected mode MPDCCH detection optimization</a:t>
            </a:r>
            <a:endParaRPr lang="zh-CN" altLang="en-US" sz="1600" dirty="0"/>
          </a:p>
          <a:p>
            <a:pPr lvl="1"/>
            <a:r>
              <a:rPr lang="en-US" altLang="zh-CN" sz="1600" dirty="0"/>
              <a:t>Reduce idle mode power consumption with enhancement on paging , i.e., with additional consideration on stationary or low-mobility UEs, or with trade-off between paging reliability and minimum repetition numbers</a:t>
            </a:r>
          </a:p>
          <a:p>
            <a:pPr lvl="1"/>
            <a:r>
              <a:rPr lang="en-US" altLang="zh-CN" sz="1600" dirty="0"/>
              <a:t>Reduce idle mode power consumption for mobility measurement, </a:t>
            </a:r>
            <a:r>
              <a:rPr lang="en-US" altLang="zh-CN" sz="1600" dirty="0" err="1"/>
              <a:t>i.e</a:t>
            </a:r>
            <a:r>
              <a:rPr lang="en-US" altLang="zh-CN" sz="1600" dirty="0"/>
              <a:t>, measurement optimization for mobility UE</a:t>
            </a:r>
            <a:endParaRPr lang="zh-CN" alt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>
            <p:ph type="title"/>
          </p:nvPr>
        </p:nvSpPr>
        <p:spPr>
          <a:xfrm>
            <a:off x="344008" y="333343"/>
            <a:ext cx="8516938" cy="722312"/>
          </a:xfr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r>
              <a:rPr lang="en-US" altLang="zh-CN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Coverage Extension Enhancement</a:t>
            </a:r>
            <a:r>
              <a:rPr lang="zh-CN" altLang="zh-CN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zh-CN" altLang="zh-CN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altLang="zh-CN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58775" y="999827"/>
            <a:ext cx="8491538" cy="375343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Target small portion of the deployed UE in deep coverage </a:t>
            </a:r>
            <a:r>
              <a:rPr kumimoji="1"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hole and </a:t>
            </a:r>
            <a:r>
              <a:rPr kumimoji="1"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low power class UE</a:t>
            </a:r>
          </a:p>
          <a:p>
            <a:pPr lvl="1"/>
            <a:r>
              <a:rPr lang="en-US" sz="1600" dirty="0"/>
              <a:t>Existing coverage extension methods still cost heavy power consumption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Coverage can be extended via in-coverage relay node</a:t>
            </a:r>
          </a:p>
          <a:p>
            <a:pPr lvl="1"/>
            <a:r>
              <a:rPr lang="en-US" sz="1600" dirty="0"/>
              <a:t>Focus on single-Hop Relay </a:t>
            </a:r>
          </a:p>
          <a:p>
            <a:pPr marL="1188000" lvl="2" indent="-342900">
              <a:spcBef>
                <a:spcPts val="330"/>
              </a:spcBef>
              <a:buFont typeface="Wingdings" panose="05000000000000000000" pitchFamily="2" charset="2"/>
              <a:buChar char="ü"/>
            </a:pPr>
            <a:r>
              <a:rPr lang="en-US" sz="1500" dirty="0"/>
              <a:t>Minimize legacy network impact</a:t>
            </a:r>
          </a:p>
          <a:p>
            <a:pPr marL="1188000" lvl="2" indent="-342900">
              <a:spcBef>
                <a:spcPts val="330"/>
              </a:spcBef>
              <a:buFont typeface="Wingdings" panose="05000000000000000000" pitchFamily="2" charset="2"/>
              <a:buChar char="ü"/>
            </a:pPr>
            <a:r>
              <a:rPr lang="en-US" sz="1500" dirty="0"/>
              <a:t>Considering different relay </a:t>
            </a:r>
            <a:r>
              <a:rPr lang="en-US" sz="1500" dirty="0" smtClean="0"/>
              <a:t>node scenario</a:t>
            </a:r>
            <a:endParaRPr lang="en-US" sz="1500" dirty="0"/>
          </a:p>
          <a:p>
            <a:pPr marL="1085850" lvl="1" indent="-342900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7" name="矩形 31"/>
          <p:cNvSpPr>
            <a:spLocks noChangeArrowheads="1"/>
          </p:cNvSpPr>
          <p:nvPr/>
        </p:nvSpPr>
        <p:spPr bwMode="auto">
          <a:xfrm>
            <a:off x="4510088" y="2057402"/>
            <a:ext cx="18573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lang="zh-CN" altLang="en-US" sz="1600"/>
          </a:p>
          <a:p>
            <a:pPr algn="ctr"/>
            <a:endParaRPr lang="zh-CN" altLang="en-US" sz="1600"/>
          </a:p>
          <a:p>
            <a:pPr algn="ctr"/>
            <a:endParaRPr lang="en-US" altLang="zh-CN" sz="1600"/>
          </a:p>
          <a:p>
            <a:pPr algn="ctr"/>
            <a:endParaRPr lang="zh-CN" altLang="en-US" sz="1600"/>
          </a:p>
        </p:txBody>
      </p:sp>
      <p:sp>
        <p:nvSpPr>
          <p:cNvPr id="1986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160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160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>
            <p:ph type="title"/>
          </p:nvPr>
        </p:nvSpPr>
        <p:spPr>
          <a:xfrm>
            <a:off x="344008" y="322710"/>
            <a:ext cx="8516938" cy="722312"/>
          </a:xfr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/>
          <a:p>
            <a:r>
              <a:rPr 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Positioning enhancement</a:t>
            </a:r>
            <a:endParaRPr lang="en-US" altLang="zh-CN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358775" y="967928"/>
            <a:ext cx="8491538" cy="375343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Rel-14 </a:t>
            </a:r>
            <a:r>
              <a:rPr lang="en-US" altLang="zh-CN" dirty="0" err="1"/>
              <a:t>eMTC</a:t>
            </a:r>
            <a:r>
              <a:rPr lang="en-US" altLang="zh-CN" dirty="0"/>
              <a:t> only supports basic OTDOA positioning functions. However, the bandwidth of the PRS limits the accuracy that can be achieved </a:t>
            </a:r>
            <a:endParaRPr lang="en-US" altLang="zh-CN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Positioning enhancement</a:t>
            </a:r>
            <a:endParaRPr lang="en-US" dirty="0"/>
          </a:p>
          <a:p>
            <a:pPr lvl="1"/>
            <a:r>
              <a:rPr lang="en-US" altLang="zh-CN" sz="1600" dirty="0" smtClean="0"/>
              <a:t> </a:t>
            </a:r>
            <a:r>
              <a:rPr lang="en-US" sz="1600" dirty="0" smtClean="0"/>
              <a:t>UTDOA </a:t>
            </a:r>
            <a:r>
              <a:rPr lang="en-US" sz="1600" dirty="0"/>
              <a:t>support</a:t>
            </a:r>
          </a:p>
          <a:p>
            <a:pPr lvl="1"/>
            <a:r>
              <a:rPr lang="en-US" sz="1600" dirty="0"/>
              <a:t>Positioning accuracy improvement</a:t>
            </a:r>
          </a:p>
          <a:p>
            <a:pPr lvl="1"/>
            <a:r>
              <a:rPr lang="en-US" sz="1600" dirty="0"/>
              <a:t>Positioning power consumption reduction</a:t>
            </a:r>
          </a:p>
          <a:p>
            <a:endParaRPr lang="en-US" dirty="0"/>
          </a:p>
        </p:txBody>
      </p:sp>
      <p:sp>
        <p:nvSpPr>
          <p:cNvPr id="7" name="矩形 31"/>
          <p:cNvSpPr>
            <a:spLocks noChangeArrowheads="1"/>
          </p:cNvSpPr>
          <p:nvPr/>
        </p:nvSpPr>
        <p:spPr bwMode="auto">
          <a:xfrm>
            <a:off x="4510088" y="2057402"/>
            <a:ext cx="18573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endParaRPr lang="zh-CN" altLang="en-US" sz="1600"/>
          </a:p>
          <a:p>
            <a:pPr algn="ctr"/>
            <a:endParaRPr lang="zh-CN" altLang="en-US" sz="1600"/>
          </a:p>
          <a:p>
            <a:pPr algn="ctr"/>
            <a:endParaRPr lang="en-US" altLang="zh-CN" sz="1600"/>
          </a:p>
          <a:p>
            <a:pPr algn="ctr"/>
            <a:endParaRPr lang="zh-CN" altLang="en-US" sz="1600"/>
          </a:p>
        </p:txBody>
      </p:sp>
      <p:sp>
        <p:nvSpPr>
          <p:cNvPr id="1986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160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1607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4008" y="333343"/>
            <a:ext cx="8516938" cy="722312"/>
          </a:xfrm>
        </p:spPr>
        <p:txBody>
          <a:bodyPr/>
          <a:lstStyle/>
          <a:p>
            <a:pPr algn="l"/>
            <a:r>
              <a:rPr lang="en-US" b="1" dirty="0" err="1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eMTC</a:t>
            </a:r>
            <a:r>
              <a:rPr 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b="1" dirty="0" err="1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eNB</a:t>
            </a:r>
            <a:r>
              <a:rPr 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connectivity to 5GC</a:t>
            </a:r>
            <a:endParaRPr lang="en-US" altLang="en-US" b="1" dirty="0">
              <a:solidFill>
                <a:srgbClr val="008F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8775" y="1004474"/>
            <a:ext cx="8491538" cy="375343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Connectivity to 5G Core Network for the </a:t>
            </a:r>
            <a:r>
              <a:rPr lang="en-US" altLang="zh-CN" dirty="0" err="1"/>
              <a:t>eNB</a:t>
            </a:r>
            <a:r>
              <a:rPr lang="en-US" altLang="zh-CN" dirty="0"/>
              <a:t> supporting </a:t>
            </a:r>
            <a:r>
              <a:rPr lang="en-US" altLang="zh-CN" dirty="0" err="1"/>
              <a:t>eMTC</a:t>
            </a:r>
            <a:endParaRPr lang="en-US" altLang="zh-CN" dirty="0"/>
          </a:p>
          <a:p>
            <a:pPr lvl="1"/>
            <a:r>
              <a:rPr lang="en-US" sz="1600" dirty="0" smtClean="0"/>
              <a:t>Support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for</a:t>
            </a:r>
            <a:r>
              <a:rPr lang="en-US" sz="1600" dirty="0"/>
              <a:t> 5G-CN</a:t>
            </a:r>
            <a:r>
              <a:rPr lang="en-US" altLang="zh-CN" sz="1600" dirty="0"/>
              <a:t> functions, e.g.</a:t>
            </a:r>
            <a:r>
              <a:rPr lang="en-US" sz="1600" dirty="0"/>
              <a:t>:</a:t>
            </a:r>
          </a:p>
          <a:p>
            <a:pPr marL="1188000" lvl="2" indent="-342900">
              <a:spcBef>
                <a:spcPts val="330"/>
              </a:spcBef>
              <a:buFont typeface="Wingdings" panose="05000000000000000000" pitchFamily="2" charset="2"/>
              <a:buChar char="ü"/>
            </a:pPr>
            <a:r>
              <a:rPr lang="en-US" sz="1500" dirty="0"/>
              <a:t>Flow based </a:t>
            </a:r>
            <a:r>
              <a:rPr lang="en-US" sz="1500" dirty="0" err="1"/>
              <a:t>QoS</a:t>
            </a:r>
            <a:r>
              <a:rPr lang="en-US" sz="1500" dirty="0"/>
              <a:t>.</a:t>
            </a:r>
          </a:p>
          <a:p>
            <a:pPr marL="1188000" lvl="2" indent="-342900">
              <a:spcBef>
                <a:spcPts val="330"/>
              </a:spcBef>
              <a:buFont typeface="Wingdings" panose="05000000000000000000" pitchFamily="2" charset="2"/>
              <a:buChar char="ü"/>
            </a:pPr>
            <a:r>
              <a:rPr lang="en-US" sz="1500" dirty="0"/>
              <a:t>New security scheme (if any).</a:t>
            </a:r>
          </a:p>
          <a:p>
            <a:pPr lvl="1"/>
            <a:r>
              <a:rPr lang="en-US" sz="1600" dirty="0"/>
              <a:t>Simultaneous support for UEs connected to EPC and UEs connected to 5G-CN in the same </a:t>
            </a:r>
            <a:r>
              <a:rPr lang="en-US" sz="1600" dirty="0" smtClean="0"/>
              <a:t>cell</a:t>
            </a:r>
            <a:endParaRPr lang="en-US" sz="1600" dirty="0"/>
          </a:p>
          <a:p>
            <a:pPr lvl="1"/>
            <a:r>
              <a:rPr lang="en-US" sz="1600" dirty="0"/>
              <a:t>Enhancements for core network node selection functions, e.g. assist to perform initial NAS selection and NAS </a:t>
            </a:r>
            <a:r>
              <a:rPr lang="en-US" sz="1600" dirty="0" smtClean="0"/>
              <a:t>routing</a:t>
            </a:r>
            <a:endParaRPr lang="en-US" sz="16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smtClean="0">
                <a:ea typeface="微软雅黑" panose="020B0503020204020204" charset="-122"/>
              </a:rPr>
              <a:t>Thank you</a:t>
            </a:r>
            <a:endParaRPr sz="2400" smtClean="0"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145</TotalTime>
  <Words>369</Words>
  <Application>Microsoft Office PowerPoint</Application>
  <PresentationFormat>全屏显示(16:9)</PresentationFormat>
  <Paragraphs>60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Heiti SC Light</vt:lpstr>
      <vt:lpstr>MS PGothic</vt:lpstr>
      <vt:lpstr>华文细黑</vt:lpstr>
      <vt:lpstr>宋体</vt:lpstr>
      <vt:lpstr>微软雅黑</vt:lpstr>
      <vt:lpstr>Arial</vt:lpstr>
      <vt:lpstr>Calibri</vt:lpstr>
      <vt:lpstr>Wingdings</vt:lpstr>
      <vt:lpstr>blank</vt:lpstr>
      <vt:lpstr>3GPP TSG RAN Meeting #79 Chennai, India, March 19 - 22, 2018 Agenda item: 10.1.1 Document for: Discussion</vt:lpstr>
      <vt:lpstr>Further eMTC evolution in Rel-16</vt:lpstr>
      <vt:lpstr>System efficiency enhancement for eMTC</vt:lpstr>
      <vt:lpstr>Further power consumption enhancement</vt:lpstr>
      <vt:lpstr>Coverage Extension Enhancement  </vt:lpstr>
      <vt:lpstr>Positioning enhancement</vt:lpstr>
      <vt:lpstr>eMTC eNB connectivity to 5GC</vt:lpstr>
      <vt:lpstr>Thank you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Considerations on NB-IoT/eMTC</dc:title>
  <dc:creator>ZTE</dc:creator>
  <cp:lastModifiedBy>Shupeng Li</cp:lastModifiedBy>
  <cp:revision>120</cp:revision>
  <dcterms:created xsi:type="dcterms:W3CDTF">2017-05-10T01:47:00Z</dcterms:created>
  <dcterms:modified xsi:type="dcterms:W3CDTF">2018-03-12T15:23:35Z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2052-10.8.0.6308</vt:lpwstr>
  </property>
</Properties>
</file>