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10"/>
  </p:notesMasterIdLst>
  <p:sldIdLst>
    <p:sldId id="256" r:id="rId2"/>
    <p:sldId id="319" r:id="rId3"/>
    <p:sldId id="324" r:id="rId4"/>
    <p:sldId id="325" r:id="rId5"/>
    <p:sldId id="320" r:id="rId6"/>
    <p:sldId id="321" r:id="rId7"/>
    <p:sldId id="326" r:id="rId8"/>
    <p:sldId id="258"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73" d="100"/>
          <a:sy n="73" d="100"/>
        </p:scale>
        <p:origin x="58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75BF52-791E-4AA2-BBE1-4C986D6DA905}"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zh-CN" altLang="en-US"/>
        </a:p>
      </dgm:t>
    </dgm:pt>
    <dgm:pt modelId="{62091BD2-8BCC-49F2-8E64-17CFF147952F}">
      <dgm:prSet phldrT="[文本]" custT="1"/>
      <dgm:spPr>
        <a:solidFill>
          <a:srgbClr val="7030A0"/>
        </a:solidFill>
      </dgm:spPr>
      <dgm:t>
        <a:bodyPr/>
        <a:lstStyle/>
        <a:p>
          <a:r>
            <a:rPr lang="en-US" altLang="zh-CN" sz="1800" dirty="0" smtClean="0"/>
            <a:t>Enhancement for HL CU/DU</a:t>
          </a:r>
          <a:endParaRPr lang="zh-CN" altLang="en-US" sz="1800" dirty="0"/>
        </a:p>
      </dgm:t>
    </dgm:pt>
    <dgm:pt modelId="{2A755669-E44C-4EE0-BEBB-1C891F931D27}" type="parTrans" cxnId="{BF2CD3C7-F77C-4813-ABFF-BBCD03904DA9}">
      <dgm:prSet/>
      <dgm:spPr/>
      <dgm:t>
        <a:bodyPr/>
        <a:lstStyle/>
        <a:p>
          <a:endParaRPr lang="zh-CN" altLang="en-US"/>
        </a:p>
      </dgm:t>
    </dgm:pt>
    <dgm:pt modelId="{5657639C-0231-4FF6-AEB3-4BCA313EAE3B}" type="sibTrans" cxnId="{BF2CD3C7-F77C-4813-ABFF-BBCD03904DA9}">
      <dgm:prSet/>
      <dgm:spPr/>
      <dgm:t>
        <a:bodyPr/>
        <a:lstStyle/>
        <a:p>
          <a:endParaRPr lang="zh-CN" altLang="en-US"/>
        </a:p>
      </dgm:t>
    </dgm:pt>
    <dgm:pt modelId="{426BAFF4-FB82-4805-B984-19F3E0549ECA}">
      <dgm:prSet phldrT="[文本]" custT="1"/>
      <dgm:spPr>
        <a:solidFill>
          <a:srgbClr val="00B050"/>
        </a:solidFill>
      </dgm:spPr>
      <dgm:t>
        <a:bodyPr/>
        <a:lstStyle/>
        <a:p>
          <a:r>
            <a:rPr lang="en-US" altLang="zh-CN" sz="1400" b="1" dirty="0" smtClean="0">
              <a:solidFill>
                <a:schemeClr val="bg1"/>
              </a:solidFill>
              <a:latin typeface="Times New Roman" panose="02020603050405020304" pitchFamily="18" charset="0"/>
              <a:cs typeface="Times New Roman" panose="02020603050405020304" pitchFamily="18" charset="0"/>
            </a:rPr>
            <a:t>handover interruption time</a:t>
          </a:r>
          <a:endParaRPr lang="zh-CN" altLang="en-US" sz="1400" dirty="0">
            <a:solidFill>
              <a:schemeClr val="bg1"/>
            </a:solidFill>
          </a:endParaRPr>
        </a:p>
      </dgm:t>
    </dgm:pt>
    <dgm:pt modelId="{FFEB76AB-54F3-41C3-95EB-241D9B392CE3}" type="parTrans" cxnId="{7F7DE680-3742-4342-9015-FC5C318C9AE2}">
      <dgm:prSet/>
      <dgm:spPr/>
      <dgm:t>
        <a:bodyPr/>
        <a:lstStyle/>
        <a:p>
          <a:endParaRPr lang="zh-CN" altLang="en-US"/>
        </a:p>
      </dgm:t>
    </dgm:pt>
    <dgm:pt modelId="{E5584769-AF31-41AD-B2C9-772BB682FAE1}" type="sibTrans" cxnId="{7F7DE680-3742-4342-9015-FC5C318C9AE2}">
      <dgm:prSet/>
      <dgm:spPr/>
      <dgm:t>
        <a:bodyPr/>
        <a:lstStyle/>
        <a:p>
          <a:endParaRPr lang="zh-CN" altLang="en-US"/>
        </a:p>
      </dgm:t>
    </dgm:pt>
    <dgm:pt modelId="{39E07879-2AB5-4A35-85F9-37C058BCC245}">
      <dgm:prSet phldrT="[文本]"/>
      <dgm:spPr>
        <a:solidFill>
          <a:srgbClr val="FF0000"/>
        </a:solidFill>
      </dgm:spPr>
      <dgm:t>
        <a:bodyPr/>
        <a:lstStyle/>
        <a:p>
          <a:r>
            <a:rPr lang="en-US" altLang="zh-CN" dirty="0" smtClean="0"/>
            <a:t>Support of inter-DU CA</a:t>
          </a:r>
          <a:endParaRPr lang="zh-CN" altLang="en-US" dirty="0"/>
        </a:p>
      </dgm:t>
    </dgm:pt>
    <dgm:pt modelId="{D5D2274E-7731-40D6-A35A-635ED43577AF}" type="parTrans" cxnId="{D4E195FE-16AC-4600-AAEF-3C1FEAA66094}">
      <dgm:prSet/>
      <dgm:spPr/>
      <dgm:t>
        <a:bodyPr/>
        <a:lstStyle/>
        <a:p>
          <a:endParaRPr lang="zh-CN" altLang="en-US"/>
        </a:p>
      </dgm:t>
    </dgm:pt>
    <dgm:pt modelId="{A21AD1EA-A29D-4EB8-B00E-B634850A4159}" type="sibTrans" cxnId="{D4E195FE-16AC-4600-AAEF-3C1FEAA66094}">
      <dgm:prSet/>
      <dgm:spPr/>
      <dgm:t>
        <a:bodyPr/>
        <a:lstStyle/>
        <a:p>
          <a:endParaRPr lang="zh-CN" altLang="en-US"/>
        </a:p>
      </dgm:t>
    </dgm:pt>
    <dgm:pt modelId="{4A6C1C2D-D0AC-4C53-BCAA-75F702F0C524}">
      <dgm:prSet phldrT="[文本]" custT="1"/>
      <dgm:spPr>
        <a:solidFill>
          <a:srgbClr val="FFC000"/>
        </a:solidFill>
      </dgm:spPr>
      <dgm:t>
        <a:bodyPr/>
        <a:lstStyle/>
        <a:p>
          <a:r>
            <a:rPr lang="en-US" altLang="zh-CN" sz="1600" dirty="0" smtClean="0"/>
            <a:t>Multiple Connectivity</a:t>
          </a:r>
          <a:endParaRPr lang="zh-CN" altLang="en-US" sz="1600" dirty="0"/>
        </a:p>
      </dgm:t>
    </dgm:pt>
    <dgm:pt modelId="{CB82C66E-C918-4B32-B34D-21D08F344A12}" type="parTrans" cxnId="{A08E98E2-C7A6-45AE-965E-7D58DCB42E0A}">
      <dgm:prSet/>
      <dgm:spPr/>
      <dgm:t>
        <a:bodyPr/>
        <a:lstStyle/>
        <a:p>
          <a:endParaRPr lang="zh-CN" altLang="en-US"/>
        </a:p>
      </dgm:t>
    </dgm:pt>
    <dgm:pt modelId="{3907C59A-CDBA-4580-98A8-EF613207199C}" type="sibTrans" cxnId="{A08E98E2-C7A6-45AE-965E-7D58DCB42E0A}">
      <dgm:prSet/>
      <dgm:spPr/>
      <dgm:t>
        <a:bodyPr/>
        <a:lstStyle/>
        <a:p>
          <a:endParaRPr lang="zh-CN" altLang="en-US"/>
        </a:p>
      </dgm:t>
    </dgm:pt>
    <dgm:pt modelId="{1DBA88AE-3051-4FB9-953B-138809A8011C}">
      <dgm:prSet phldrT="[文本]"/>
      <dgm:spPr/>
      <dgm:t>
        <a:bodyPr/>
        <a:lstStyle/>
        <a:p>
          <a:r>
            <a:rPr lang="en-US" altLang="zh-CN" b="1" dirty="0" smtClean="0">
              <a:solidFill>
                <a:schemeClr val="bg1"/>
              </a:solidFill>
              <a:latin typeface="Times New Roman" panose="02020603050405020304" pitchFamily="18" charset="0"/>
              <a:cs typeface="Times New Roman" panose="02020603050405020304" pitchFamily="18" charset="0"/>
            </a:rPr>
            <a:t>Reduction of radio resource utilization </a:t>
          </a:r>
          <a:endParaRPr lang="zh-CN" altLang="en-US" dirty="0">
            <a:solidFill>
              <a:schemeClr val="bg1"/>
            </a:solidFill>
          </a:endParaRPr>
        </a:p>
      </dgm:t>
    </dgm:pt>
    <dgm:pt modelId="{B9DF21F0-5FDB-46EA-95E7-9803048E887F}" type="parTrans" cxnId="{39D2BCFE-8C39-4FAD-8B61-1C46193CC7C2}">
      <dgm:prSet/>
      <dgm:spPr/>
      <dgm:t>
        <a:bodyPr/>
        <a:lstStyle/>
        <a:p>
          <a:endParaRPr lang="zh-CN" altLang="en-US"/>
        </a:p>
      </dgm:t>
    </dgm:pt>
    <dgm:pt modelId="{7FE7C3BC-432B-477A-A982-696212F95228}" type="sibTrans" cxnId="{39D2BCFE-8C39-4FAD-8B61-1C46193CC7C2}">
      <dgm:prSet/>
      <dgm:spPr/>
      <dgm:t>
        <a:bodyPr/>
        <a:lstStyle/>
        <a:p>
          <a:endParaRPr lang="zh-CN" altLang="en-US"/>
        </a:p>
      </dgm:t>
    </dgm:pt>
    <dgm:pt modelId="{F851CF2F-842C-4192-954B-A6F3414D20C1}" type="pres">
      <dgm:prSet presAssocID="{9175BF52-791E-4AA2-BBE1-4C986D6DA905}" presName="Name0" presStyleCnt="0">
        <dgm:presLayoutVars>
          <dgm:chMax val="1"/>
          <dgm:dir/>
          <dgm:animLvl val="ctr"/>
          <dgm:resizeHandles val="exact"/>
        </dgm:presLayoutVars>
      </dgm:prSet>
      <dgm:spPr/>
      <dgm:t>
        <a:bodyPr/>
        <a:lstStyle/>
        <a:p>
          <a:endParaRPr lang="zh-CN" altLang="en-US"/>
        </a:p>
      </dgm:t>
    </dgm:pt>
    <dgm:pt modelId="{01E5EB01-C38F-477B-BE48-8EBD9B493965}" type="pres">
      <dgm:prSet presAssocID="{62091BD2-8BCC-49F2-8E64-17CFF147952F}" presName="centerShape" presStyleLbl="node0" presStyleIdx="0" presStyleCnt="1"/>
      <dgm:spPr/>
      <dgm:t>
        <a:bodyPr/>
        <a:lstStyle/>
        <a:p>
          <a:endParaRPr lang="zh-CN" altLang="en-US"/>
        </a:p>
      </dgm:t>
    </dgm:pt>
    <dgm:pt modelId="{57EC2D83-6828-43D4-BF3F-6E691B12C2E4}" type="pres">
      <dgm:prSet presAssocID="{426BAFF4-FB82-4805-B984-19F3E0549ECA}" presName="node" presStyleLbl="node1" presStyleIdx="0" presStyleCnt="4" custScaleX="118793" custScaleY="126608">
        <dgm:presLayoutVars>
          <dgm:bulletEnabled val="1"/>
        </dgm:presLayoutVars>
      </dgm:prSet>
      <dgm:spPr/>
      <dgm:t>
        <a:bodyPr/>
        <a:lstStyle/>
        <a:p>
          <a:endParaRPr lang="zh-CN" altLang="en-US"/>
        </a:p>
      </dgm:t>
    </dgm:pt>
    <dgm:pt modelId="{592B641D-1EAD-4F6E-805F-E0DA678F2B90}" type="pres">
      <dgm:prSet presAssocID="{426BAFF4-FB82-4805-B984-19F3E0549ECA}" presName="dummy" presStyleCnt="0"/>
      <dgm:spPr/>
    </dgm:pt>
    <dgm:pt modelId="{0F8A9B90-0A5D-4B65-BD10-BC56A399C31E}" type="pres">
      <dgm:prSet presAssocID="{E5584769-AF31-41AD-B2C9-772BB682FAE1}" presName="sibTrans" presStyleLbl="sibTrans2D1" presStyleIdx="0" presStyleCnt="4"/>
      <dgm:spPr/>
      <dgm:t>
        <a:bodyPr/>
        <a:lstStyle/>
        <a:p>
          <a:endParaRPr lang="zh-CN" altLang="en-US"/>
        </a:p>
      </dgm:t>
    </dgm:pt>
    <dgm:pt modelId="{44372F1D-4328-4579-B918-137F904F82FD}" type="pres">
      <dgm:prSet presAssocID="{39E07879-2AB5-4A35-85F9-37C058BCC245}" presName="node" presStyleLbl="node1" presStyleIdx="1" presStyleCnt="4">
        <dgm:presLayoutVars>
          <dgm:bulletEnabled val="1"/>
        </dgm:presLayoutVars>
      </dgm:prSet>
      <dgm:spPr/>
      <dgm:t>
        <a:bodyPr/>
        <a:lstStyle/>
        <a:p>
          <a:endParaRPr lang="zh-CN" altLang="en-US"/>
        </a:p>
      </dgm:t>
    </dgm:pt>
    <dgm:pt modelId="{B1E36890-1C32-4FF5-8CA8-5BA8D9A43872}" type="pres">
      <dgm:prSet presAssocID="{39E07879-2AB5-4A35-85F9-37C058BCC245}" presName="dummy" presStyleCnt="0"/>
      <dgm:spPr/>
    </dgm:pt>
    <dgm:pt modelId="{89268B3F-AA8B-4BAA-B9BB-50FCAF6CC648}" type="pres">
      <dgm:prSet presAssocID="{A21AD1EA-A29D-4EB8-B00E-B634850A4159}" presName="sibTrans" presStyleLbl="sibTrans2D1" presStyleIdx="1" presStyleCnt="4"/>
      <dgm:spPr/>
      <dgm:t>
        <a:bodyPr/>
        <a:lstStyle/>
        <a:p>
          <a:endParaRPr lang="zh-CN" altLang="en-US"/>
        </a:p>
      </dgm:t>
    </dgm:pt>
    <dgm:pt modelId="{63085381-F364-41ED-9903-68AEB7CEC6F2}" type="pres">
      <dgm:prSet presAssocID="{4A6C1C2D-D0AC-4C53-BCAA-75F702F0C524}" presName="node" presStyleLbl="node1" presStyleIdx="2" presStyleCnt="4">
        <dgm:presLayoutVars>
          <dgm:bulletEnabled val="1"/>
        </dgm:presLayoutVars>
      </dgm:prSet>
      <dgm:spPr/>
      <dgm:t>
        <a:bodyPr/>
        <a:lstStyle/>
        <a:p>
          <a:endParaRPr lang="zh-CN" altLang="en-US"/>
        </a:p>
      </dgm:t>
    </dgm:pt>
    <dgm:pt modelId="{B82FD5C0-CA62-4395-922E-31D03D230415}" type="pres">
      <dgm:prSet presAssocID="{4A6C1C2D-D0AC-4C53-BCAA-75F702F0C524}" presName="dummy" presStyleCnt="0"/>
      <dgm:spPr/>
    </dgm:pt>
    <dgm:pt modelId="{08765B25-F8E7-4EB7-BC0D-A60ED69B3D69}" type="pres">
      <dgm:prSet presAssocID="{3907C59A-CDBA-4580-98A8-EF613207199C}" presName="sibTrans" presStyleLbl="sibTrans2D1" presStyleIdx="2" presStyleCnt="4"/>
      <dgm:spPr/>
      <dgm:t>
        <a:bodyPr/>
        <a:lstStyle/>
        <a:p>
          <a:endParaRPr lang="zh-CN" altLang="en-US"/>
        </a:p>
      </dgm:t>
    </dgm:pt>
    <dgm:pt modelId="{24B84232-8BE5-4D1E-B8D7-4E4684D16DF8}" type="pres">
      <dgm:prSet presAssocID="{1DBA88AE-3051-4FB9-953B-138809A8011C}" presName="node" presStyleLbl="node1" presStyleIdx="3" presStyleCnt="4">
        <dgm:presLayoutVars>
          <dgm:bulletEnabled val="1"/>
        </dgm:presLayoutVars>
      </dgm:prSet>
      <dgm:spPr/>
      <dgm:t>
        <a:bodyPr/>
        <a:lstStyle/>
        <a:p>
          <a:endParaRPr lang="zh-CN" altLang="en-US"/>
        </a:p>
      </dgm:t>
    </dgm:pt>
    <dgm:pt modelId="{7EF4CE07-229A-4923-BA18-6E3D47802124}" type="pres">
      <dgm:prSet presAssocID="{1DBA88AE-3051-4FB9-953B-138809A8011C}" presName="dummy" presStyleCnt="0"/>
      <dgm:spPr/>
    </dgm:pt>
    <dgm:pt modelId="{24CA2B6D-6C79-4845-AC97-05B9D666A13D}" type="pres">
      <dgm:prSet presAssocID="{7FE7C3BC-432B-477A-A982-696212F95228}" presName="sibTrans" presStyleLbl="sibTrans2D1" presStyleIdx="3" presStyleCnt="4"/>
      <dgm:spPr/>
      <dgm:t>
        <a:bodyPr/>
        <a:lstStyle/>
        <a:p>
          <a:endParaRPr lang="zh-CN" altLang="en-US"/>
        </a:p>
      </dgm:t>
    </dgm:pt>
  </dgm:ptLst>
  <dgm:cxnLst>
    <dgm:cxn modelId="{82D82B89-2CEC-4649-949D-87C01C5B4BDF}" type="presOf" srcId="{9175BF52-791E-4AA2-BBE1-4C986D6DA905}" destId="{F851CF2F-842C-4192-954B-A6F3414D20C1}" srcOrd="0" destOrd="0" presId="urn:microsoft.com/office/officeart/2005/8/layout/radial6"/>
    <dgm:cxn modelId="{39D2BCFE-8C39-4FAD-8B61-1C46193CC7C2}" srcId="{62091BD2-8BCC-49F2-8E64-17CFF147952F}" destId="{1DBA88AE-3051-4FB9-953B-138809A8011C}" srcOrd="3" destOrd="0" parTransId="{B9DF21F0-5FDB-46EA-95E7-9803048E887F}" sibTransId="{7FE7C3BC-432B-477A-A982-696212F95228}"/>
    <dgm:cxn modelId="{0EA55767-24A8-47C5-9538-2918F8EE5B8B}" type="presOf" srcId="{4A6C1C2D-D0AC-4C53-BCAA-75F702F0C524}" destId="{63085381-F364-41ED-9903-68AEB7CEC6F2}" srcOrd="0" destOrd="0" presId="urn:microsoft.com/office/officeart/2005/8/layout/radial6"/>
    <dgm:cxn modelId="{7F7DE680-3742-4342-9015-FC5C318C9AE2}" srcId="{62091BD2-8BCC-49F2-8E64-17CFF147952F}" destId="{426BAFF4-FB82-4805-B984-19F3E0549ECA}" srcOrd="0" destOrd="0" parTransId="{FFEB76AB-54F3-41C3-95EB-241D9B392CE3}" sibTransId="{E5584769-AF31-41AD-B2C9-772BB682FAE1}"/>
    <dgm:cxn modelId="{CE0DA80C-E1F4-42D6-B149-912765E68917}" type="presOf" srcId="{39E07879-2AB5-4A35-85F9-37C058BCC245}" destId="{44372F1D-4328-4579-B918-137F904F82FD}" srcOrd="0" destOrd="0" presId="urn:microsoft.com/office/officeart/2005/8/layout/radial6"/>
    <dgm:cxn modelId="{BF2CD3C7-F77C-4813-ABFF-BBCD03904DA9}" srcId="{9175BF52-791E-4AA2-BBE1-4C986D6DA905}" destId="{62091BD2-8BCC-49F2-8E64-17CFF147952F}" srcOrd="0" destOrd="0" parTransId="{2A755669-E44C-4EE0-BEBB-1C891F931D27}" sibTransId="{5657639C-0231-4FF6-AEB3-4BCA313EAE3B}"/>
    <dgm:cxn modelId="{D4E195FE-16AC-4600-AAEF-3C1FEAA66094}" srcId="{62091BD2-8BCC-49F2-8E64-17CFF147952F}" destId="{39E07879-2AB5-4A35-85F9-37C058BCC245}" srcOrd="1" destOrd="0" parTransId="{D5D2274E-7731-40D6-A35A-635ED43577AF}" sibTransId="{A21AD1EA-A29D-4EB8-B00E-B634850A4159}"/>
    <dgm:cxn modelId="{3F8A7D8B-06C5-456B-BAC1-E7DAC43399C3}" type="presOf" srcId="{3907C59A-CDBA-4580-98A8-EF613207199C}" destId="{08765B25-F8E7-4EB7-BC0D-A60ED69B3D69}" srcOrd="0" destOrd="0" presId="urn:microsoft.com/office/officeart/2005/8/layout/radial6"/>
    <dgm:cxn modelId="{68B1A052-3BEB-485A-B100-B5FC96471BC0}" type="presOf" srcId="{A21AD1EA-A29D-4EB8-B00E-B634850A4159}" destId="{89268B3F-AA8B-4BAA-B9BB-50FCAF6CC648}" srcOrd="0" destOrd="0" presId="urn:microsoft.com/office/officeart/2005/8/layout/radial6"/>
    <dgm:cxn modelId="{A08E98E2-C7A6-45AE-965E-7D58DCB42E0A}" srcId="{62091BD2-8BCC-49F2-8E64-17CFF147952F}" destId="{4A6C1C2D-D0AC-4C53-BCAA-75F702F0C524}" srcOrd="2" destOrd="0" parTransId="{CB82C66E-C918-4B32-B34D-21D08F344A12}" sibTransId="{3907C59A-CDBA-4580-98A8-EF613207199C}"/>
    <dgm:cxn modelId="{CDA1D248-2B09-4465-9499-8C467B877467}" type="presOf" srcId="{426BAFF4-FB82-4805-B984-19F3E0549ECA}" destId="{57EC2D83-6828-43D4-BF3F-6E691B12C2E4}" srcOrd="0" destOrd="0" presId="urn:microsoft.com/office/officeart/2005/8/layout/radial6"/>
    <dgm:cxn modelId="{12AF4480-EF11-4A49-A9FB-6A7378FD3DE9}" type="presOf" srcId="{62091BD2-8BCC-49F2-8E64-17CFF147952F}" destId="{01E5EB01-C38F-477B-BE48-8EBD9B493965}" srcOrd="0" destOrd="0" presId="urn:microsoft.com/office/officeart/2005/8/layout/radial6"/>
    <dgm:cxn modelId="{50DB7827-16AB-4E2F-ACCC-3C8B5A851ADC}" type="presOf" srcId="{7FE7C3BC-432B-477A-A982-696212F95228}" destId="{24CA2B6D-6C79-4845-AC97-05B9D666A13D}" srcOrd="0" destOrd="0" presId="urn:microsoft.com/office/officeart/2005/8/layout/radial6"/>
    <dgm:cxn modelId="{308DBBBA-CC21-4EBC-8BA5-02BAEDCC9D54}" type="presOf" srcId="{1DBA88AE-3051-4FB9-953B-138809A8011C}" destId="{24B84232-8BE5-4D1E-B8D7-4E4684D16DF8}" srcOrd="0" destOrd="0" presId="urn:microsoft.com/office/officeart/2005/8/layout/radial6"/>
    <dgm:cxn modelId="{C0B57AEB-C153-49BB-8FC7-D5D12D5B6B89}" type="presOf" srcId="{E5584769-AF31-41AD-B2C9-772BB682FAE1}" destId="{0F8A9B90-0A5D-4B65-BD10-BC56A399C31E}" srcOrd="0" destOrd="0" presId="urn:microsoft.com/office/officeart/2005/8/layout/radial6"/>
    <dgm:cxn modelId="{0CEF8241-4CAD-438A-8F4E-445AA053FCDA}" type="presParOf" srcId="{F851CF2F-842C-4192-954B-A6F3414D20C1}" destId="{01E5EB01-C38F-477B-BE48-8EBD9B493965}" srcOrd="0" destOrd="0" presId="urn:microsoft.com/office/officeart/2005/8/layout/radial6"/>
    <dgm:cxn modelId="{2E52CDC3-878F-44C8-AAF3-752F6DDF98BD}" type="presParOf" srcId="{F851CF2F-842C-4192-954B-A6F3414D20C1}" destId="{57EC2D83-6828-43D4-BF3F-6E691B12C2E4}" srcOrd="1" destOrd="0" presId="urn:microsoft.com/office/officeart/2005/8/layout/radial6"/>
    <dgm:cxn modelId="{9566E357-B80E-4EF0-90AE-DAC9EE9D4446}" type="presParOf" srcId="{F851CF2F-842C-4192-954B-A6F3414D20C1}" destId="{592B641D-1EAD-4F6E-805F-E0DA678F2B90}" srcOrd="2" destOrd="0" presId="urn:microsoft.com/office/officeart/2005/8/layout/radial6"/>
    <dgm:cxn modelId="{58C43D9E-63A4-4369-BE08-E8AF25DAC0A5}" type="presParOf" srcId="{F851CF2F-842C-4192-954B-A6F3414D20C1}" destId="{0F8A9B90-0A5D-4B65-BD10-BC56A399C31E}" srcOrd="3" destOrd="0" presId="urn:microsoft.com/office/officeart/2005/8/layout/radial6"/>
    <dgm:cxn modelId="{BE928BF7-D83B-4E95-9FC7-A827BB4ED3CF}" type="presParOf" srcId="{F851CF2F-842C-4192-954B-A6F3414D20C1}" destId="{44372F1D-4328-4579-B918-137F904F82FD}" srcOrd="4" destOrd="0" presId="urn:microsoft.com/office/officeart/2005/8/layout/radial6"/>
    <dgm:cxn modelId="{9FDF03FC-A755-418D-BDE4-5DA343D7CA07}" type="presParOf" srcId="{F851CF2F-842C-4192-954B-A6F3414D20C1}" destId="{B1E36890-1C32-4FF5-8CA8-5BA8D9A43872}" srcOrd="5" destOrd="0" presId="urn:microsoft.com/office/officeart/2005/8/layout/radial6"/>
    <dgm:cxn modelId="{7D950FCE-87A0-4A47-B7C6-B6B342E6DECB}" type="presParOf" srcId="{F851CF2F-842C-4192-954B-A6F3414D20C1}" destId="{89268B3F-AA8B-4BAA-B9BB-50FCAF6CC648}" srcOrd="6" destOrd="0" presId="urn:microsoft.com/office/officeart/2005/8/layout/radial6"/>
    <dgm:cxn modelId="{5A5BB28C-C1C7-4257-92C2-D6D32177020E}" type="presParOf" srcId="{F851CF2F-842C-4192-954B-A6F3414D20C1}" destId="{63085381-F364-41ED-9903-68AEB7CEC6F2}" srcOrd="7" destOrd="0" presId="urn:microsoft.com/office/officeart/2005/8/layout/radial6"/>
    <dgm:cxn modelId="{A2941C9D-738F-47FD-BCBE-3DEC14DDBFB8}" type="presParOf" srcId="{F851CF2F-842C-4192-954B-A6F3414D20C1}" destId="{B82FD5C0-CA62-4395-922E-31D03D230415}" srcOrd="8" destOrd="0" presId="urn:microsoft.com/office/officeart/2005/8/layout/radial6"/>
    <dgm:cxn modelId="{BE748C80-EE92-4171-9D78-507FB1D1FB6D}" type="presParOf" srcId="{F851CF2F-842C-4192-954B-A6F3414D20C1}" destId="{08765B25-F8E7-4EB7-BC0D-A60ED69B3D69}" srcOrd="9" destOrd="0" presId="urn:microsoft.com/office/officeart/2005/8/layout/radial6"/>
    <dgm:cxn modelId="{07971487-B7D5-45A0-99F7-40E89554D62D}" type="presParOf" srcId="{F851CF2F-842C-4192-954B-A6F3414D20C1}" destId="{24B84232-8BE5-4D1E-B8D7-4E4684D16DF8}" srcOrd="10" destOrd="0" presId="urn:microsoft.com/office/officeart/2005/8/layout/radial6"/>
    <dgm:cxn modelId="{942B9021-3BB1-4460-B64F-BFD40024A7FB}" type="presParOf" srcId="{F851CF2F-842C-4192-954B-A6F3414D20C1}" destId="{7EF4CE07-229A-4923-BA18-6E3D47802124}" srcOrd="11" destOrd="0" presId="urn:microsoft.com/office/officeart/2005/8/layout/radial6"/>
    <dgm:cxn modelId="{E342F35F-1289-44BE-9839-19D1CD536156}" type="presParOf" srcId="{F851CF2F-842C-4192-954B-A6F3414D20C1}" destId="{24CA2B6D-6C79-4845-AC97-05B9D666A13D}"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CA2B6D-6C79-4845-AC97-05B9D666A13D}">
      <dsp:nvSpPr>
        <dsp:cNvPr id="0" name=""/>
        <dsp:cNvSpPr/>
      </dsp:nvSpPr>
      <dsp:spPr>
        <a:xfrm>
          <a:off x="1891398" y="621042"/>
          <a:ext cx="3629647" cy="3629647"/>
        </a:xfrm>
        <a:prstGeom prst="blockArc">
          <a:avLst>
            <a:gd name="adj1" fmla="val 10800000"/>
            <a:gd name="adj2" fmla="val 16200000"/>
            <a:gd name="adj3" fmla="val 464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765B25-F8E7-4EB7-BC0D-A60ED69B3D69}">
      <dsp:nvSpPr>
        <dsp:cNvPr id="0" name=""/>
        <dsp:cNvSpPr/>
      </dsp:nvSpPr>
      <dsp:spPr>
        <a:xfrm>
          <a:off x="1891398" y="621042"/>
          <a:ext cx="3629647" cy="3629647"/>
        </a:xfrm>
        <a:prstGeom prst="blockArc">
          <a:avLst>
            <a:gd name="adj1" fmla="val 5400000"/>
            <a:gd name="adj2" fmla="val 10800000"/>
            <a:gd name="adj3" fmla="val 464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268B3F-AA8B-4BAA-B9BB-50FCAF6CC648}">
      <dsp:nvSpPr>
        <dsp:cNvPr id="0" name=""/>
        <dsp:cNvSpPr/>
      </dsp:nvSpPr>
      <dsp:spPr>
        <a:xfrm>
          <a:off x="1891398" y="621042"/>
          <a:ext cx="3629647" cy="3629647"/>
        </a:xfrm>
        <a:prstGeom prst="blockArc">
          <a:avLst>
            <a:gd name="adj1" fmla="val 0"/>
            <a:gd name="adj2" fmla="val 5400000"/>
            <a:gd name="adj3" fmla="val 464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F8A9B90-0A5D-4B65-BD10-BC56A399C31E}">
      <dsp:nvSpPr>
        <dsp:cNvPr id="0" name=""/>
        <dsp:cNvSpPr/>
      </dsp:nvSpPr>
      <dsp:spPr>
        <a:xfrm>
          <a:off x="1891398" y="621042"/>
          <a:ext cx="3629647" cy="3629647"/>
        </a:xfrm>
        <a:prstGeom prst="blockArc">
          <a:avLst>
            <a:gd name="adj1" fmla="val 16200000"/>
            <a:gd name="adj2" fmla="val 0"/>
            <a:gd name="adj3" fmla="val 464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E5EB01-C38F-477B-BE48-8EBD9B493965}">
      <dsp:nvSpPr>
        <dsp:cNvPr id="0" name=""/>
        <dsp:cNvSpPr/>
      </dsp:nvSpPr>
      <dsp:spPr>
        <a:xfrm>
          <a:off x="2870150" y="1599794"/>
          <a:ext cx="1672143" cy="1672143"/>
        </a:xfrm>
        <a:prstGeom prst="ellips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t>Enhancement for HL CU/DU</a:t>
          </a:r>
          <a:endParaRPr lang="zh-CN" altLang="en-US" sz="1800" kern="1200" dirty="0"/>
        </a:p>
      </dsp:txBody>
      <dsp:txXfrm>
        <a:off x="2870150" y="1599794"/>
        <a:ext cx="1672143" cy="1672143"/>
      </dsp:txXfrm>
    </dsp:sp>
    <dsp:sp modelId="{57EC2D83-6828-43D4-BF3F-6E691B12C2E4}">
      <dsp:nvSpPr>
        <dsp:cNvPr id="0" name=""/>
        <dsp:cNvSpPr/>
      </dsp:nvSpPr>
      <dsp:spPr>
        <a:xfrm>
          <a:off x="3010986" y="-77792"/>
          <a:ext cx="1390472" cy="1481947"/>
        </a:xfrm>
        <a:prstGeom prst="ellipse">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smtClean="0">
              <a:solidFill>
                <a:schemeClr val="bg1"/>
              </a:solidFill>
              <a:latin typeface="Times New Roman" panose="02020603050405020304" pitchFamily="18" charset="0"/>
              <a:cs typeface="Times New Roman" panose="02020603050405020304" pitchFamily="18" charset="0"/>
            </a:rPr>
            <a:t>handover interruption time</a:t>
          </a:r>
          <a:endParaRPr lang="zh-CN" altLang="en-US" sz="1400" kern="1200" dirty="0">
            <a:solidFill>
              <a:schemeClr val="bg1"/>
            </a:solidFill>
          </a:endParaRPr>
        </a:p>
      </dsp:txBody>
      <dsp:txXfrm>
        <a:off x="3010986" y="-77792"/>
        <a:ext cx="1390472" cy="1481947"/>
      </dsp:txXfrm>
    </dsp:sp>
    <dsp:sp modelId="{44372F1D-4328-4579-B918-137F904F82FD}">
      <dsp:nvSpPr>
        <dsp:cNvPr id="0" name=""/>
        <dsp:cNvSpPr/>
      </dsp:nvSpPr>
      <dsp:spPr>
        <a:xfrm>
          <a:off x="4893657" y="1850616"/>
          <a:ext cx="1170500" cy="1170500"/>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t>Support of inter-DU CA</a:t>
          </a:r>
          <a:endParaRPr lang="zh-CN" altLang="en-US" sz="1400" kern="1200" dirty="0"/>
        </a:p>
      </dsp:txBody>
      <dsp:txXfrm>
        <a:off x="4893657" y="1850616"/>
        <a:ext cx="1170500" cy="1170500"/>
      </dsp:txXfrm>
    </dsp:sp>
    <dsp:sp modelId="{63085381-F364-41ED-9903-68AEB7CEC6F2}">
      <dsp:nvSpPr>
        <dsp:cNvPr id="0" name=""/>
        <dsp:cNvSpPr/>
      </dsp:nvSpPr>
      <dsp:spPr>
        <a:xfrm>
          <a:off x="3120972" y="3623301"/>
          <a:ext cx="1170500" cy="1170500"/>
        </a:xfrm>
        <a:prstGeom prst="ellips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kern="1200" dirty="0" smtClean="0"/>
            <a:t>Multiple Connectivity</a:t>
          </a:r>
          <a:endParaRPr lang="zh-CN" altLang="en-US" sz="1600" kern="1200" dirty="0"/>
        </a:p>
      </dsp:txBody>
      <dsp:txXfrm>
        <a:off x="3120972" y="3623301"/>
        <a:ext cx="1170500" cy="1170500"/>
      </dsp:txXfrm>
    </dsp:sp>
    <dsp:sp modelId="{24B84232-8BE5-4D1E-B8D7-4E4684D16DF8}">
      <dsp:nvSpPr>
        <dsp:cNvPr id="0" name=""/>
        <dsp:cNvSpPr/>
      </dsp:nvSpPr>
      <dsp:spPr>
        <a:xfrm>
          <a:off x="1348286" y="1850616"/>
          <a:ext cx="1170500" cy="117050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smtClean="0">
              <a:solidFill>
                <a:schemeClr val="bg1"/>
              </a:solidFill>
              <a:latin typeface="Times New Roman" panose="02020603050405020304" pitchFamily="18" charset="0"/>
              <a:cs typeface="Times New Roman" panose="02020603050405020304" pitchFamily="18" charset="0"/>
            </a:rPr>
            <a:t>Reduction of radio resource utilization </a:t>
          </a:r>
          <a:endParaRPr lang="zh-CN" altLang="en-US" sz="1400" kern="1200" dirty="0">
            <a:solidFill>
              <a:schemeClr val="bg1"/>
            </a:solidFill>
          </a:endParaRPr>
        </a:p>
      </dsp:txBody>
      <dsp:txXfrm>
        <a:off x="1348286" y="1850616"/>
        <a:ext cx="1170500" cy="117050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530C35-9ABB-4B5E-9C55-7BCB291DDC04}" type="datetimeFigureOut">
              <a:rPr lang="zh-CN" altLang="en-US" smtClean="0"/>
              <a:pPr/>
              <a:t>2017/12/11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8911A1-FBD1-4777-97C5-41E6FA2482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C8DE820D-7EFE-4715-9EC5-E9BDA5B6A9CB}" type="slidenum">
              <a:rPr lang="zh-CN" altLang="en-US" smtClean="0">
                <a:latin typeface="Calibri" pitchFamily="34" charset="0"/>
                <a:ea typeface="宋体" pitchFamily="2" charset="-122"/>
              </a:rPr>
              <a:pPr fontAlgn="base">
                <a:spcBef>
                  <a:spcPct val="0"/>
                </a:spcBef>
                <a:spcAft>
                  <a:spcPct val="0"/>
                </a:spcAft>
              </a:pPr>
              <a:t>8</a:t>
            </a:fld>
            <a:endParaRPr lang="zh-CN" altLang="en-US" smtClean="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矩形 6"/>
          <p:cNvSpPr/>
          <p:nvPr userDrawn="1"/>
        </p:nvSpPr>
        <p:spPr>
          <a:xfrm>
            <a:off x="0" y="4005943"/>
            <a:ext cx="12192000" cy="567842"/>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2" descr="天翼4G+logo - 副本-2.png"/>
          <p:cNvPicPr>
            <a:picLocks noChangeAspect="1"/>
          </p:cNvPicPr>
          <p:nvPr userDrawn="1"/>
        </p:nvPicPr>
        <p:blipFill>
          <a:blip r:embed="rId2" cstate="print"/>
          <a:srcRect/>
          <a:stretch>
            <a:fillRect/>
          </a:stretch>
        </p:blipFill>
        <p:spPr bwMode="auto">
          <a:xfrm>
            <a:off x="265090" y="5661705"/>
            <a:ext cx="2080808" cy="596943"/>
          </a:xfrm>
          <a:prstGeom prst="rect">
            <a:avLst/>
          </a:prstGeom>
          <a:noFill/>
          <a:ln w="9525">
            <a:noFill/>
            <a:miter lim="800000"/>
            <a:headEnd/>
            <a:tailEnd/>
          </a:ln>
        </p:spPr>
      </p:pic>
      <p:pic>
        <p:nvPicPr>
          <p:cNvPr id="9" name="图片 8" descr="21-02.png"/>
          <p:cNvPicPr>
            <a:picLocks noChangeAspect="1"/>
          </p:cNvPicPr>
          <p:nvPr userDrawn="1"/>
        </p:nvPicPr>
        <p:blipFill>
          <a:blip r:embed="rId3" cstate="print"/>
          <a:srcRect t="7085"/>
          <a:stretch>
            <a:fillRect/>
          </a:stretch>
        </p:blipFill>
        <p:spPr bwMode="auto">
          <a:xfrm flipH="1">
            <a:off x="8267700" y="0"/>
            <a:ext cx="3924300" cy="1736725"/>
          </a:xfrm>
          <a:prstGeom prst="rect">
            <a:avLst/>
          </a:prstGeom>
          <a:noFill/>
          <a:ln w="9525">
            <a:noFill/>
            <a:miter lim="800000"/>
            <a:headEnd/>
            <a:tailEnd/>
          </a:ln>
        </p:spPr>
      </p:pic>
    </p:spTree>
    <p:extLst>
      <p:ext uri="{BB962C8B-B14F-4D97-AF65-F5344CB8AC3E}">
        <p14:creationId xmlns:p14="http://schemas.microsoft.com/office/powerpoint/2010/main" val="4255759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2306809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24654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pPr/>
              <a:t>‹#›</a:t>
            </a:fld>
            <a:endParaRPr lang="zh-CN" altLang="en-US"/>
          </a:p>
        </p:txBody>
      </p:sp>
      <p:grpSp>
        <p:nvGrpSpPr>
          <p:cNvPr id="7" name="组合 6"/>
          <p:cNvGrpSpPr/>
          <p:nvPr userDrawn="1"/>
        </p:nvGrpSpPr>
        <p:grpSpPr>
          <a:xfrm>
            <a:off x="1544672" y="1050342"/>
            <a:ext cx="8038283" cy="187948"/>
            <a:chOff x="179512" y="4835873"/>
            <a:chExt cx="8721566" cy="184149"/>
          </a:xfrm>
        </p:grpSpPr>
        <p:pic>
          <p:nvPicPr>
            <p:cNvPr id="8" name="图片 3"/>
            <p:cNvPicPr>
              <a:picLocks/>
            </p:cNvPicPr>
            <p:nvPr userDrawn="1"/>
          </p:nvPicPr>
          <p:blipFill>
            <a:blip r:embed="rId2" cstate="print"/>
            <a:srcRect l="59937" t="-26996" r="2" b="-2"/>
            <a:stretch>
              <a:fillRect/>
            </a:stretch>
          </p:blipFill>
          <p:spPr bwMode="auto">
            <a:xfrm>
              <a:off x="5553078" y="4926013"/>
              <a:ext cx="3348000" cy="38100"/>
            </a:xfrm>
            <a:prstGeom prst="rect">
              <a:avLst/>
            </a:prstGeom>
            <a:noFill/>
            <a:ln w="9525">
              <a:noFill/>
              <a:miter lim="800000"/>
              <a:headEnd/>
              <a:tailEnd/>
            </a:ln>
          </p:spPr>
        </p:pic>
        <p:pic>
          <p:nvPicPr>
            <p:cNvPr id="9" name="图片 2"/>
            <p:cNvPicPr>
              <a:picLocks/>
            </p:cNvPicPr>
            <p:nvPr userDrawn="1"/>
          </p:nvPicPr>
          <p:blipFill>
            <a:blip r:embed="rId2" cstate="print"/>
            <a:srcRect l="55510" t="-27168" r="5737" b="171"/>
            <a:stretch>
              <a:fillRect/>
            </a:stretch>
          </p:blipFill>
          <p:spPr bwMode="auto">
            <a:xfrm>
              <a:off x="179512" y="4926013"/>
              <a:ext cx="3348000" cy="38100"/>
            </a:xfrm>
            <a:prstGeom prst="rect">
              <a:avLst/>
            </a:prstGeom>
            <a:noFill/>
            <a:ln w="9525">
              <a:noFill/>
              <a:miter lim="800000"/>
              <a:headEnd/>
              <a:tailEnd/>
            </a:ln>
          </p:spPr>
        </p:pic>
        <p:grpSp>
          <p:nvGrpSpPr>
            <p:cNvPr id="10" name="组 5"/>
            <p:cNvGrpSpPr>
              <a:grpSpLocks/>
            </p:cNvGrpSpPr>
            <p:nvPr userDrawn="1"/>
          </p:nvGrpSpPr>
          <p:grpSpPr bwMode="auto">
            <a:xfrm>
              <a:off x="3670797" y="4835873"/>
              <a:ext cx="1765300" cy="184149"/>
              <a:chOff x="3419920" y="2266308"/>
              <a:chExt cx="1764056" cy="166892"/>
            </a:xfrm>
          </p:grpSpPr>
          <p:pic>
            <p:nvPicPr>
              <p:cNvPr id="11" name="图片 4" descr="未标题-1.png"/>
              <p:cNvPicPr>
                <a:picLocks noChangeAspect="1"/>
              </p:cNvPicPr>
              <p:nvPr userDrawn="1"/>
            </p:nvPicPr>
            <p:blipFill>
              <a:blip r:embed="rId3" cstate="print"/>
              <a:srcRect/>
              <a:stretch>
                <a:fillRect/>
              </a:stretch>
            </p:blipFill>
            <p:spPr bwMode="auto">
              <a:xfrm>
                <a:off x="4283979" y="2283730"/>
                <a:ext cx="899997" cy="149470"/>
              </a:xfrm>
              <a:prstGeom prst="rect">
                <a:avLst/>
              </a:prstGeom>
              <a:noFill/>
              <a:ln w="9525">
                <a:noFill/>
                <a:miter lim="800000"/>
                <a:headEnd/>
                <a:tailEnd/>
              </a:ln>
            </p:spPr>
          </p:pic>
          <p:pic>
            <p:nvPicPr>
              <p:cNvPr id="12" name="图片 7" descr="未标题-1.png"/>
              <p:cNvPicPr>
                <a:picLocks noChangeAspect="1"/>
              </p:cNvPicPr>
              <p:nvPr userDrawn="1"/>
            </p:nvPicPr>
            <p:blipFill>
              <a:blip r:embed="rId4" cstate="print"/>
              <a:srcRect/>
              <a:stretch>
                <a:fillRect/>
              </a:stretch>
            </p:blipFill>
            <p:spPr bwMode="auto">
              <a:xfrm>
                <a:off x="3419920" y="2266308"/>
                <a:ext cx="777246" cy="165730"/>
              </a:xfrm>
              <a:prstGeom prst="rect">
                <a:avLst/>
              </a:prstGeom>
              <a:noFill/>
              <a:ln w="9525">
                <a:noFill/>
                <a:miter lim="800000"/>
                <a:headEnd/>
                <a:tailEnd/>
              </a:ln>
            </p:spPr>
          </p:pic>
        </p:grpSp>
      </p:grpSp>
    </p:spTree>
    <p:extLst>
      <p:ext uri="{BB962C8B-B14F-4D97-AF65-F5344CB8AC3E}">
        <p14:creationId xmlns:p14="http://schemas.microsoft.com/office/powerpoint/2010/main" val="2970418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pPr/>
              <a:t>‹#›</a:t>
            </a:fld>
            <a:endParaRPr lang="zh-CN" altLang="en-US"/>
          </a:p>
        </p:txBody>
      </p:sp>
      <p:sp>
        <p:nvSpPr>
          <p:cNvPr id="7" name="矩形 6"/>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矩形 7"/>
          <p:cNvSpPr/>
          <p:nvPr userDrawn="1"/>
        </p:nvSpPr>
        <p:spPr>
          <a:xfrm>
            <a:off x="1" y="2815772"/>
            <a:ext cx="1567542" cy="856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436915" y="2053772"/>
            <a:ext cx="2394855" cy="2394855"/>
          </a:xfrm>
          <a:prstGeom prst="ellipse">
            <a:avLst/>
          </a:prstGeom>
          <a:solidFill>
            <a:schemeClr val="bg1"/>
          </a:solidFill>
          <a:ln w="250825">
            <a:gradFill>
              <a:gsLst>
                <a:gs pos="0">
                  <a:schemeClr val="accent1"/>
                </a:gs>
                <a:gs pos="33000">
                  <a:schemeClr val="accent2"/>
                </a:gs>
                <a:gs pos="66000">
                  <a:schemeClr val="accent3"/>
                </a:gs>
                <a:gs pos="100000">
                  <a:schemeClr val="accent4"/>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982523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26899041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602451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360231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644B83-115B-4054-AC02-DC44F3D2F9C8}" type="slidenum">
              <a:rPr lang="zh-CN" altLang="en-US" smtClean="0"/>
              <a:pPr/>
              <a:t>‹#›</a:t>
            </a:fld>
            <a:endParaRPr lang="zh-CN" altLang="en-US"/>
          </a:p>
        </p:txBody>
      </p:sp>
      <p:sp>
        <p:nvSpPr>
          <p:cNvPr id="5" name="矩形 4"/>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3936268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1670281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pPr/>
              <a:t>2017/12/11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pPr/>
              <a:t>‹#›</a:t>
            </a:fld>
            <a:endParaRPr lang="zh-CN" altLang="en-US"/>
          </a:p>
        </p:txBody>
      </p:sp>
    </p:spTree>
    <p:extLst>
      <p:ext uri="{BB962C8B-B14F-4D97-AF65-F5344CB8AC3E}">
        <p14:creationId xmlns:p14="http://schemas.microsoft.com/office/powerpoint/2010/main" val="4041522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28DE8F-8DB5-4710-82E5-6DACE62778C2}" type="datetimeFigureOut">
              <a:rPr lang="zh-CN" altLang="en-US" smtClean="0"/>
              <a:pPr/>
              <a:t>2017/12/11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44B83-115B-4054-AC02-DC44F3D2F9C8}" type="slidenum">
              <a:rPr lang="zh-CN" altLang="en-US" smtClean="0"/>
              <a:pPr/>
              <a:t>‹#›</a:t>
            </a:fld>
            <a:endParaRPr lang="zh-CN" altLang="en-US"/>
          </a:p>
        </p:txBody>
      </p:sp>
      <p:sp>
        <p:nvSpPr>
          <p:cNvPr id="7" name="矩形 6"/>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8" name="组合 7"/>
          <p:cNvGrpSpPr/>
          <p:nvPr userDrawn="1"/>
        </p:nvGrpSpPr>
        <p:grpSpPr>
          <a:xfrm>
            <a:off x="550867" y="410256"/>
            <a:ext cx="546098" cy="593585"/>
            <a:chOff x="1392693" y="990828"/>
            <a:chExt cx="328611" cy="357186"/>
          </a:xfrm>
        </p:grpSpPr>
        <p:sp>
          <p:nvSpPr>
            <p:cNvPr id="9" name="MH_Other_1"/>
            <p:cNvSpPr/>
            <p:nvPr>
              <p:custDataLst>
                <p:tags r:id="rId13"/>
              </p:custDataLst>
            </p:nvPr>
          </p:nvSpPr>
          <p:spPr>
            <a:xfrm>
              <a:off x="1424442" y="1051152"/>
              <a:ext cx="296862" cy="296862"/>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2"/>
            <p:cNvSpPr/>
            <p:nvPr>
              <p:custDataLst>
                <p:tags r:id="rId14"/>
              </p:custDataLst>
            </p:nvPr>
          </p:nvSpPr>
          <p:spPr>
            <a:xfrm>
              <a:off x="1392693" y="990828"/>
              <a:ext cx="179387" cy="179387"/>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52206335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9712" y="5286375"/>
            <a:ext cx="10515600" cy="671512"/>
          </a:xfrm>
        </p:spPr>
        <p:txBody>
          <a:bodyPr>
            <a:normAutofit/>
          </a:bodyPr>
          <a:lstStyle/>
          <a:p>
            <a:r>
              <a:rPr lang="en-US" altLang="zh-CN" sz="2800" b="1" dirty="0" smtClean="0">
                <a:solidFill>
                  <a:schemeClr val="tx1"/>
                </a:solidFill>
                <a:latin typeface="Times New Roman" panose="02020603050405020304" pitchFamily="18" charset="0"/>
                <a:cs typeface="Times New Roman" panose="02020603050405020304" pitchFamily="18" charset="0"/>
              </a:rPr>
              <a:t>Source: China Telecom, CATT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378819" y="2420035"/>
            <a:ext cx="11116493" cy="1569660"/>
          </a:xfrm>
          <a:prstGeom prst="rect">
            <a:avLst/>
          </a:prstGeom>
          <a:noFill/>
        </p:spPr>
        <p:txBody>
          <a:bodyPr wrap="square" rtlCol="0">
            <a:spAutoFit/>
          </a:bodyPr>
          <a:lstStyle/>
          <a:p>
            <a:pPr algn="ctr"/>
            <a:r>
              <a:rPr lang="en-US" altLang="zh-CN" sz="4800" dirty="0">
                <a:latin typeface="Times New Roman" panose="02020603050405020304" pitchFamily="18" charset="0"/>
                <a:cs typeface="Times New Roman" panose="02020603050405020304" pitchFamily="18" charset="0"/>
              </a:rPr>
              <a:t>Motivation for Study on </a:t>
            </a:r>
            <a:endParaRPr lang="en-US" altLang="zh-CN" sz="4800" dirty="0" smtClean="0">
              <a:latin typeface="Times New Roman" panose="02020603050405020304" pitchFamily="18" charset="0"/>
              <a:cs typeface="Times New Roman" panose="02020603050405020304" pitchFamily="18" charset="0"/>
            </a:endParaRPr>
          </a:p>
          <a:p>
            <a:pPr algn="ctr"/>
            <a:r>
              <a:rPr lang="en-US" altLang="zh-CN" sz="4800" dirty="0" smtClean="0">
                <a:latin typeface="Times New Roman" panose="02020603050405020304" pitchFamily="18" charset="0"/>
                <a:cs typeface="Times New Roman" panose="02020603050405020304" pitchFamily="18" charset="0"/>
              </a:rPr>
              <a:t>Enhancement </a:t>
            </a:r>
            <a:r>
              <a:rPr lang="en-US" altLang="zh-CN" sz="4800" dirty="0">
                <a:latin typeface="Times New Roman" panose="02020603050405020304" pitchFamily="18" charset="0"/>
                <a:cs typeface="Times New Roman" panose="02020603050405020304" pitchFamily="18" charset="0"/>
              </a:rPr>
              <a:t>for High Layer CU-DU Split</a:t>
            </a:r>
            <a:endParaRPr lang="zh-CN" altLang="en-US" sz="48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14300" y="200025"/>
            <a:ext cx="8486775" cy="923330"/>
          </a:xfrm>
          <a:prstGeom prst="rect">
            <a:avLst/>
          </a:prstGeom>
          <a:noFill/>
        </p:spPr>
        <p:txBody>
          <a:bodyPr wrap="square" rtlCol="0">
            <a:spAutoFit/>
          </a:bodyPr>
          <a:lstStyle/>
          <a:p>
            <a:r>
              <a:rPr lang="en-US" altLang="zh-CN" b="1" dirty="0"/>
              <a:t>3GPP TSG RAN Meeting #</a:t>
            </a:r>
            <a:r>
              <a:rPr lang="en-US" altLang="zh-CN" b="1" dirty="0" smtClean="0"/>
              <a:t>78			</a:t>
            </a:r>
            <a:r>
              <a:rPr lang="en-US" altLang="zh-CN" b="1" dirty="0"/>
              <a:t> </a:t>
            </a:r>
            <a:r>
              <a:rPr lang="en-US" altLang="zh-CN" b="1" dirty="0" smtClean="0"/>
              <a:t>                        RP-172494</a:t>
            </a:r>
            <a:endParaRPr lang="zh-CN" altLang="zh-CN" dirty="0"/>
          </a:p>
          <a:p>
            <a:r>
              <a:rPr lang="en-US" altLang="zh-CN" b="1" dirty="0"/>
              <a:t>Lisbon, Portugal, December 18 - 21, 2017</a:t>
            </a:r>
            <a:endParaRPr lang="zh-CN" altLang="zh-CN" dirty="0"/>
          </a:p>
          <a:p>
            <a:endParaRPr lang="zh-CN" altLang="en-US" dirty="0"/>
          </a:p>
        </p:txBody>
      </p:sp>
      <p:sp>
        <p:nvSpPr>
          <p:cNvPr id="7" name="文本框 6"/>
          <p:cNvSpPr txBox="1"/>
          <p:nvPr/>
        </p:nvSpPr>
        <p:spPr>
          <a:xfrm>
            <a:off x="114300" y="962206"/>
            <a:ext cx="3257550" cy="646331"/>
          </a:xfrm>
          <a:prstGeom prst="rect">
            <a:avLst/>
          </a:prstGeom>
          <a:noFill/>
        </p:spPr>
        <p:txBody>
          <a:bodyPr wrap="square" rtlCol="0">
            <a:spAutoFit/>
          </a:bodyPr>
          <a:lstStyle/>
          <a:p>
            <a:r>
              <a:rPr lang="pt-BR" altLang="zh-CN" b="1" dirty="0">
                <a:latin typeface="Times New Roman" panose="02020603050405020304" pitchFamily="18" charset="0"/>
                <a:cs typeface="Times New Roman" panose="02020603050405020304" pitchFamily="18" charset="0"/>
              </a:rPr>
              <a:t>Agenda Item:	</a:t>
            </a:r>
            <a:r>
              <a:rPr lang="pt-BR" altLang="zh-CN" b="1" dirty="0" smtClean="0">
                <a:latin typeface="Times New Roman" panose="02020603050405020304" pitchFamily="18" charset="0"/>
                <a:cs typeface="Times New Roman" panose="02020603050405020304" pitchFamily="18" charset="0"/>
              </a:rPr>
              <a:t>9.1.3</a:t>
            </a:r>
            <a:endParaRPr lang="pt-BR" altLang="zh-CN" b="1" dirty="0">
              <a:latin typeface="Times New Roman" panose="02020603050405020304" pitchFamily="18" charset="0"/>
              <a:cs typeface="Times New Roman" panose="02020603050405020304" pitchFamily="18" charset="0"/>
            </a:endParaRPr>
          </a:p>
          <a:p>
            <a:r>
              <a:rPr lang="pt-BR" altLang="zh-CN" b="1" dirty="0">
                <a:latin typeface="Times New Roman" panose="02020603050405020304" pitchFamily="18" charset="0"/>
                <a:cs typeface="Times New Roman" panose="02020603050405020304" pitchFamily="18" charset="0"/>
              </a:rPr>
              <a:t>Document for:	Decision</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82337" y="404314"/>
            <a:ext cx="10515600" cy="549275"/>
          </a:xfrm>
        </p:spPr>
        <p:txBody>
          <a:bodyPr>
            <a:normAutofit fontScale="90000"/>
          </a:bodyPr>
          <a:lstStyle/>
          <a:p>
            <a:r>
              <a:rPr lang="en-US" altLang="zh-CN" dirty="0" smtClean="0">
                <a:solidFill>
                  <a:srgbClr val="FF0000"/>
                </a:solidFill>
                <a:latin typeface="Times New Roman" panose="02020603050405020304" pitchFamily="18" charset="0"/>
                <a:cs typeface="Times New Roman" panose="02020603050405020304" pitchFamily="18" charset="0"/>
              </a:rPr>
              <a:t>Background</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0" y="1345474"/>
            <a:ext cx="6805749" cy="5094515"/>
          </a:xfrm>
          <a:ln w="38100">
            <a:solidFill>
              <a:srgbClr val="FF0000"/>
            </a:solidFill>
          </a:ln>
        </p:spPr>
        <p:txBody>
          <a:bodyPr>
            <a:normAutofit fontScale="92500"/>
          </a:bodyPr>
          <a:lstStyle/>
          <a:p>
            <a:pPr algn="just">
              <a:lnSpc>
                <a:spcPct val="130000"/>
              </a:lnSpc>
              <a:buFont typeface="Wingdings" panose="05000000000000000000" pitchFamily="2" charset="2"/>
              <a:buChar char="l"/>
            </a:pPr>
            <a:r>
              <a:rPr lang="en-US" altLang="zh-CN" sz="2400" dirty="0">
                <a:latin typeface="Times New Roman" panose="02020603050405020304" pitchFamily="18" charset="0"/>
                <a:cs typeface="Times New Roman" panose="02020603050405020304" pitchFamily="18" charset="0"/>
              </a:rPr>
              <a:t>For high layer function split, it was agreed to standardize option 2-1 in release 15</a:t>
            </a:r>
            <a:r>
              <a:rPr lang="en-US" altLang="zh-CN" sz="2400" dirty="0" smtClean="0">
                <a:latin typeface="Times New Roman" panose="02020603050405020304" pitchFamily="18" charset="0"/>
                <a:cs typeface="Times New Roman" panose="02020603050405020304" pitchFamily="18" charset="0"/>
              </a:rPr>
              <a:t>. </a:t>
            </a:r>
            <a:r>
              <a:rPr lang="en-GB" altLang="zh-CN" sz="2400" dirty="0" smtClean="0">
                <a:latin typeface="Times New Roman" panose="02020603050405020304" pitchFamily="18" charset="0"/>
                <a:cs typeface="Times New Roman" panose="02020603050405020304" pitchFamily="18" charset="0"/>
              </a:rPr>
              <a:t>With </a:t>
            </a:r>
            <a:r>
              <a:rPr lang="en-GB" altLang="zh-CN" sz="2400" dirty="0">
                <a:latin typeface="Times New Roman" panose="02020603050405020304" pitchFamily="18" charset="0"/>
                <a:cs typeface="Times New Roman" panose="02020603050405020304" pitchFamily="18" charset="0"/>
              </a:rPr>
              <a:t>the introduction of CU/DU split, some issues arise as </a:t>
            </a:r>
            <a:r>
              <a:rPr lang="en-GB" altLang="zh-CN" sz="2400" dirty="0" smtClean="0">
                <a:latin typeface="Times New Roman" panose="02020603050405020304" pitchFamily="18" charset="0"/>
                <a:cs typeface="Times New Roman" panose="02020603050405020304" pitchFamily="18" charset="0"/>
              </a:rPr>
              <a:t>follows:</a:t>
            </a:r>
            <a:endParaRPr lang="zh-CN" altLang="zh-CN" sz="2400" dirty="0">
              <a:latin typeface="Times New Roman" panose="02020603050405020304" pitchFamily="18" charset="0"/>
              <a:cs typeface="Times New Roman" panose="02020603050405020304" pitchFamily="18" charset="0"/>
            </a:endParaRPr>
          </a:p>
          <a:p>
            <a:pPr lvl="1" algn="just" hangingPunct="0">
              <a:buFont typeface="Wingdings" panose="05000000000000000000" pitchFamily="2" charset="2"/>
              <a:buChar char="n"/>
            </a:pPr>
            <a:r>
              <a:rPr lang="en-GB" altLang="zh-CN" sz="2200" dirty="0">
                <a:latin typeface="Times New Roman" panose="02020603050405020304" pitchFamily="18" charset="0"/>
                <a:cs typeface="Times New Roman" panose="02020603050405020304" pitchFamily="18" charset="0"/>
              </a:rPr>
              <a:t>Intra-</a:t>
            </a:r>
            <a:r>
              <a:rPr lang="en-GB" altLang="zh-CN" sz="2200" dirty="0" err="1">
                <a:latin typeface="Times New Roman" panose="02020603050405020304" pitchFamily="18" charset="0"/>
                <a:cs typeface="Times New Roman" panose="02020603050405020304" pitchFamily="18" charset="0"/>
              </a:rPr>
              <a:t>gNB</a:t>
            </a:r>
            <a:r>
              <a:rPr lang="en-GB" altLang="zh-CN" sz="2200" dirty="0">
                <a:latin typeface="Times New Roman" panose="02020603050405020304" pitchFamily="18" charset="0"/>
                <a:cs typeface="Times New Roman" panose="02020603050405020304" pitchFamily="18" charset="0"/>
              </a:rPr>
              <a:t>/inter-DU handover would be very frequent which may introduce extra interruption time</a:t>
            </a:r>
            <a:endParaRPr lang="zh-CN" altLang="zh-CN" sz="2200" dirty="0">
              <a:latin typeface="Times New Roman" panose="02020603050405020304" pitchFamily="18" charset="0"/>
              <a:cs typeface="Times New Roman" panose="02020603050405020304" pitchFamily="18" charset="0"/>
            </a:endParaRPr>
          </a:p>
          <a:p>
            <a:pPr lvl="1" algn="just" hangingPunct="0">
              <a:buFont typeface="Wingdings" panose="05000000000000000000" pitchFamily="2" charset="2"/>
              <a:buChar char="n"/>
            </a:pPr>
            <a:r>
              <a:rPr lang="en-GB" altLang="zh-CN" sz="2200" dirty="0">
                <a:latin typeface="Times New Roman" panose="02020603050405020304" pitchFamily="18" charset="0"/>
                <a:cs typeface="Times New Roman" panose="02020603050405020304" pitchFamily="18" charset="0"/>
              </a:rPr>
              <a:t>For inter-DU duplicated transmission/fast re-transmission, there may be unnecessary resource utilization</a:t>
            </a:r>
            <a:endParaRPr lang="zh-CN" altLang="zh-CN" sz="2200" dirty="0">
              <a:latin typeface="Times New Roman" panose="02020603050405020304" pitchFamily="18" charset="0"/>
              <a:cs typeface="Times New Roman" panose="02020603050405020304" pitchFamily="18" charset="0"/>
            </a:endParaRPr>
          </a:p>
          <a:p>
            <a:pPr lvl="1" algn="just" hangingPunct="0">
              <a:buFont typeface="Wingdings" panose="05000000000000000000" pitchFamily="2" charset="2"/>
              <a:buChar char="n"/>
            </a:pPr>
            <a:r>
              <a:rPr lang="en-GB" altLang="zh-CN" sz="2200" dirty="0">
                <a:latin typeface="Times New Roman" panose="02020603050405020304" pitchFamily="18" charset="0"/>
                <a:cs typeface="Times New Roman" panose="02020603050405020304" pitchFamily="18" charset="0"/>
              </a:rPr>
              <a:t>Intra-</a:t>
            </a:r>
            <a:r>
              <a:rPr lang="en-GB" altLang="zh-CN" sz="2200" dirty="0" err="1">
                <a:latin typeface="Times New Roman" panose="02020603050405020304" pitchFamily="18" charset="0"/>
                <a:cs typeface="Times New Roman" panose="02020603050405020304" pitchFamily="18" charset="0"/>
              </a:rPr>
              <a:t>gNB</a:t>
            </a:r>
            <a:r>
              <a:rPr lang="en-GB" altLang="zh-CN" sz="2200" dirty="0">
                <a:latin typeface="Times New Roman" panose="02020603050405020304" pitchFamily="18" charset="0"/>
                <a:cs typeface="Times New Roman" panose="02020603050405020304" pitchFamily="18" charset="0"/>
              </a:rPr>
              <a:t> CA could not be supported if the two cells are located in different DUs</a:t>
            </a:r>
            <a:endParaRPr lang="en-US" altLang="zh-CN" sz="2200" dirty="0">
              <a:latin typeface="Times New Roman" panose="02020603050405020304" pitchFamily="18" charset="0"/>
              <a:cs typeface="Times New Roman" panose="02020603050405020304" pitchFamily="18" charset="0"/>
            </a:endParaRPr>
          </a:p>
          <a:p>
            <a:pPr algn="just">
              <a:lnSpc>
                <a:spcPct val="130000"/>
              </a:lnSpc>
              <a:buFont typeface="Wingdings" panose="05000000000000000000" pitchFamily="2" charset="2"/>
              <a:buChar char="l"/>
            </a:pPr>
            <a:r>
              <a:rPr lang="en-US" altLang="zh-CN" sz="2400" dirty="0">
                <a:latin typeface="Times New Roman" panose="02020603050405020304" pitchFamily="18" charset="0"/>
                <a:cs typeface="Times New Roman" panose="02020603050405020304" pitchFamily="18" charset="0"/>
              </a:rPr>
              <a:t>Furthermore, there are some new requirements in further 5G network deployment, the enhancement for high layer CU/DU split should be studied in Rel-16</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48" name="图示 47"/>
          <p:cNvGraphicFramePr/>
          <p:nvPr>
            <p:extLst>
              <p:ext uri="{D42A27DB-BD31-4B8C-83A1-F6EECF244321}">
                <p14:modId xmlns:p14="http://schemas.microsoft.com/office/powerpoint/2010/main" val="3807056381"/>
              </p:ext>
            </p:extLst>
          </p:nvPr>
        </p:nvGraphicFramePr>
        <p:xfrm>
          <a:off x="5635556" y="1345474"/>
          <a:ext cx="7412445" cy="47160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617743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38250" y="293688"/>
            <a:ext cx="10515600" cy="706438"/>
          </a:xfrm>
        </p:spPr>
        <p:txBody>
          <a:bodyPr>
            <a:normAutofit/>
          </a:bodyPr>
          <a:lstStyle/>
          <a:p>
            <a:r>
              <a:rPr lang="en-US" altLang="zh-CN" sz="3200" b="1" dirty="0">
                <a:solidFill>
                  <a:srgbClr val="FF0000"/>
                </a:solidFill>
                <a:latin typeface="Times New Roman" panose="02020603050405020304" pitchFamily="18" charset="0"/>
                <a:cs typeface="Times New Roman" panose="02020603050405020304" pitchFamily="18" charset="0"/>
              </a:rPr>
              <a:t>Minimization of inter-DU handover interruption time</a:t>
            </a:r>
            <a:endParaRPr lang="zh-CN" altLang="en-US" sz="3200" dirty="0"/>
          </a:p>
        </p:txBody>
      </p:sp>
      <p:sp>
        <p:nvSpPr>
          <p:cNvPr id="3" name="内容占位符 2"/>
          <p:cNvSpPr>
            <a:spLocks noGrp="1"/>
          </p:cNvSpPr>
          <p:nvPr>
            <p:ph idx="1"/>
          </p:nvPr>
        </p:nvSpPr>
        <p:spPr>
          <a:xfrm>
            <a:off x="158386" y="1356588"/>
            <a:ext cx="7578215" cy="4312693"/>
          </a:xfrm>
          <a:ln w="38100">
            <a:solidFill>
              <a:srgbClr val="FF0000"/>
            </a:solidFill>
          </a:ln>
        </p:spPr>
        <p:txBody>
          <a:bodyPr>
            <a:noAutofit/>
          </a:bodyPr>
          <a:lstStyle/>
          <a:p>
            <a:pPr marL="228600" lvl="1" algn="just">
              <a:spcBef>
                <a:spcPts val="1000"/>
              </a:spcBef>
              <a:buFont typeface="Wingdings" panose="05000000000000000000" pitchFamily="2" charset="2"/>
              <a:buChar char="l"/>
            </a:pPr>
            <a:r>
              <a:rPr lang="en-US" altLang="zh-CN" dirty="0" smtClean="0">
                <a:latin typeface="Times New Roman" panose="02020603050405020304" pitchFamily="18" charset="0"/>
                <a:cs typeface="Times New Roman" panose="02020603050405020304" pitchFamily="18" charset="0"/>
              </a:rPr>
              <a:t>The interruption </a:t>
            </a:r>
            <a:r>
              <a:rPr lang="en-US" altLang="zh-CN" dirty="0">
                <a:latin typeface="Times New Roman" panose="02020603050405020304" pitchFamily="18" charset="0"/>
                <a:cs typeface="Times New Roman" panose="02020603050405020304" pitchFamily="18" charset="0"/>
              </a:rPr>
              <a:t>time during inter-DU handover procedure would impact the system performance </a:t>
            </a:r>
            <a:r>
              <a:rPr lang="en-US" altLang="zh-CN" dirty="0" smtClean="0">
                <a:latin typeface="Times New Roman" panose="02020603050405020304" pitchFamily="18" charset="0"/>
                <a:cs typeface="Times New Roman" panose="02020603050405020304" pitchFamily="18" charset="0"/>
              </a:rPr>
              <a:t>seriously</a:t>
            </a:r>
          </a:p>
          <a:p>
            <a:pPr marL="685800" lvl="2" algn="just">
              <a:spcBef>
                <a:spcPts val="1000"/>
              </a:spcBef>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Scenario : Since NR cell would be deployed in HF with continuous coverage, the handover between DUs may happen frequently</a:t>
            </a:r>
          </a:p>
          <a:p>
            <a:pPr marL="228600" lvl="1" algn="just">
              <a:spcBef>
                <a:spcPts val="1000"/>
              </a:spcBef>
              <a:buFont typeface="Wingdings" panose="05000000000000000000" pitchFamily="2" charset="2"/>
              <a:buChar char="l"/>
            </a:pPr>
            <a:r>
              <a:rPr lang="en-US" altLang="zh-CN" sz="2400" dirty="0" smtClean="0">
                <a:latin typeface="Times New Roman" panose="02020603050405020304" pitchFamily="18" charset="0"/>
                <a:cs typeface="Times New Roman" panose="02020603050405020304" pitchFamily="18" charset="0"/>
              </a:rPr>
              <a:t>5G </a:t>
            </a:r>
            <a:r>
              <a:rPr lang="en-US" altLang="zh-CN" sz="2400" dirty="0">
                <a:latin typeface="Times New Roman" panose="02020603050405020304" pitchFamily="18" charset="0"/>
                <a:cs typeface="Times New Roman" panose="02020603050405020304" pitchFamily="18" charset="0"/>
              </a:rPr>
              <a:t>KPI Requirement for Mobility interruption </a:t>
            </a:r>
            <a:r>
              <a:rPr lang="en-US" altLang="zh-CN" sz="2400" dirty="0" smtClean="0">
                <a:latin typeface="Times New Roman" panose="02020603050405020304" pitchFamily="18" charset="0"/>
                <a:cs typeface="Times New Roman" panose="02020603050405020304" pitchFamily="18" charset="0"/>
              </a:rPr>
              <a:t>time(TR38.913)</a:t>
            </a:r>
            <a:endParaRPr lang="en-US" altLang="zh-CN" sz="2400" dirty="0">
              <a:latin typeface="Times New Roman" panose="02020603050405020304" pitchFamily="18" charset="0"/>
              <a:cs typeface="Times New Roman" panose="02020603050405020304" pitchFamily="18" charset="0"/>
            </a:endParaRPr>
          </a:p>
          <a:p>
            <a:pPr lvl="1" algn="just">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The interruption time means the shortest time duration supported by the system during which a user terminal cannot exchange user plane packets with any base station during transitions.</a:t>
            </a:r>
          </a:p>
          <a:p>
            <a:pPr lvl="1" algn="just">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The target for mobility interruption time should be 0ms.</a:t>
            </a:r>
            <a:endParaRPr lang="zh-CN" altLang="en-US" sz="20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1569175" y="5669281"/>
            <a:ext cx="8985613" cy="830997"/>
          </a:xfrm>
          <a:prstGeom prst="rect">
            <a:avLst/>
          </a:prstGeom>
          <a:noFill/>
        </p:spPr>
        <p:txBody>
          <a:bodyPr wrap="square" rtlCol="0">
            <a:spAutoFit/>
          </a:bodyPr>
          <a:lstStyle/>
          <a:p>
            <a:pPr algn="ctr"/>
            <a:r>
              <a:rPr lang="en-US" altLang="zh-CN" sz="2400" b="1" dirty="0">
                <a:solidFill>
                  <a:srgbClr val="FF0000"/>
                </a:solidFill>
              </a:rPr>
              <a:t>How to reduce the handover interruption time for inter-DU scenario should be </a:t>
            </a:r>
            <a:r>
              <a:rPr lang="en-US" altLang="zh-CN" sz="2400" b="1" dirty="0" smtClean="0">
                <a:solidFill>
                  <a:srgbClr val="FF0000"/>
                </a:solidFill>
              </a:rPr>
              <a:t>studied</a:t>
            </a:r>
            <a:endParaRPr lang="zh-CN" altLang="en-US" sz="2400" b="1" dirty="0">
              <a:solidFill>
                <a:srgbClr val="FF0000"/>
              </a:solidFill>
            </a:endParaRPr>
          </a:p>
        </p:txBody>
      </p:sp>
      <p:pic>
        <p:nvPicPr>
          <p:cNvPr id="8" name="图片 7"/>
          <p:cNvPicPr>
            <a:picLocks noChangeAspect="1"/>
          </p:cNvPicPr>
          <p:nvPr/>
        </p:nvPicPr>
        <p:blipFill>
          <a:blip r:embed="rId2" cstate="print"/>
          <a:stretch>
            <a:fillRect/>
          </a:stretch>
        </p:blipFill>
        <p:spPr>
          <a:xfrm>
            <a:off x="8050110" y="1356588"/>
            <a:ext cx="4017249" cy="3921354"/>
          </a:xfrm>
          <a:prstGeom prst="rect">
            <a:avLst/>
          </a:prstGeom>
        </p:spPr>
      </p:pic>
    </p:spTree>
    <p:extLst>
      <p:ext uri="{BB962C8B-B14F-4D97-AF65-F5344CB8AC3E}">
        <p14:creationId xmlns:p14="http://schemas.microsoft.com/office/powerpoint/2010/main" val="16009240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834" y="312874"/>
            <a:ext cx="10515600" cy="679904"/>
          </a:xfrm>
        </p:spPr>
        <p:txBody>
          <a:bodyPr>
            <a:normAutofit fontScale="90000"/>
          </a:bodyPr>
          <a:lstStyle/>
          <a:p>
            <a:r>
              <a:rPr lang="en-US" altLang="zh-CN" b="1" dirty="0">
                <a:solidFill>
                  <a:srgbClr val="FF0000"/>
                </a:solidFill>
                <a:latin typeface="Times New Roman" panose="02020603050405020304" pitchFamily="18" charset="0"/>
                <a:cs typeface="Times New Roman" panose="02020603050405020304" pitchFamily="18" charset="0"/>
              </a:rPr>
              <a:t>Reduction of radio resource </a:t>
            </a:r>
            <a:r>
              <a:rPr lang="en-US" altLang="zh-CN" b="1" dirty="0" smtClean="0">
                <a:solidFill>
                  <a:srgbClr val="FF0000"/>
                </a:solidFill>
                <a:latin typeface="Times New Roman" panose="02020603050405020304" pitchFamily="18" charset="0"/>
                <a:cs typeface="Times New Roman" panose="02020603050405020304" pitchFamily="18" charset="0"/>
              </a:rPr>
              <a:t>utilization</a:t>
            </a:r>
            <a:endParaRPr lang="zh-CN" altLang="en-US" dirty="0"/>
          </a:p>
        </p:txBody>
      </p:sp>
      <p:sp>
        <p:nvSpPr>
          <p:cNvPr id="3" name="内容占位符 2"/>
          <p:cNvSpPr>
            <a:spLocks noGrp="1"/>
          </p:cNvSpPr>
          <p:nvPr>
            <p:ph idx="1"/>
          </p:nvPr>
        </p:nvSpPr>
        <p:spPr>
          <a:xfrm>
            <a:off x="106678" y="1316173"/>
            <a:ext cx="12085321" cy="4264450"/>
          </a:xfrm>
        </p:spPr>
        <p:txBody>
          <a:bodyPr>
            <a:normAutofit/>
          </a:bodyPr>
          <a:lstStyle/>
          <a:p>
            <a:pPr>
              <a:lnSpc>
                <a:spcPct val="130000"/>
              </a:lnSpc>
              <a:buFont typeface="Wingdings" panose="05000000000000000000" pitchFamily="2" charset="2"/>
              <a:buChar char="l"/>
            </a:pPr>
            <a:r>
              <a:rPr lang="en-US" altLang="zh-CN" dirty="0" smtClean="0">
                <a:latin typeface="Times New Roman" panose="02020603050405020304" pitchFamily="18" charset="0"/>
                <a:cs typeface="Times New Roman" panose="02020603050405020304" pitchFamily="18" charset="0"/>
              </a:rPr>
              <a:t>Inter-DU duplicated transmission</a:t>
            </a:r>
          </a:p>
          <a:p>
            <a:pPr lvl="1">
              <a:lnSpc>
                <a:spcPct val="130000"/>
              </a:lnSpc>
              <a:buFont typeface="Wingdings" panose="05000000000000000000" pitchFamily="2" charset="2"/>
              <a:buChar char="n"/>
            </a:pPr>
            <a:r>
              <a:rPr lang="en-US" altLang="zh-CN" sz="2000" dirty="0" smtClean="0">
                <a:latin typeface="Times New Roman" panose="02020603050405020304" pitchFamily="18" charset="0"/>
                <a:cs typeface="Times New Roman" panose="02020603050405020304" pitchFamily="18" charset="0"/>
              </a:rPr>
              <a:t>It </a:t>
            </a:r>
            <a:r>
              <a:rPr lang="en-US" altLang="zh-CN" sz="2000" dirty="0">
                <a:latin typeface="Times New Roman" panose="02020603050405020304" pitchFamily="18" charset="0"/>
                <a:cs typeface="Times New Roman" panose="02020603050405020304" pitchFamily="18" charset="0"/>
              </a:rPr>
              <a:t>is agreed in RAN2 meeting that duplicated transmission should also be supported. </a:t>
            </a:r>
          </a:p>
          <a:p>
            <a:pPr lvl="1">
              <a:lnSpc>
                <a:spcPct val="130000"/>
              </a:lnSpc>
              <a:buFont typeface="Wingdings" panose="05000000000000000000" pitchFamily="2" charset="2"/>
              <a:buChar char="n"/>
            </a:pPr>
            <a:r>
              <a:rPr lang="en-US" altLang="zh-CN" sz="2000" dirty="0" smtClean="0">
                <a:latin typeface="Times New Roman" panose="02020603050405020304" pitchFamily="18" charset="0"/>
                <a:cs typeface="Times New Roman" panose="02020603050405020304" pitchFamily="18" charset="0"/>
              </a:rPr>
              <a:t>For duplicated transmission within two DUs, duplicated resources would be allocated to the UE which maybe unnecessary, especially for DRB with AM mode. </a:t>
            </a:r>
          </a:p>
          <a:p>
            <a:pPr lvl="1">
              <a:lnSpc>
                <a:spcPct val="130000"/>
              </a:lnSpc>
              <a:buFont typeface="Wingdings" panose="05000000000000000000" pitchFamily="2" charset="2"/>
              <a:buChar char="n"/>
            </a:pPr>
            <a:r>
              <a:rPr lang="en-US" altLang="zh-CN" sz="2000" dirty="0" smtClean="0">
                <a:latin typeface="Times New Roman" panose="02020603050405020304" pitchFamily="18" charset="0"/>
                <a:cs typeface="Times New Roman" panose="02020603050405020304" pitchFamily="18" charset="0"/>
              </a:rPr>
              <a:t>For </a:t>
            </a:r>
            <a:r>
              <a:rPr lang="en-US" altLang="zh-CN" sz="2000" dirty="0">
                <a:latin typeface="Times New Roman" panose="02020603050405020304" pitchFamily="18" charset="0"/>
                <a:cs typeface="Times New Roman" panose="02020603050405020304" pitchFamily="18" charset="0"/>
              </a:rPr>
              <a:t>intra-CU/inter-DU duplication scenario, if some RLC PDU segments are lost in one leg, currently, </a:t>
            </a:r>
            <a:r>
              <a:rPr lang="en-US" altLang="zh-CN" sz="2000" dirty="0" smtClean="0">
                <a:latin typeface="Times New Roman" panose="02020603050405020304" pitchFamily="18" charset="0"/>
                <a:cs typeface="Times New Roman" panose="02020603050405020304" pitchFamily="18" charset="0"/>
              </a:rPr>
              <a:t>the whole PDCP  PDU will </a:t>
            </a:r>
            <a:r>
              <a:rPr lang="en-US" altLang="zh-CN" sz="2000" dirty="0">
                <a:latin typeface="Times New Roman" panose="02020603050405020304" pitchFamily="18" charset="0"/>
                <a:cs typeface="Times New Roman" panose="02020603050405020304" pitchFamily="18" charset="0"/>
              </a:rPr>
              <a:t>be re-transmitted </a:t>
            </a:r>
            <a:r>
              <a:rPr lang="en-US" altLang="zh-CN" sz="2000" dirty="0" smtClean="0">
                <a:latin typeface="Times New Roman" panose="02020603050405020304" pitchFamily="18" charset="0"/>
                <a:cs typeface="Times New Roman" panose="02020603050405020304" pitchFamily="18" charset="0"/>
              </a:rPr>
              <a:t> in another leg. However</a:t>
            </a:r>
            <a:r>
              <a:rPr lang="en-US" altLang="zh-CN" sz="2000" dirty="0">
                <a:latin typeface="Times New Roman" panose="02020603050405020304" pitchFamily="18" charset="0"/>
                <a:cs typeface="Times New Roman" panose="02020603050405020304" pitchFamily="18" charset="0"/>
              </a:rPr>
              <a:t>, it is possible that </a:t>
            </a:r>
            <a:r>
              <a:rPr lang="en-US" altLang="zh-CN" sz="2000" dirty="0" smtClean="0">
                <a:latin typeface="Times New Roman" panose="02020603050405020304" pitchFamily="18" charset="0"/>
                <a:cs typeface="Times New Roman" panose="02020603050405020304" pitchFamily="18" charset="0"/>
              </a:rPr>
              <a:t>other part of the </a:t>
            </a:r>
            <a:r>
              <a:rPr lang="en-US" altLang="zh-CN" sz="2000" dirty="0">
                <a:latin typeface="Times New Roman" panose="02020603050405020304" pitchFamily="18" charset="0"/>
                <a:cs typeface="Times New Roman" panose="02020603050405020304" pitchFamily="18" charset="0"/>
              </a:rPr>
              <a:t>data </a:t>
            </a:r>
            <a:r>
              <a:rPr lang="en-US" altLang="zh-CN" sz="2000" dirty="0" smtClean="0">
                <a:latin typeface="Times New Roman" panose="02020603050405020304" pitchFamily="18" charset="0"/>
                <a:cs typeface="Times New Roman" panose="02020603050405020304" pitchFamily="18" charset="0"/>
              </a:rPr>
              <a:t>which share the same PDCP SN has </a:t>
            </a:r>
            <a:r>
              <a:rPr lang="en-US" altLang="zh-CN" sz="2000" dirty="0">
                <a:latin typeface="Times New Roman" panose="02020603050405020304" pitchFamily="18" charset="0"/>
                <a:cs typeface="Times New Roman" panose="02020603050405020304" pitchFamily="18" charset="0"/>
              </a:rPr>
              <a:t>already been </a:t>
            </a:r>
            <a:r>
              <a:rPr lang="en-US" altLang="zh-CN" sz="2000" dirty="0" smtClean="0">
                <a:latin typeface="Times New Roman" panose="02020603050405020304" pitchFamily="18" charset="0"/>
                <a:cs typeface="Times New Roman" panose="02020603050405020304" pitchFamily="18" charset="0"/>
              </a:rPr>
              <a:t> transmitted successfully in the first leg. In </a:t>
            </a:r>
            <a:r>
              <a:rPr lang="en-US" altLang="zh-CN" sz="2000" dirty="0">
                <a:latin typeface="Times New Roman" panose="02020603050405020304" pitchFamily="18" charset="0"/>
                <a:cs typeface="Times New Roman" panose="02020603050405020304" pitchFamily="18" charset="0"/>
              </a:rPr>
              <a:t>this case, </a:t>
            </a:r>
            <a:r>
              <a:rPr lang="en-US" altLang="zh-CN" sz="2000" dirty="0" smtClean="0">
                <a:latin typeface="Times New Roman" panose="02020603050405020304" pitchFamily="18" charset="0"/>
                <a:cs typeface="Times New Roman" panose="02020603050405020304" pitchFamily="18" charset="0"/>
              </a:rPr>
              <a:t>it is not necessary to re-transmission these data to save radio </a:t>
            </a:r>
            <a:r>
              <a:rPr lang="en-US" altLang="zh-CN" sz="2000" dirty="0">
                <a:latin typeface="Times New Roman" panose="02020603050405020304" pitchFamily="18" charset="0"/>
                <a:cs typeface="Times New Roman" panose="02020603050405020304" pitchFamily="18" charset="0"/>
              </a:rPr>
              <a:t>resources.</a:t>
            </a:r>
          </a:p>
          <a:p>
            <a:endParaRPr lang="en-US" altLang="zh-CN" dirty="0"/>
          </a:p>
          <a:p>
            <a:endParaRPr lang="zh-CN" altLang="en-US" dirty="0"/>
          </a:p>
        </p:txBody>
      </p:sp>
      <p:sp>
        <p:nvSpPr>
          <p:cNvPr id="4" name="文本框 3"/>
          <p:cNvSpPr txBox="1"/>
          <p:nvPr/>
        </p:nvSpPr>
        <p:spPr>
          <a:xfrm>
            <a:off x="1671637" y="5580623"/>
            <a:ext cx="8515350" cy="646331"/>
          </a:xfrm>
          <a:prstGeom prst="rect">
            <a:avLst/>
          </a:prstGeom>
          <a:noFill/>
          <a:ln w="38100">
            <a:solidFill>
              <a:srgbClr val="FF0000"/>
            </a:solidFill>
          </a:ln>
        </p:spPr>
        <p:txBody>
          <a:bodyPr wrap="square" rtlCol="0">
            <a:spAutoFit/>
          </a:bodyPr>
          <a:lstStyle/>
          <a:p>
            <a:pPr algn="ctr"/>
            <a:r>
              <a:rPr lang="en-US" altLang="zh-CN" b="1" dirty="0" smtClean="0">
                <a:solidFill>
                  <a:srgbClr val="FF0000"/>
                </a:solidFill>
              </a:rPr>
              <a:t>The reduction </a:t>
            </a:r>
            <a:r>
              <a:rPr lang="en-US" altLang="zh-CN" b="1" dirty="0">
                <a:solidFill>
                  <a:srgbClr val="FF0000"/>
                </a:solidFill>
              </a:rPr>
              <a:t>of radio resource utilization for duplicated transmission </a:t>
            </a:r>
            <a:r>
              <a:rPr lang="en-US" altLang="zh-CN" b="1" dirty="0" smtClean="0">
                <a:solidFill>
                  <a:srgbClr val="FF0000"/>
                </a:solidFill>
              </a:rPr>
              <a:t> and fast </a:t>
            </a:r>
            <a:r>
              <a:rPr lang="en-US" altLang="zh-CN" b="1" dirty="0">
                <a:solidFill>
                  <a:srgbClr val="FF0000"/>
                </a:solidFill>
              </a:rPr>
              <a:t>re-transmission should </a:t>
            </a:r>
            <a:r>
              <a:rPr lang="en-US" altLang="zh-CN" b="1" dirty="0" smtClean="0">
                <a:solidFill>
                  <a:srgbClr val="FF0000"/>
                </a:solidFill>
              </a:rPr>
              <a:t> </a:t>
            </a:r>
            <a:r>
              <a:rPr lang="en-US" altLang="zh-CN" b="1" dirty="0">
                <a:solidFill>
                  <a:srgbClr val="FF0000"/>
                </a:solidFill>
              </a:rPr>
              <a:t>be </a:t>
            </a:r>
            <a:r>
              <a:rPr lang="en-US" altLang="zh-CN" b="1" dirty="0" smtClean="0">
                <a:solidFill>
                  <a:srgbClr val="FF0000"/>
                </a:solidFill>
              </a:rPr>
              <a:t>considered.</a:t>
            </a:r>
            <a:endParaRPr lang="zh-CN" altLang="en-US" b="1" dirty="0">
              <a:solidFill>
                <a:srgbClr val="FF0000"/>
              </a:solidFill>
            </a:endParaRPr>
          </a:p>
        </p:txBody>
      </p:sp>
    </p:spTree>
    <p:extLst>
      <p:ext uri="{BB962C8B-B14F-4D97-AF65-F5344CB8AC3E}">
        <p14:creationId xmlns:p14="http://schemas.microsoft.com/office/powerpoint/2010/main" val="2164978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81112" y="307975"/>
            <a:ext cx="10515600" cy="663575"/>
          </a:xfrm>
        </p:spPr>
        <p:txBody>
          <a:bodyPr>
            <a:normAutofit/>
          </a:bodyPr>
          <a:lstStyle/>
          <a:p>
            <a:r>
              <a:rPr lang="en-US" altLang="zh-CN" sz="3200" b="1" dirty="0">
                <a:solidFill>
                  <a:srgbClr val="FF0000"/>
                </a:solidFill>
                <a:latin typeface="Times New Roman" panose="02020603050405020304" pitchFamily="18" charset="0"/>
                <a:cs typeface="Times New Roman" panose="02020603050405020304" pitchFamily="18" charset="0"/>
              </a:rPr>
              <a:t>Support of inter-DU CA</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268468" y="1352505"/>
            <a:ext cx="5635943" cy="4917666"/>
          </a:xfrm>
        </p:spPr>
        <p:txBody>
          <a:bodyPr>
            <a:normAutofit lnSpcReduction="10000"/>
          </a:bodyPr>
          <a:lstStyle/>
          <a:p>
            <a:pPr algn="just">
              <a:lnSpc>
                <a:spcPct val="130000"/>
              </a:lnSpc>
              <a:buFont typeface="Wingdings" panose="05000000000000000000" pitchFamily="2" charset="2"/>
              <a:buChar char="l"/>
            </a:pPr>
            <a:r>
              <a:rPr lang="en-US" altLang="zh-CN" sz="2400" dirty="0" smtClean="0">
                <a:latin typeface="Times New Roman" panose="02020603050405020304" pitchFamily="18" charset="0"/>
                <a:cs typeface="Times New Roman" panose="02020603050405020304" pitchFamily="18" charset="0"/>
              </a:rPr>
              <a:t>CA is also supported in NR era </a:t>
            </a:r>
          </a:p>
          <a:p>
            <a:pPr algn="just">
              <a:lnSpc>
                <a:spcPct val="130000"/>
              </a:lnSpc>
              <a:buFont typeface="Wingdings" panose="05000000000000000000" pitchFamily="2" charset="2"/>
              <a:buChar char="l"/>
            </a:pPr>
            <a:r>
              <a:rPr lang="en-US" altLang="zh-CN" sz="2400" dirty="0" smtClean="0">
                <a:latin typeface="Times New Roman" panose="02020603050405020304" pitchFamily="18" charset="0"/>
                <a:cs typeface="Times New Roman" panose="02020603050405020304" pitchFamily="18" charset="0"/>
              </a:rPr>
              <a:t>With </a:t>
            </a:r>
            <a:r>
              <a:rPr lang="en-US" altLang="zh-CN" sz="2400" dirty="0">
                <a:latin typeface="Times New Roman" panose="02020603050405020304" pitchFamily="18" charset="0"/>
                <a:cs typeface="Times New Roman" panose="02020603050405020304" pitchFamily="18" charset="0"/>
              </a:rPr>
              <a:t>the introduction of CU/DU split, there may be cases that two adjacent DUs have overlapping coverage and so they may have the chance to aggregate for better performance.</a:t>
            </a:r>
          </a:p>
          <a:p>
            <a:pPr algn="just">
              <a:lnSpc>
                <a:spcPct val="130000"/>
              </a:lnSpc>
              <a:buFont typeface="Wingdings" panose="05000000000000000000" pitchFamily="2" charset="2"/>
              <a:buChar char="l"/>
            </a:pPr>
            <a:r>
              <a:rPr lang="en-US" altLang="zh-CN" sz="2400" dirty="0">
                <a:latin typeface="Times New Roman" panose="02020603050405020304" pitchFamily="18" charset="0"/>
                <a:cs typeface="Times New Roman" panose="02020603050405020304" pitchFamily="18" charset="0"/>
              </a:rPr>
              <a:t> Considering the coverage performance of sub-6 GHz is much more than that of above 6GHz, therefore the inter-DU CA scenario will be also existed in 5G era.</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cstate="print"/>
          <a:stretch>
            <a:fillRect/>
          </a:stretch>
        </p:blipFill>
        <p:spPr>
          <a:xfrm>
            <a:off x="5835522" y="1221876"/>
            <a:ext cx="6356478" cy="3598318"/>
          </a:xfrm>
          <a:prstGeom prst="rect">
            <a:avLst/>
          </a:prstGeom>
        </p:spPr>
      </p:pic>
      <p:sp>
        <p:nvSpPr>
          <p:cNvPr id="6" name="文本框 5"/>
          <p:cNvSpPr txBox="1"/>
          <p:nvPr/>
        </p:nvSpPr>
        <p:spPr>
          <a:xfrm>
            <a:off x="6988629" y="5120640"/>
            <a:ext cx="4808083" cy="707886"/>
          </a:xfrm>
          <a:prstGeom prst="rect">
            <a:avLst/>
          </a:prstGeom>
          <a:noFill/>
        </p:spPr>
        <p:txBody>
          <a:bodyPr wrap="square" rtlCol="0">
            <a:spAutoFit/>
          </a:bodyPr>
          <a:lstStyle/>
          <a:p>
            <a:r>
              <a:rPr lang="en-US" altLang="zh-CN" sz="2000" b="1" dirty="0" smtClean="0">
                <a:solidFill>
                  <a:srgbClr val="FF0000"/>
                </a:solidFill>
              </a:rPr>
              <a:t>Further </a:t>
            </a:r>
            <a:r>
              <a:rPr lang="en-US" altLang="zh-CN" sz="2000" b="1" dirty="0">
                <a:solidFill>
                  <a:srgbClr val="FF0000"/>
                </a:solidFill>
              </a:rPr>
              <a:t>enhancement on how to support inter-DU CA is needed</a:t>
            </a:r>
            <a:endParaRPr lang="zh-CN" altLang="en-US" sz="2000" b="1" dirty="0">
              <a:solidFill>
                <a:srgbClr val="FF0000"/>
              </a:solidFill>
            </a:endParaRPr>
          </a:p>
        </p:txBody>
      </p:sp>
    </p:spTree>
    <p:extLst>
      <p:ext uri="{BB962C8B-B14F-4D97-AF65-F5344CB8AC3E}">
        <p14:creationId xmlns:p14="http://schemas.microsoft.com/office/powerpoint/2010/main" val="26105576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9687" y="379412"/>
            <a:ext cx="10515600" cy="549275"/>
          </a:xfrm>
        </p:spPr>
        <p:txBody>
          <a:bodyPr>
            <a:noAutofit/>
          </a:bodyPr>
          <a:lstStyle/>
          <a:p>
            <a:r>
              <a:rPr lang="en-US" altLang="zh-CN" sz="4000" b="1" dirty="0">
                <a:solidFill>
                  <a:srgbClr val="FF0000"/>
                </a:solidFill>
                <a:latin typeface="Times New Roman" panose="02020603050405020304" pitchFamily="18" charset="0"/>
                <a:cs typeface="Times New Roman" panose="02020603050405020304" pitchFamily="18" charset="0"/>
              </a:rPr>
              <a:t>Support of multiple DUs connectivity</a:t>
            </a:r>
            <a:endParaRPr lang="zh-CN" altLang="en-US" sz="4000" b="1" dirty="0">
              <a:solidFill>
                <a:srgbClr val="FF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111578" y="1643154"/>
            <a:ext cx="11988982" cy="2001383"/>
          </a:xfrm>
        </p:spPr>
        <p:txBody>
          <a:bodyPr/>
          <a:lstStyle/>
          <a:p>
            <a:pPr algn="just">
              <a:buFont typeface="Wingdings" panose="05000000000000000000" pitchFamily="2" charset="2"/>
              <a:buChar char="l"/>
            </a:pPr>
            <a:r>
              <a:rPr lang="en-US" altLang="zh-CN" sz="2400" dirty="0" smtClean="0">
                <a:latin typeface="Times New Roman" panose="02020603050405020304" pitchFamily="18" charset="0"/>
                <a:cs typeface="Times New Roman" panose="02020603050405020304" pitchFamily="18" charset="0"/>
              </a:rPr>
              <a:t>Currently, one </a:t>
            </a:r>
            <a:r>
              <a:rPr lang="en-US" altLang="zh-CN" sz="2400" dirty="0" err="1">
                <a:latin typeface="Times New Roman" panose="02020603050405020304" pitchFamily="18" charset="0"/>
                <a:cs typeface="Times New Roman" panose="02020603050405020304" pitchFamily="18" charset="0"/>
              </a:rPr>
              <a:t>gNB</a:t>
            </a:r>
            <a:r>
              <a:rPr lang="en-US" altLang="zh-CN" sz="2400" dirty="0">
                <a:latin typeface="Times New Roman" panose="02020603050405020304" pitchFamily="18" charset="0"/>
                <a:cs typeface="Times New Roman" panose="02020603050405020304" pitchFamily="18" charset="0"/>
              </a:rPr>
              <a:t> may </a:t>
            </a:r>
            <a:r>
              <a:rPr lang="en-US" altLang="zh-CN" sz="2400" dirty="0" smtClean="0">
                <a:latin typeface="Times New Roman" panose="02020603050405020304" pitchFamily="18" charset="0"/>
                <a:cs typeface="Times New Roman" panose="02020603050405020304" pitchFamily="18" charset="0"/>
              </a:rPr>
              <a:t>include </a:t>
            </a:r>
            <a:r>
              <a:rPr lang="en-US" altLang="zh-CN" sz="2400" dirty="0">
                <a:latin typeface="Times New Roman" panose="02020603050405020304" pitchFamily="18" charset="0"/>
                <a:cs typeface="Times New Roman" panose="02020603050405020304" pitchFamily="18" charset="0"/>
              </a:rPr>
              <a:t>multiple DUs</a:t>
            </a:r>
            <a:r>
              <a:rPr lang="en-US" altLang="zh-CN" sz="2400" dirty="0" smtClean="0">
                <a:latin typeface="Times New Roman" panose="02020603050405020304" pitchFamily="18" charset="0"/>
                <a:cs typeface="Times New Roman" panose="02020603050405020304" pitchFamily="18" charset="0"/>
              </a:rPr>
              <a:t>, it </a:t>
            </a:r>
            <a:r>
              <a:rPr lang="en-US" altLang="zh-CN" sz="2400" dirty="0">
                <a:latin typeface="Times New Roman" panose="02020603050405020304" pitchFamily="18" charset="0"/>
                <a:cs typeface="Times New Roman" panose="02020603050405020304" pitchFamily="18" charset="0"/>
              </a:rPr>
              <a:t>is not supported for one UE to connect to two or more </a:t>
            </a:r>
            <a:r>
              <a:rPr lang="en-US" altLang="zh-CN" sz="2400" dirty="0" err="1">
                <a:latin typeface="Times New Roman" panose="02020603050405020304" pitchFamily="18" charset="0"/>
                <a:cs typeface="Times New Roman" panose="02020603050405020304" pitchFamily="18" charset="0"/>
              </a:rPr>
              <a:t>gNB</a:t>
            </a:r>
            <a:r>
              <a:rPr lang="en-US" altLang="zh-CN" sz="2400" dirty="0">
                <a:latin typeface="Times New Roman" panose="02020603050405020304" pitchFamily="18" charset="0"/>
                <a:cs typeface="Times New Roman" panose="02020603050405020304" pitchFamily="18" charset="0"/>
              </a:rPr>
              <a:t>-DUs at the same time</a:t>
            </a:r>
            <a:r>
              <a:rPr lang="en-US" altLang="zh-CN" sz="2400" dirty="0" smtClean="0">
                <a:latin typeface="Times New Roman" panose="02020603050405020304" pitchFamily="18" charset="0"/>
                <a:cs typeface="Times New Roman" panose="02020603050405020304" pitchFamily="18" charset="0"/>
              </a:rPr>
              <a:t>. </a:t>
            </a:r>
          </a:p>
          <a:p>
            <a:pPr algn="just">
              <a:buFont typeface="Wingdings" panose="05000000000000000000" pitchFamily="2" charset="2"/>
              <a:buChar char="l"/>
            </a:pPr>
            <a:r>
              <a:rPr lang="en-US" altLang="zh-CN" sz="2400" dirty="0" smtClean="0">
                <a:latin typeface="Times New Roman" panose="02020603050405020304" pitchFamily="18" charset="0"/>
                <a:cs typeface="Times New Roman" panose="02020603050405020304" pitchFamily="18" charset="0"/>
              </a:rPr>
              <a:t>However, considering </a:t>
            </a:r>
            <a:r>
              <a:rPr lang="en-US" altLang="zh-CN" sz="2400" dirty="0">
                <a:latin typeface="Times New Roman" panose="02020603050405020304" pitchFamily="18" charset="0"/>
                <a:cs typeface="Times New Roman" panose="02020603050405020304" pitchFamily="18" charset="0"/>
              </a:rPr>
              <a:t>the requirement of 5G,i.e.the target for peak data rate should be 20Gbps for downlink and 10Gbps for uplink, it is beneficial that UE could utilize the resources in two DUs to enable the high rate data transmission. </a:t>
            </a:r>
            <a:endParaRPr lang="en-US" altLang="zh-CN" sz="2400" dirty="0" smtClean="0">
              <a:latin typeface="Times New Roman" panose="02020603050405020304" pitchFamily="18" charset="0"/>
              <a:cs typeface="Times New Roman" panose="02020603050405020304" pitchFamily="18" charset="0"/>
            </a:endParaRPr>
          </a:p>
        </p:txBody>
      </p:sp>
      <p:sp>
        <p:nvSpPr>
          <p:cNvPr id="4" name="文本框 3"/>
          <p:cNvSpPr txBox="1"/>
          <p:nvPr/>
        </p:nvSpPr>
        <p:spPr>
          <a:xfrm>
            <a:off x="1864858" y="5421087"/>
            <a:ext cx="9405258" cy="400110"/>
          </a:xfrm>
          <a:prstGeom prst="rect">
            <a:avLst/>
          </a:prstGeom>
          <a:noFill/>
        </p:spPr>
        <p:txBody>
          <a:bodyPr wrap="square" rtlCol="0">
            <a:spAutoFit/>
          </a:bodyPr>
          <a:lstStyle/>
          <a:p>
            <a:r>
              <a:rPr lang="en-US" altLang="zh-CN" sz="2000" b="1" dirty="0" smtClean="0">
                <a:solidFill>
                  <a:srgbClr val="FF0000"/>
                </a:solidFill>
              </a:rPr>
              <a:t>Support </a:t>
            </a:r>
            <a:r>
              <a:rPr lang="en-US" altLang="zh-CN" sz="2000" b="1" dirty="0">
                <a:solidFill>
                  <a:srgbClr val="FF0000"/>
                </a:solidFill>
              </a:rPr>
              <a:t>of multiple DUs connectivity should be considered</a:t>
            </a:r>
            <a:r>
              <a:rPr lang="en-US" altLang="zh-CN" sz="2000" b="1" dirty="0" smtClean="0">
                <a:solidFill>
                  <a:srgbClr val="FF0000"/>
                </a:solidFill>
              </a:rPr>
              <a:t>.</a:t>
            </a:r>
            <a:endParaRPr lang="zh-CN" altLang="zh-CN" sz="2000" b="1" dirty="0">
              <a:solidFill>
                <a:srgbClr val="FF0000"/>
              </a:solidFill>
            </a:endParaRPr>
          </a:p>
        </p:txBody>
      </p:sp>
    </p:spTree>
    <p:extLst>
      <p:ext uri="{BB962C8B-B14F-4D97-AF65-F5344CB8AC3E}">
        <p14:creationId xmlns:p14="http://schemas.microsoft.com/office/powerpoint/2010/main" val="1071984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7312" y="365125"/>
            <a:ext cx="9996487" cy="606425"/>
          </a:xfrm>
        </p:spPr>
        <p:txBody>
          <a:bodyPr>
            <a:normAutofit fontScale="90000"/>
          </a:bodyPr>
          <a:lstStyle/>
          <a:p>
            <a:r>
              <a:rPr lang="en-US" altLang="zh-CN" dirty="0" smtClean="0">
                <a:solidFill>
                  <a:srgbClr val="FF0000"/>
                </a:solidFill>
                <a:latin typeface="Times New Roman" panose="02020603050405020304" pitchFamily="18" charset="0"/>
                <a:cs typeface="Times New Roman" panose="02020603050405020304" pitchFamily="18" charset="0"/>
              </a:rPr>
              <a:t>Objective of this SI</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195943" y="1325563"/>
            <a:ext cx="11612880" cy="4030208"/>
          </a:xfrm>
        </p:spPr>
        <p:txBody>
          <a:bodyPr>
            <a:normAutofit/>
          </a:bodyPr>
          <a:lstStyle/>
          <a:p>
            <a:pPr hangingPunct="0">
              <a:lnSpc>
                <a:spcPct val="130000"/>
              </a:lnSpc>
              <a:buFont typeface="Wingdings" panose="05000000000000000000" pitchFamily="2" charset="2"/>
              <a:buChar char="l"/>
            </a:pPr>
            <a:r>
              <a:rPr lang="en-GB" altLang="zh-CN" dirty="0">
                <a:latin typeface="Times New Roman" panose="02020603050405020304" pitchFamily="18" charset="0"/>
                <a:cs typeface="Times New Roman" panose="02020603050405020304" pitchFamily="18" charset="0"/>
              </a:rPr>
              <a:t>The objectives of this SI are to:</a:t>
            </a:r>
            <a:endParaRPr lang="zh-CN" altLang="zh-CN" dirty="0">
              <a:latin typeface="Times New Roman" panose="02020603050405020304" pitchFamily="18" charset="0"/>
              <a:cs typeface="Times New Roman" panose="02020603050405020304" pitchFamily="18" charset="0"/>
            </a:endParaRPr>
          </a:p>
          <a:p>
            <a:pPr lvl="1" hangingPunct="0">
              <a:lnSpc>
                <a:spcPct val="130000"/>
              </a:lnSpc>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Identifying detailed solutions to minimize the interruption time of inter-DU handover.</a:t>
            </a:r>
            <a:endParaRPr lang="zh-CN" altLang="zh-CN" sz="2000" dirty="0">
              <a:latin typeface="Times New Roman" panose="02020603050405020304" pitchFamily="18" charset="0"/>
              <a:cs typeface="Times New Roman" panose="02020603050405020304" pitchFamily="18" charset="0"/>
            </a:endParaRPr>
          </a:p>
          <a:p>
            <a:pPr lvl="1" hangingPunct="0">
              <a:lnSpc>
                <a:spcPct val="130000"/>
              </a:lnSpc>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Identifying detailed solutions to minimize the utilization of radio resource for inter-DU duplicated </a:t>
            </a:r>
            <a:r>
              <a:rPr lang="en-GB" altLang="zh-CN" sz="2000" dirty="0" smtClean="0">
                <a:latin typeface="Times New Roman" panose="02020603050405020304" pitchFamily="18" charset="0"/>
                <a:cs typeface="Times New Roman" panose="02020603050405020304" pitchFamily="18" charset="0"/>
              </a:rPr>
              <a:t>transmission </a:t>
            </a:r>
            <a:r>
              <a:rPr lang="en-GB" altLang="zh-CN" sz="2000" dirty="0">
                <a:latin typeface="Times New Roman" panose="02020603050405020304" pitchFamily="18" charset="0"/>
                <a:cs typeface="Times New Roman" panose="02020603050405020304" pitchFamily="18" charset="0"/>
              </a:rPr>
              <a:t>/fast re-transmission.</a:t>
            </a:r>
            <a:endParaRPr lang="zh-CN" altLang="zh-CN" sz="2000" dirty="0">
              <a:latin typeface="Times New Roman" panose="02020603050405020304" pitchFamily="18" charset="0"/>
              <a:cs typeface="Times New Roman" panose="02020603050405020304" pitchFamily="18" charset="0"/>
            </a:endParaRPr>
          </a:p>
          <a:p>
            <a:pPr lvl="1" hangingPunct="0">
              <a:lnSpc>
                <a:spcPct val="130000"/>
              </a:lnSpc>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Identifying detailed solutions to support intra-</a:t>
            </a:r>
            <a:r>
              <a:rPr lang="en-GB" altLang="zh-CN" sz="2000" dirty="0" err="1">
                <a:latin typeface="Times New Roman" panose="02020603050405020304" pitchFamily="18" charset="0"/>
                <a:cs typeface="Times New Roman" panose="02020603050405020304" pitchFamily="18" charset="0"/>
              </a:rPr>
              <a:t>gNB</a:t>
            </a:r>
            <a:r>
              <a:rPr lang="en-GB" altLang="zh-CN" sz="2000" dirty="0">
                <a:latin typeface="Times New Roman" panose="02020603050405020304" pitchFamily="18" charset="0"/>
                <a:cs typeface="Times New Roman" panose="02020603050405020304" pitchFamily="18" charset="0"/>
              </a:rPr>
              <a:t>/inter-DU CA to aggregate radio resources from two DUs</a:t>
            </a:r>
            <a:r>
              <a:rPr lang="en-U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for better performance.</a:t>
            </a:r>
            <a:endParaRPr lang="zh-CN" altLang="zh-CN" sz="2000" dirty="0">
              <a:latin typeface="Times New Roman" panose="02020603050405020304" pitchFamily="18" charset="0"/>
              <a:cs typeface="Times New Roman" panose="02020603050405020304" pitchFamily="18" charset="0"/>
            </a:endParaRPr>
          </a:p>
          <a:p>
            <a:pPr lvl="1" hangingPunct="0">
              <a:lnSpc>
                <a:spcPct val="130000"/>
              </a:lnSpc>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 Identifying detailed solutions to support multiple DUs connectivity for EN-DC/NGEN-DC scenario.</a:t>
            </a:r>
            <a:endParaRPr lang="zh-CN" altLang="zh-CN" sz="2000" dirty="0">
              <a:latin typeface="Times New Roman" panose="02020603050405020304" pitchFamily="18" charset="0"/>
              <a:cs typeface="Times New Roman" panose="02020603050405020304" pitchFamily="18" charset="0"/>
            </a:endParaRPr>
          </a:p>
          <a:p>
            <a:pPr lvl="1" hangingPunct="0">
              <a:lnSpc>
                <a:spcPct val="130000"/>
              </a:lnSpc>
              <a:buFont typeface="Wingdings" panose="05000000000000000000" pitchFamily="2" charset="2"/>
              <a:buChar char="n"/>
            </a:pPr>
            <a:r>
              <a:rPr lang="en-GB" altLang="zh-CN" sz="2000" dirty="0" smtClean="0">
                <a:latin typeface="Times New Roman" panose="02020603050405020304" pitchFamily="18" charset="0"/>
                <a:cs typeface="Times New Roman" panose="02020603050405020304" pitchFamily="18" charset="0"/>
              </a:rPr>
              <a:t>Study </a:t>
            </a:r>
            <a:r>
              <a:rPr lang="en-GB" altLang="zh-CN" sz="2000" dirty="0">
                <a:latin typeface="Times New Roman" panose="02020603050405020304" pitchFamily="18" charset="0"/>
                <a:cs typeface="Times New Roman" panose="02020603050405020304" pitchFamily="18" charset="0"/>
              </a:rPr>
              <a:t>the necessary protocol functions and/or messages related to the possible identified solutions.</a:t>
            </a:r>
            <a:endParaRPr lang="zh-CN" altLang="zh-CN" sz="2000"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1214846" y="5826034"/>
            <a:ext cx="7929154" cy="369332"/>
          </a:xfrm>
          <a:prstGeom prst="rect">
            <a:avLst/>
          </a:prstGeom>
          <a:noFill/>
        </p:spPr>
        <p:txBody>
          <a:bodyPr wrap="square" rtlCol="0">
            <a:spAutoFit/>
          </a:bodyPr>
          <a:lstStyle/>
          <a:p>
            <a:r>
              <a:rPr lang="en-US" altLang="zh-CN" dirty="0" smtClean="0">
                <a:solidFill>
                  <a:srgbClr val="FF0000"/>
                </a:solidFill>
                <a:latin typeface="Times New Roman" panose="02020603050405020304" pitchFamily="18" charset="0"/>
                <a:cs typeface="Times New Roman" panose="02020603050405020304" pitchFamily="18" charset="0"/>
              </a:rPr>
              <a:t>Time Budget: Mar,2018~Dec,2018</a:t>
            </a:r>
            <a:endParaRPr lang="zh-CN" alt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525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8410577" y="996951"/>
            <a:ext cx="378142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4"/>
          <p:cNvSpPr txBox="1">
            <a:spLocks noChangeArrowheads="1"/>
          </p:cNvSpPr>
          <p:nvPr>
            <p:custDataLst>
              <p:tags r:id="rId3"/>
            </p:custDataLst>
          </p:nvPr>
        </p:nvSpPr>
        <p:spPr bwMode="auto">
          <a:xfrm>
            <a:off x="1300798" y="2101714"/>
            <a:ext cx="636519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r>
              <a:rPr lang="en-US" altLang="zh-CN" sz="6000" dirty="0" smtClean="0">
                <a:solidFill>
                  <a:schemeClr val="accent1"/>
                </a:solidFill>
                <a:latin typeface="方正舒体" pitchFamily="2" charset="-122"/>
                <a:ea typeface="方正舒体" pitchFamily="2" charset="-122"/>
              </a:rPr>
              <a:t>THANKs FOR YOUR ATTATION</a:t>
            </a:r>
            <a:endParaRPr lang="en-US" altLang="zh-CN" sz="6000" dirty="0">
              <a:solidFill>
                <a:schemeClr val="accent1"/>
              </a:solidFill>
              <a:latin typeface="方正舒体" pitchFamily="2" charset="-122"/>
              <a:ea typeface="方正舒体" pitchFamily="2" charset="-122"/>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9251422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图片 6"/>
</p:tagLst>
</file>

<file path=ppt/tags/tag5.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文本框 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5741</TotalTime>
  <Words>643</Words>
  <Application>Microsoft Office PowerPoint</Application>
  <PresentationFormat>宽屏</PresentationFormat>
  <Paragraphs>51</Paragraphs>
  <Slides>8</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等线</vt:lpstr>
      <vt:lpstr>等线 Light</vt:lpstr>
      <vt:lpstr>方正舒体</vt:lpstr>
      <vt:lpstr>宋体</vt:lpstr>
      <vt:lpstr>Arial</vt:lpstr>
      <vt:lpstr>Calibri</vt:lpstr>
      <vt:lpstr>Times New Roman</vt:lpstr>
      <vt:lpstr>Wingdings</vt:lpstr>
      <vt:lpstr>Office 主题​​</vt:lpstr>
      <vt:lpstr>Source: China Telecom, CATT</vt:lpstr>
      <vt:lpstr>Background</vt:lpstr>
      <vt:lpstr>Minimization of inter-DU handover interruption time</vt:lpstr>
      <vt:lpstr>Reduction of radio resource utilization</vt:lpstr>
      <vt:lpstr>Support of inter-DU CA</vt:lpstr>
      <vt:lpstr>Support of multiple DUs connectivity</vt:lpstr>
      <vt:lpstr>Objective of this SI</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lichun zhou</dc:creator>
  <cp:lastModifiedBy>xusen</cp:lastModifiedBy>
  <cp:revision>282</cp:revision>
  <dcterms:created xsi:type="dcterms:W3CDTF">2015-09-25T03:48:00Z</dcterms:created>
  <dcterms:modified xsi:type="dcterms:W3CDTF">2017-12-11T06:54:43Z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