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731" r:id="rId1"/>
  </p:sldMasterIdLst>
  <p:notesMasterIdLst>
    <p:notesMasterId r:id="rId9"/>
  </p:notesMasterIdLst>
  <p:handoutMasterIdLst>
    <p:handoutMasterId r:id="rId10"/>
  </p:handoutMasterIdLst>
  <p:sldIdLst>
    <p:sldId id="591" r:id="rId2"/>
    <p:sldId id="634" r:id="rId3"/>
    <p:sldId id="635" r:id="rId4"/>
    <p:sldId id="636" r:id="rId5"/>
    <p:sldId id="637" r:id="rId6"/>
    <p:sldId id="638" r:id="rId7"/>
    <p:sldId id="639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B047"/>
    <a:srgbClr val="0000FF"/>
    <a:srgbClr val="FF0000"/>
    <a:srgbClr val="CCFFCC"/>
    <a:srgbClr val="CCFF99"/>
    <a:srgbClr val="FFFFCC"/>
    <a:srgbClr val="FFFF99"/>
    <a:srgbClr val="CBC6A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903" autoAdjust="0"/>
    <p:restoredTop sz="90909" autoAdjust="0"/>
  </p:normalViewPr>
  <p:slideViewPr>
    <p:cSldViewPr snapToGrid="0">
      <p:cViewPr>
        <p:scale>
          <a:sx n="73" d="100"/>
          <a:sy n="73" d="100"/>
        </p:scale>
        <p:origin x="-1404" y="-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2" y="91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46085125" cy="460851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ea typeface="MS PGothic" pitchFamily="34" charset="-128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ea typeface="MS PGothic" pitchFamily="34" charset="-128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ea typeface="MS PGothic" pitchFamily="34" charset="-128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3FA675B9-496B-4884-B922-1F39545DD1D7}" type="slidenum">
              <a:rPr lang="en-GB" altLang="zh-CN"/>
              <a:pPr/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xmlns="" val="38245584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ea typeface="MS PGothic" pitchFamily="34" charset="-128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ea typeface="MS PGothic" pitchFamily="34" charset="-128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74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ja-JP" noProof="0" smtClean="0"/>
              <a:t>Click to edit Master text styles</a:t>
            </a:r>
          </a:p>
          <a:p>
            <a:pPr lvl="1"/>
            <a:r>
              <a:rPr lang="en-GB" altLang="ja-JP" noProof="0" smtClean="0"/>
              <a:t>Second level</a:t>
            </a:r>
          </a:p>
          <a:p>
            <a:pPr lvl="2"/>
            <a:r>
              <a:rPr lang="en-GB" altLang="ja-JP" noProof="0" smtClean="0"/>
              <a:t>Third level</a:t>
            </a:r>
          </a:p>
          <a:p>
            <a:pPr lvl="3"/>
            <a:r>
              <a:rPr lang="en-GB" altLang="ja-JP" noProof="0" smtClean="0"/>
              <a:t>Fourth level</a:t>
            </a:r>
          </a:p>
          <a:p>
            <a:pPr lvl="4"/>
            <a:r>
              <a:rPr lang="en-GB" altLang="ja-JP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ea typeface="MS PGothic" pitchFamily="34" charset="-128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4FD4D9D2-1C8A-4F28-AA24-CD5387AAF83E}" type="slidenum">
              <a:rPr lang="en-GB" altLang="zh-CN"/>
              <a:pPr/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xmlns="" val="213112176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MS PMincho" pitchFamily="18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MS PMincho" pitchFamily="1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MS PMincho" pitchFamily="1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MS PMincho" pitchFamily="1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MS PMincho" pitchFamily="18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xmlns="" val="10394552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3GPP_TM_RD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427038" y="6437313"/>
            <a:ext cx="4576762" cy="2444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lang="en-GB" altLang="ja-JP" smtClean="0">
                <a:solidFill>
                  <a:schemeClr val="bg1"/>
                </a:solidFill>
              </a:rPr>
              <a:t>© 3GPP 2009     Mobile World Congress, Barcelona, 19</a:t>
            </a:r>
            <a:r>
              <a:rPr lang="en-GB" altLang="ja-JP" baseline="30000" smtClean="0">
                <a:solidFill>
                  <a:schemeClr val="bg1"/>
                </a:solidFill>
              </a:rPr>
              <a:t>th</a:t>
            </a:r>
            <a:r>
              <a:rPr lang="en-GB" altLang="ja-JP" smtClean="0">
                <a:solidFill>
                  <a:schemeClr val="bg1"/>
                </a:solidFill>
              </a:rPr>
              <a:t> February 2009</a:t>
            </a:r>
          </a:p>
        </p:txBody>
      </p:sp>
      <p:pic>
        <p:nvPicPr>
          <p:cNvPr id="6" name="Picture 6" descr="3GPP_TM_RD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Slide Number Placeholder 4"/>
          <p:cNvSpPr txBox="1">
            <a:spLocks noGrp="1"/>
          </p:cNvSpPr>
          <p:nvPr/>
        </p:nvSpPr>
        <p:spPr bwMode="auto">
          <a:xfrm>
            <a:off x="7877175" y="6213475"/>
            <a:ext cx="1044575" cy="263525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9pPr>
          </a:lstStyle>
          <a:p>
            <a:pPr algn="ctr" eaLnBrk="1" hangingPunct="1"/>
            <a:r>
              <a:rPr lang="ja-JP" altLang="en-GB" sz="1100" b="1">
                <a:solidFill>
                  <a:schemeClr val="bg1"/>
                </a:solidFill>
              </a:rPr>
              <a:t>ＳＬＩＤＥ</a:t>
            </a:r>
            <a:fld id="{49EDA82D-7EE4-4142-B9C3-C26B963C6EB0}" type="slidenum">
              <a:rPr lang="ja-JP" altLang="en-GB" sz="1100" b="1">
                <a:solidFill>
                  <a:schemeClr val="bg1"/>
                </a:solidFill>
              </a:rPr>
              <a:pPr algn="ctr" eaLnBrk="1" hangingPunct="1"/>
              <a:t>‹#›</a:t>
            </a:fld>
            <a:endParaRPr lang="en-GB" altLang="ja-JP" sz="1100" b="1">
              <a:solidFill>
                <a:schemeClr val="bg1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ja-JP" altLang="en-US" noProof="0" smtClean="0"/>
              <a:t>マスタ タイトルの書式設定</a:t>
            </a:r>
          </a:p>
        </p:txBody>
      </p:sp>
      <p:sp>
        <p:nvSpPr>
          <p:cNvPr id="76804" name="Text Placeholder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ja-JP" altLang="en-US" noProof="0" smtClean="0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xmlns="" val="1880946908"/>
      </p:ext>
    </p:extLst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A13A0BDD-3AFA-46E0-83D4-D9714C1D3CD9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xmlns="" val="21969391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00409619-6385-44C4-992A-89E4E702399E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xmlns="" val="33061436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4A5ECFDC-F436-4906-AD08-C0F89A355EC7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xmlns="" val="36611268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353C21A8-BAA1-40CE-9608-44DCC23862B6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xmlns="" val="15263518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8BD9E0AF-1BF7-4FEC-8426-77DC43191FD7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xmlns="" val="32543568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3630CC2C-5CAC-4B87-9428-15D8122E2E78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xmlns="" val="13288575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4DF95215-FF6E-49CB-AE3D-A153BA3CDEE7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xmlns="" val="21034830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dirty="0" smtClean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B1DE0BED-F0C4-49B0-9738-29A44F3896C5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xmlns="" val="20807786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47512CAB-F5FA-4C91-A494-E25B532D3419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xmlns="" val="22712350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9AF5C2E8-B9D6-4A8C-9364-5DF69F9B69E2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xmlns="" val="37639509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90D5493F-0A9B-4079-8217-891551A2DC26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xmlns="" val="34669306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0AF99C4C-2003-4A9E-B6A3-096574B8D780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xmlns="" val="42606943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73439B8C-D7CD-400E-B7BA-72D6B44C8109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xmlns="" val="18554286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EA9BFC15-393A-4213-A484-AE140BAC1C0E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xmlns="" val="12680198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B00CF6DF-9675-47CB-BC6B-2D0A7D257D91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xmlns="" val="5774650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D094A083-7872-47B7-8462-68CD5C96BEED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xmlns="" val="17406410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3.jpe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68341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  <a:endParaRPr lang="en-GB" altLang="ja-JP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 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GB" altLang="ja-JP" smtClean="0"/>
          </a:p>
        </p:txBody>
      </p:sp>
      <p:pic>
        <p:nvPicPr>
          <p:cNvPr id="1028" name="Picture 6" descr="3GPP_TM_RD.jpg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7" descr="green2.jpg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18450" y="6456363"/>
            <a:ext cx="993775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 descr="3GPP_TM_RD.jpg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1" name="Slide Number Placeholder 4"/>
          <p:cNvSpPr txBox="1">
            <a:spLocks noGrp="1"/>
          </p:cNvSpPr>
          <p:nvPr/>
        </p:nvSpPr>
        <p:spPr bwMode="auto">
          <a:xfrm>
            <a:off x="7877175" y="6213475"/>
            <a:ext cx="1044575" cy="263525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9pPr>
          </a:lstStyle>
          <a:p>
            <a:pPr algn="ctr" eaLnBrk="1" hangingPunct="1"/>
            <a:r>
              <a:rPr lang="ja-JP" altLang="en-GB" sz="1100" b="1">
                <a:solidFill>
                  <a:schemeClr val="bg1"/>
                </a:solidFill>
              </a:rPr>
              <a:t>ＳＬＩＤＥ</a:t>
            </a:r>
            <a:fld id="{4D3A2D3E-E2A8-451E-9520-E355A6516F8F}" type="slidenum">
              <a:rPr lang="ja-JP" altLang="en-GB" sz="1100" b="1">
                <a:solidFill>
                  <a:schemeClr val="bg1"/>
                </a:solidFill>
              </a:rPr>
              <a:pPr algn="ctr" eaLnBrk="1" hangingPunct="1"/>
              <a:t>‹#›</a:t>
            </a:fld>
            <a:endParaRPr lang="en-GB" altLang="ja-JP" sz="1100" b="1">
              <a:solidFill>
                <a:schemeClr val="bg1"/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920038" y="6483350"/>
            <a:ext cx="989012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100" b="1">
                <a:solidFill>
                  <a:schemeClr val="bg1"/>
                </a:solidFill>
              </a:defRPr>
            </a:lvl1pPr>
          </a:lstStyle>
          <a:p>
            <a:r>
              <a:rPr lang="en-GB" altLang="ja-JP"/>
              <a:t>Slide </a:t>
            </a:r>
            <a:fld id="{67EB6470-A6EA-4DCC-8C92-EACF8154C07E}" type="slidenum">
              <a:rPr lang="en-GB" altLang="ja-JP"/>
              <a:pPr/>
              <a:t>‹#›</a:t>
            </a:fld>
            <a:endParaRPr lang="en-GB" altLang="ja-JP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9258" r:id="rId1"/>
    <p:sldLayoutId id="2147489242" r:id="rId2"/>
    <p:sldLayoutId id="2147489243" r:id="rId3"/>
    <p:sldLayoutId id="2147489244" r:id="rId4"/>
    <p:sldLayoutId id="2147489245" r:id="rId5"/>
    <p:sldLayoutId id="2147489246" r:id="rId6"/>
    <p:sldLayoutId id="2147489247" r:id="rId7"/>
    <p:sldLayoutId id="2147489248" r:id="rId8"/>
    <p:sldLayoutId id="2147489249" r:id="rId9"/>
    <p:sldLayoutId id="2147489250" r:id="rId10"/>
    <p:sldLayoutId id="2147489251" r:id="rId11"/>
    <p:sldLayoutId id="2147489252" r:id="rId12"/>
    <p:sldLayoutId id="2147489253" r:id="rId13"/>
    <p:sldLayoutId id="2147489254" r:id="rId14"/>
    <p:sldLayoutId id="2147489255" r:id="rId15"/>
    <p:sldLayoutId id="2147489256" r:id="rId16"/>
    <p:sldLayoutId id="2147489257" r:id="rId17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rgbClr val="FF0000"/>
          </a:solidFill>
          <a:latin typeface="+mj-lt"/>
          <a:ea typeface="MS PGothic" pitchFamily="34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rgbClr val="FF0000"/>
          </a:solidFill>
          <a:latin typeface="Calibri" pitchFamily="34" charset="0"/>
          <a:ea typeface="MS PGothic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rgbClr val="FF0000"/>
          </a:solidFill>
          <a:latin typeface="Calibri" pitchFamily="34" charset="0"/>
          <a:ea typeface="MS PGothic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rgbClr val="FF0000"/>
          </a:solidFill>
          <a:latin typeface="Calibri" pitchFamily="34" charset="0"/>
          <a:ea typeface="MS PGothic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rgbClr val="FF0000"/>
          </a:solidFill>
          <a:latin typeface="Calibri" pitchFamily="34" charset="0"/>
          <a:ea typeface="MS PGothic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3200">
          <a:solidFill>
            <a:srgbClr val="FF0000"/>
          </a:solidFill>
          <a:latin typeface="Calibri" pitchFamily="34" charset="0"/>
          <a:ea typeface="MS PGothic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3200">
          <a:solidFill>
            <a:srgbClr val="FF0000"/>
          </a:solidFill>
          <a:latin typeface="Calibri" pitchFamily="34" charset="0"/>
          <a:ea typeface="MS PGothic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3200">
          <a:solidFill>
            <a:srgbClr val="FF0000"/>
          </a:solidFill>
          <a:latin typeface="Calibri" pitchFamily="34" charset="0"/>
          <a:ea typeface="MS PGothic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3200">
          <a:solidFill>
            <a:srgbClr val="FF0000"/>
          </a:solidFill>
          <a:latin typeface="Calibri" pitchFamily="34" charset="0"/>
          <a:ea typeface="MS PGothic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21"/>
        </a:buBlip>
        <a:defRPr kumimoji="1" sz="2800">
          <a:solidFill>
            <a:schemeClr val="tx1"/>
          </a:solidFill>
          <a:latin typeface="+mn-lt"/>
          <a:ea typeface="MS PGothic" pitchFamily="34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kumimoji="1" sz="2400">
          <a:solidFill>
            <a:schemeClr val="tx1"/>
          </a:solidFill>
          <a:latin typeface="+mn-lt"/>
          <a:ea typeface="MS PGothic" pitchFamily="34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000">
          <a:solidFill>
            <a:schemeClr val="tx1"/>
          </a:solidFill>
          <a:latin typeface="+mn-lt"/>
          <a:ea typeface="MS PGothic" pitchFamily="34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>
          <a:solidFill>
            <a:schemeClr val="tx1"/>
          </a:solidFill>
          <a:latin typeface="+mn-lt"/>
          <a:ea typeface="MS PGothic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1600">
          <a:solidFill>
            <a:schemeClr val="tx1"/>
          </a:solidFill>
          <a:latin typeface="+mn-lt"/>
          <a:ea typeface="MS PGothic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kumimoji="1" sz="16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kumimoji="1" sz="16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kumimoji="1" sz="16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kumimoji="1" sz="1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6" descr="3GPP_TM_RD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90000" contrast="-80000"/>
            <a:grayscl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2000" y="1628775"/>
            <a:ext cx="7620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Rectangle 9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sz="2900" smtClean="0">
                <a:ea typeface="MS PGothic" panose="020B0600070205080204" pitchFamily="50" charset="-128"/>
              </a:rPr>
              <a:t/>
            </a:r>
            <a:br>
              <a:rPr lang="en-US" altLang="en-US" sz="2900" smtClean="0">
                <a:ea typeface="MS PGothic" panose="020B0600070205080204" pitchFamily="50" charset="-128"/>
              </a:rPr>
            </a:br>
            <a:r>
              <a:rPr lang="en-US" altLang="en-US" sz="2900" smtClean="0">
                <a:ea typeface="MS PGothic" panose="020B0600070205080204" pitchFamily="50" charset="-128"/>
              </a:rPr>
              <a:t/>
            </a:r>
            <a:br>
              <a:rPr lang="en-US" altLang="en-US" sz="2900" smtClean="0">
                <a:ea typeface="MS PGothic" panose="020B0600070205080204" pitchFamily="50" charset="-128"/>
              </a:rPr>
            </a:br>
            <a:endParaRPr lang="en-GB" altLang="en-US" sz="2900" smtClean="0">
              <a:ea typeface="MS PGothic" panose="020B0600070205080204" pitchFamily="50" charset="-128"/>
            </a:endParaRPr>
          </a:p>
        </p:txBody>
      </p:sp>
      <p:sp>
        <p:nvSpPr>
          <p:cNvPr id="4100" name="Rectangle 2"/>
          <p:cNvSpPr txBox="1">
            <a:spLocks/>
          </p:cNvSpPr>
          <p:nvPr/>
        </p:nvSpPr>
        <p:spPr bwMode="auto">
          <a:xfrm>
            <a:off x="694507" y="2282825"/>
            <a:ext cx="77724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Blip>
                <a:blip r:embed="rId4"/>
              </a:buBlip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GB" altLang="ja-JP" sz="5400" b="1" dirty="0" smtClean="0">
                <a:solidFill>
                  <a:srgbClr val="FF0000"/>
                </a:solidFill>
              </a:rPr>
              <a:t>WF on Work plan of </a:t>
            </a:r>
          </a:p>
          <a:p>
            <a:pPr algn="ctr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GB" altLang="ja-JP" sz="5400" b="1" dirty="0" smtClean="0">
                <a:solidFill>
                  <a:srgbClr val="FF0000"/>
                </a:solidFill>
              </a:rPr>
              <a:t>Self Evaluation SI</a:t>
            </a:r>
            <a:endParaRPr lang="en-GB" altLang="ja-JP" sz="5400" b="1" dirty="0">
              <a:solidFill>
                <a:srgbClr val="FF0000"/>
              </a:solidFill>
            </a:endParaRPr>
          </a:p>
        </p:txBody>
      </p:sp>
      <p:sp>
        <p:nvSpPr>
          <p:cNvPr id="4101" name="Rectangle 4"/>
          <p:cNvSpPr>
            <a:spLocks noGrp="1"/>
          </p:cNvSpPr>
          <p:nvPr>
            <p:ph type="subTitle" idx="1"/>
          </p:nvPr>
        </p:nvSpPr>
        <p:spPr>
          <a:xfrm>
            <a:off x="808081" y="3886200"/>
            <a:ext cx="7496175" cy="1752600"/>
          </a:xfrm>
        </p:spPr>
        <p:txBody>
          <a:bodyPr/>
          <a:lstStyle/>
          <a:p>
            <a:pPr eaLnBrk="1" hangingPunct="1"/>
            <a:endParaRPr lang="en-GB" altLang="ja-JP" sz="2400" b="1" dirty="0" smtClean="0">
              <a:ea typeface="MS PGothic" panose="020B0600070205080204" pitchFamily="50" charset="-128"/>
            </a:endParaRPr>
          </a:p>
          <a:p>
            <a:pPr eaLnBrk="1" hangingPunct="1"/>
            <a:r>
              <a:rPr lang="en-GB" altLang="ja-JP" sz="2400" b="1" dirty="0" smtClean="0">
                <a:ea typeface="MS PGothic" panose="020B0600070205080204" pitchFamily="50" charset="-128"/>
              </a:rPr>
              <a:t>Huawei, Ericsson, Telecom Italia</a:t>
            </a:r>
          </a:p>
          <a:p>
            <a:pPr eaLnBrk="1" hangingPunct="1"/>
            <a:endParaRPr lang="en-GB" altLang="ja-JP" sz="2400" b="1" dirty="0" smtClean="0">
              <a:ea typeface="MS PGothic" panose="020B0600070205080204" pitchFamily="50" charset="-12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5785" y="395785"/>
            <a:ext cx="617765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/>
              <a:t>RP-172101</a:t>
            </a:r>
            <a:endParaRPr lang="en-US" altLang="zh-CN" sz="1600" b="1" dirty="0" smtClean="0"/>
          </a:p>
          <a:p>
            <a:r>
              <a:rPr lang="en-US" altLang="zh-CN" sz="1600" b="1" dirty="0" smtClean="0"/>
              <a:t>3GPP TSG RAN#77, Sapporo, Japan, September 11 – 14, 2017</a:t>
            </a:r>
          </a:p>
          <a:p>
            <a:r>
              <a:rPr lang="en-US" altLang="zh-CN" sz="1600" b="1" dirty="0" smtClean="0"/>
              <a:t>Agenda Item: 9.3.2</a:t>
            </a:r>
            <a:endParaRPr lang="zh-CN" altLang="en-US" sz="16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3899" y="5773"/>
            <a:ext cx="8611737" cy="1143000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04925"/>
            <a:ext cx="8229600" cy="4525963"/>
          </a:xfrm>
        </p:spPr>
        <p:txBody>
          <a:bodyPr/>
          <a:lstStyle/>
          <a:p>
            <a:pPr lvl="0"/>
            <a:r>
              <a:rPr lang="en-US" sz="2400" dirty="0" smtClean="0"/>
              <a:t>It is agreed in RP-172098 that 3GPP </a:t>
            </a:r>
            <a:r>
              <a:rPr lang="en-US" altLang="zh-CN" sz="2400" dirty="0" smtClean="0"/>
              <a:t>should after RAN#81 submit to ITU-R</a:t>
            </a:r>
          </a:p>
          <a:p>
            <a:pPr lvl="1"/>
            <a:r>
              <a:rPr lang="en-US" sz="2000" dirty="0" smtClean="0"/>
              <a:t>Preliminary self evaluation results </a:t>
            </a:r>
          </a:p>
          <a:p>
            <a:pPr lvl="1"/>
            <a:r>
              <a:rPr lang="en-US" sz="2000" dirty="0" smtClean="0"/>
              <a:t>Complete templates (including description template and compliance template)</a:t>
            </a:r>
          </a:p>
          <a:p>
            <a:pPr lvl="0"/>
            <a:r>
              <a:rPr lang="en-US" sz="2400" dirty="0" smtClean="0"/>
              <a:t>3GPP needs to provide self evaluation against </a:t>
            </a:r>
            <a:r>
              <a:rPr lang="en-US" sz="2400" dirty="0" err="1" smtClean="0"/>
              <a:t>eMBB</a:t>
            </a:r>
            <a:r>
              <a:rPr lang="en-US" sz="2400" dirty="0" smtClean="0"/>
              <a:t>, </a:t>
            </a:r>
            <a:r>
              <a:rPr lang="en-US" sz="2400" dirty="0" err="1" smtClean="0"/>
              <a:t>mMTC</a:t>
            </a:r>
            <a:r>
              <a:rPr lang="en-US" sz="2400" dirty="0" smtClean="0"/>
              <a:t> and URLLC test environments and KPIs at that time.</a:t>
            </a:r>
          </a:p>
          <a:p>
            <a:pPr lvl="0"/>
            <a:r>
              <a:rPr lang="en-US" sz="2400" dirty="0" smtClean="0"/>
              <a:t>Considering the workload of preparing submission templates and self evaluation report, It would be good to start  the activity from Sep 2017.</a:t>
            </a:r>
          </a:p>
          <a:p>
            <a:pPr lvl="1"/>
            <a:r>
              <a:rPr lang="en-US" sz="2000" dirty="0" smtClean="0"/>
              <a:t>No </a:t>
            </a:r>
            <a:r>
              <a:rPr lang="en-US" altLang="zh-CN" sz="2000" dirty="0" smtClean="0"/>
              <a:t>online time in </a:t>
            </a:r>
            <a:r>
              <a:rPr lang="en-US" sz="2000" dirty="0" smtClean="0"/>
              <a:t>RAN WG needed at least in 2017Q4</a:t>
            </a:r>
          </a:p>
          <a:p>
            <a:pPr lvl="1"/>
            <a:r>
              <a:rPr lang="en-US" sz="2000" dirty="0" smtClean="0"/>
              <a:t>For 2017Q4, focusing on calibration and preparing of preliminary information for description template.</a:t>
            </a: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GB" altLang="ja-JP" smtClean="0"/>
              <a:t>Slide </a:t>
            </a:r>
            <a:fld id="{47512CAB-F5FA-4C91-A494-E25B532D3419}" type="slidenum">
              <a:rPr lang="en-GB" altLang="ja-JP" smtClean="0"/>
              <a:pPr/>
              <a:t>1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xmlns="" val="11981681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251" y="1678"/>
            <a:ext cx="8639033" cy="1143000"/>
          </a:xfrm>
        </p:spPr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81576"/>
            <a:ext cx="8229600" cy="5083935"/>
          </a:xfrm>
        </p:spPr>
        <p:txBody>
          <a:bodyPr/>
          <a:lstStyle/>
          <a:p>
            <a:r>
              <a:rPr lang="en-US" sz="1800" dirty="0" smtClean="0"/>
              <a:t>The following work plan is proposed according to the  agreed IMT-2020 submission </a:t>
            </a:r>
            <a:r>
              <a:rPr lang="en-US" sz="1800" dirty="0" err="1" smtClean="0"/>
              <a:t>timeplan</a:t>
            </a:r>
            <a:endParaRPr lang="en-US" sz="1800" dirty="0" smtClean="0"/>
          </a:p>
          <a:p>
            <a:pPr lvl="1"/>
            <a:r>
              <a:rPr lang="en-US" sz="1600" b="1" i="1" dirty="0" smtClean="0"/>
              <a:t>Step 1:</a:t>
            </a:r>
            <a:r>
              <a:rPr lang="en-US" sz="1600" dirty="0" smtClean="0"/>
              <a:t> From Sep 2017 to Dec 2017, </a:t>
            </a:r>
            <a:r>
              <a:rPr lang="en-US" altLang="zh-CN" sz="1600" dirty="0" smtClean="0"/>
              <a:t>discussions in RAN ITU-R Ad-Hoc</a:t>
            </a:r>
            <a:endParaRPr lang="en-US" sz="1600" dirty="0" smtClean="0"/>
          </a:p>
          <a:p>
            <a:pPr lvl="2"/>
            <a:r>
              <a:rPr lang="en-US" sz="1400" dirty="0" smtClean="0"/>
              <a:t>Calibration for self evaluation</a:t>
            </a:r>
          </a:p>
          <a:p>
            <a:pPr lvl="2"/>
            <a:r>
              <a:rPr lang="en-US" sz="1400" dirty="0" smtClean="0"/>
              <a:t>Prepare and finalize initial description template information that is to be submitted to ITU-R WP 5D#29.</a:t>
            </a:r>
          </a:p>
          <a:p>
            <a:pPr lvl="1"/>
            <a:r>
              <a:rPr lang="en-US" sz="1600" b="1" i="1" dirty="0" smtClean="0"/>
              <a:t>Step 2:</a:t>
            </a:r>
            <a:r>
              <a:rPr lang="en-US" sz="1600" dirty="0" smtClean="0"/>
              <a:t> From early 2018 to Sep 2018, targeting “update &amp; self </a:t>
            </a:r>
            <a:r>
              <a:rPr lang="en-US" sz="1600" dirty="0" err="1" smtClean="0"/>
              <a:t>eval</a:t>
            </a:r>
            <a:r>
              <a:rPr lang="en-US" sz="1600" dirty="0" smtClean="0"/>
              <a:t>” submission in Sep 2018</a:t>
            </a:r>
          </a:p>
          <a:p>
            <a:pPr lvl="2"/>
            <a:r>
              <a:rPr lang="en-US" sz="1400" dirty="0" smtClean="0"/>
              <a:t>Performance evaluation against </a:t>
            </a:r>
            <a:r>
              <a:rPr lang="en-US" sz="1400" dirty="0" err="1" smtClean="0"/>
              <a:t>eMBB</a:t>
            </a:r>
            <a:r>
              <a:rPr lang="en-US" sz="1400" dirty="0" smtClean="0"/>
              <a:t>, </a:t>
            </a:r>
            <a:r>
              <a:rPr lang="en-US" sz="1400" dirty="0" err="1" smtClean="0"/>
              <a:t>mMTC</a:t>
            </a:r>
            <a:r>
              <a:rPr lang="en-US" sz="1400" dirty="0" smtClean="0"/>
              <a:t> and URLLC requirements and test environments for NR and LTE features.</a:t>
            </a:r>
          </a:p>
          <a:p>
            <a:pPr lvl="2"/>
            <a:r>
              <a:rPr lang="en-US" sz="1400" dirty="0" smtClean="0"/>
              <a:t>Update description template and prepare compliance template according  to self evaluation results. </a:t>
            </a:r>
          </a:p>
          <a:p>
            <a:pPr lvl="2"/>
            <a:r>
              <a:rPr lang="en-US" sz="1400" dirty="0" smtClean="0"/>
              <a:t>Provide description  template, compliance  template, and self  evaluation results based on Rel-15 in Sep 2018.</a:t>
            </a:r>
          </a:p>
          <a:p>
            <a:pPr lvl="1"/>
            <a:r>
              <a:rPr lang="en-US" sz="1600" b="1" i="1" dirty="0" smtClean="0"/>
              <a:t>Step 3: </a:t>
            </a:r>
            <a:r>
              <a:rPr lang="en-US" sz="1600" dirty="0" smtClean="0"/>
              <a:t>From Sep 2018 to June 2019, targeting “Final” submission in June 2019</a:t>
            </a:r>
          </a:p>
          <a:p>
            <a:pPr lvl="2"/>
            <a:r>
              <a:rPr lang="en-US" sz="1400" dirty="0" smtClean="0"/>
              <a:t>Performance evaluation update by taking into account Rel-16 updates in addition to Rel-15</a:t>
            </a:r>
          </a:p>
          <a:p>
            <a:pPr lvl="2"/>
            <a:r>
              <a:rPr lang="en-US" sz="1400" dirty="0" smtClean="0"/>
              <a:t>Update description template and compliance template to take into account Rel-16 updates in addition to Rel-15</a:t>
            </a:r>
          </a:p>
          <a:p>
            <a:pPr lvl="2"/>
            <a:r>
              <a:rPr lang="en-US" altLang="zh-CN" sz="1400" dirty="0" smtClean="0"/>
              <a:t>Provide description  template, compliance  template, and self  evaluation results based on Rel-15 and Rel-16 in June 2019.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GB" altLang="ja-JP" smtClean="0"/>
              <a:t>Slide </a:t>
            </a:r>
            <a:fld id="{47512CAB-F5FA-4C91-A494-E25B532D3419}" type="slidenum">
              <a:rPr lang="en-GB" altLang="ja-JP" smtClean="0"/>
              <a:pPr/>
              <a:t>2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xmlns="" val="14002186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4408"/>
            <a:ext cx="8229600" cy="5083935"/>
          </a:xfrm>
        </p:spPr>
        <p:txBody>
          <a:bodyPr/>
          <a:lstStyle/>
          <a:p>
            <a:r>
              <a:rPr lang="en-US" sz="2000" dirty="0" smtClean="0"/>
              <a:t>The following email discussions are proposed for Step 1 after RAN#77</a:t>
            </a:r>
          </a:p>
          <a:p>
            <a:pPr lvl="1"/>
            <a:r>
              <a:rPr lang="en-US" sz="2000" dirty="0" smtClean="0"/>
              <a:t>Plan an email discussion in RAN ITU-R Ad-Hoc on calibration for self evaluation – Lead by </a:t>
            </a:r>
            <a:r>
              <a:rPr lang="en-US" altLang="zh-CN" sz="2000" dirty="0" smtClean="0"/>
              <a:t>Huawei (</a:t>
            </a:r>
            <a:r>
              <a:rPr lang="en-GB" altLang="zh-CN" sz="2000" dirty="0" err="1" smtClean="0"/>
              <a:t>Rapporteur</a:t>
            </a:r>
            <a:r>
              <a:rPr lang="en-GB" altLang="zh-CN" sz="2000" dirty="0" smtClean="0"/>
              <a:t>)</a:t>
            </a:r>
            <a:endParaRPr lang="en-US" sz="2000" dirty="0" smtClean="0"/>
          </a:p>
          <a:p>
            <a:pPr lvl="2"/>
            <a:r>
              <a:rPr lang="en-US" sz="1600" dirty="0" smtClean="0"/>
              <a:t>Including calibration detailed plan, </a:t>
            </a:r>
            <a:r>
              <a:rPr lang="en-US" altLang="zh-CN" sz="1600" dirty="0" smtClean="0"/>
              <a:t>calibration metrics, </a:t>
            </a:r>
            <a:r>
              <a:rPr lang="en-US" sz="1600" dirty="0" smtClean="0"/>
              <a:t>baseline parameter for calibration, test environments and evaluation configurations for </a:t>
            </a:r>
            <a:r>
              <a:rPr lang="en-US" altLang="zh-CN" sz="1600" dirty="0" smtClean="0"/>
              <a:t>calibration</a:t>
            </a:r>
            <a:r>
              <a:rPr lang="en-US" sz="1600" dirty="0" smtClean="0"/>
              <a:t> as defined in Report ITU-R M.[IMT-2020. EVAL], etc.</a:t>
            </a:r>
          </a:p>
          <a:p>
            <a:pPr lvl="1"/>
            <a:r>
              <a:rPr lang="en-US" sz="2000" dirty="0" smtClean="0"/>
              <a:t>Plan an </a:t>
            </a:r>
            <a:r>
              <a:rPr lang="en-US" altLang="zh-CN" sz="2000" dirty="0" smtClean="0"/>
              <a:t>email discussion in RAN ITU-R Ad-Hoc on preparing initial description template – Lead by </a:t>
            </a:r>
            <a:r>
              <a:rPr lang="en-GB" altLang="zh-CN" sz="2000" dirty="0" smtClean="0"/>
              <a:t>Huawei, Ericsson (</a:t>
            </a:r>
            <a:r>
              <a:rPr lang="en-US" altLang="zh-CN" sz="2000" dirty="0" smtClean="0"/>
              <a:t>Co-</a:t>
            </a:r>
            <a:r>
              <a:rPr lang="en-GB" altLang="zh-CN" sz="2000" dirty="0" err="1" smtClean="0"/>
              <a:t>Rapporteurs</a:t>
            </a:r>
            <a:r>
              <a:rPr lang="en-GB" altLang="zh-CN" sz="2000" dirty="0" smtClean="0"/>
              <a:t>)</a:t>
            </a:r>
            <a:endParaRPr lang="en-US" altLang="zh-CN" sz="2000" dirty="0" smtClean="0"/>
          </a:p>
          <a:p>
            <a:pPr lvl="1"/>
            <a:r>
              <a:rPr lang="en-US" altLang="zh-CN" sz="2000" dirty="0" smtClean="0"/>
              <a:t>ITU-R Ad-Hoc contact person will kick off the scope and timing of the E-mail discussion in the ITU-R Ad-Hoc mailing list</a:t>
            </a:r>
            <a:endParaRPr lang="zh-CN" altLang="zh-CN" sz="20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GB" altLang="ja-JP" smtClean="0"/>
              <a:t>Slide </a:t>
            </a:r>
            <a:fld id="{47512CAB-F5FA-4C91-A494-E25B532D3419}" type="slidenum">
              <a:rPr lang="en-GB" altLang="ja-JP" smtClean="0"/>
              <a:pPr/>
              <a:t>3</a:t>
            </a:fld>
            <a:endParaRPr lang="en-GB" altLang="ja-JP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00251" y="1678"/>
            <a:ext cx="8639033" cy="1143000"/>
          </a:xfrm>
        </p:spPr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4002186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5850" y="1778000"/>
            <a:ext cx="6834188" cy="1824038"/>
          </a:xfrm>
        </p:spPr>
        <p:txBody>
          <a:bodyPr/>
          <a:lstStyle/>
          <a:p>
            <a:r>
              <a:rPr lang="en-US" dirty="0" smtClean="0"/>
              <a:t>For Reference:</a:t>
            </a:r>
            <a:br>
              <a:rPr lang="en-US" dirty="0" smtClean="0"/>
            </a:br>
            <a:r>
              <a:rPr lang="en-US" dirty="0" smtClean="0"/>
              <a:t>Submission </a:t>
            </a:r>
            <a:r>
              <a:rPr lang="en-US" dirty="0" err="1" smtClean="0"/>
              <a:t>Timeplan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(From RP-172098)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GB" altLang="ja-JP" smtClean="0"/>
              <a:t>Slide </a:t>
            </a:r>
            <a:fld id="{B00CF6DF-9675-47CB-BC6B-2D0A7D257D91}" type="slidenum">
              <a:rPr lang="en-GB" altLang="ja-JP" smtClean="0"/>
              <a:pPr/>
              <a:t>4</a:t>
            </a:fld>
            <a:endParaRPr lang="en-GB" altLang="ja-JP"/>
          </a:p>
        </p:txBody>
      </p:sp>
    </p:spTree>
    <p:extLst>
      <p:ext uri="{BB962C8B-B14F-4D97-AF65-F5344CB8AC3E}">
        <p14:creationId xmlns="" xmlns:p14="http://schemas.microsoft.com/office/powerpoint/2010/main" val="26877622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716764"/>
          </a:xfrm>
        </p:spPr>
        <p:txBody>
          <a:bodyPr/>
          <a:lstStyle/>
          <a:p>
            <a:pPr lvl="0"/>
            <a:r>
              <a:rPr lang="en-US" dirty="0"/>
              <a:t>Submission </a:t>
            </a:r>
            <a:r>
              <a:rPr lang="en-US" dirty="0" err="1" smtClean="0"/>
              <a:t>timeplan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GB" altLang="ja-JP" smtClean="0"/>
              <a:t>Slide </a:t>
            </a:r>
            <a:fld id="{47512CAB-F5FA-4C91-A494-E25B532D3419}" type="slidenum">
              <a:rPr lang="en-GB" altLang="ja-JP" smtClean="0"/>
              <a:pPr/>
              <a:t>5</a:t>
            </a:fld>
            <a:endParaRPr lang="en-GB" altLang="ja-JP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323" y="1666943"/>
            <a:ext cx="8201353" cy="37135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89548651"/>
              </p:ext>
            </p:extLst>
          </p:nvPr>
        </p:nvGraphicFramePr>
        <p:xfrm>
          <a:off x="620393" y="5632837"/>
          <a:ext cx="5924097" cy="9131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32452"/>
                <a:gridCol w="3891645"/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WP 5D Meeting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Deadline for Contributions to WP 5D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0223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#29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24 January 2018 before 16:00 hours UTC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#31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  2 October 2018 before 16:00 hours UTC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#32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  2 July 2019 before 16:00 hours UTC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949811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716764"/>
          </a:xfrm>
        </p:spPr>
        <p:txBody>
          <a:bodyPr/>
          <a:lstStyle/>
          <a:p>
            <a:pPr lvl="0"/>
            <a:r>
              <a:rPr lang="en-US" dirty="0"/>
              <a:t>Submission </a:t>
            </a:r>
            <a:r>
              <a:rPr lang="en-US" dirty="0" err="1" smtClean="0"/>
              <a:t>timeplan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GB" altLang="ja-JP" smtClean="0"/>
              <a:t>Slide </a:t>
            </a:r>
            <a:fld id="{47512CAB-F5FA-4C91-A494-E25B532D3419}" type="slidenum">
              <a:rPr lang="en-GB" altLang="ja-JP" smtClean="0"/>
              <a:pPr/>
              <a:t>6</a:t>
            </a:fld>
            <a:endParaRPr lang="en-GB" altLang="ja-JP"/>
          </a:p>
        </p:txBody>
      </p:sp>
      <p:graphicFrame>
        <p:nvGraphicFramePr>
          <p:cNvPr id="3" name="Tabella 2"/>
          <p:cNvGraphicFramePr>
            <a:graphicFrameLocks noGrp="1"/>
          </p:cNvGraphicFramePr>
          <p:nvPr>
            <p:extLst/>
          </p:nvPr>
        </p:nvGraphicFramePr>
        <p:xfrm>
          <a:off x="327260" y="1022684"/>
          <a:ext cx="8239225" cy="53493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5405"/>
                <a:gridCol w="1337912"/>
                <a:gridCol w="1164879"/>
                <a:gridCol w="1424317"/>
                <a:gridCol w="1443789"/>
                <a:gridCol w="1722923"/>
              </a:tblGrid>
              <a:tr h="9498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Submission</a:t>
                      </a:r>
                      <a:endParaRPr lang="it-IT" sz="14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Milestone</a:t>
                      </a:r>
                      <a:endParaRPr lang="it-IT" sz="14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Name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3GPP Meeting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86346" marR="86346" marT="43173" marB="43173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ITU-R Meeting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86346" marR="86346" marT="43173" marB="43173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General Submission</a:t>
                      </a:r>
                      <a:endParaRPr lang="it-IT" sz="14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Content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86346" marR="86346" marT="43173" marB="43173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Submission Templates </a:t>
                      </a:r>
                      <a:endParaRPr lang="it-IT" sz="14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(Release Basis)</a:t>
                      </a:r>
                      <a:endParaRPr lang="it-IT" sz="14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 </a:t>
                      </a:r>
                      <a:endParaRPr lang="it-IT" sz="1400" dirty="0">
                        <a:effectLst/>
                      </a:endParaRPr>
                    </a:p>
                  </a:txBody>
                  <a:tcPr marL="86346" marR="86346" marT="43173" marB="43173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Self- Evaluation</a:t>
                      </a:r>
                      <a:endParaRPr lang="it-IT" sz="14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(Release Basis)</a:t>
                      </a:r>
                      <a:endParaRPr lang="it-IT" sz="14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 </a:t>
                      </a:r>
                      <a:endParaRPr lang="it-IT" sz="14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it-IT" sz="14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0" marR="0" marT="0" marB="0" anchor="ctr"/>
                </a:tc>
              </a:tr>
              <a:tr h="3741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Workshop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RAN # 77</a:t>
                      </a:r>
                      <a:endParaRPr lang="it-IT" sz="14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Sept 2017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86346" marR="86346" marT="43173" marB="43173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WP 5D #28</a:t>
                      </a:r>
                      <a:endParaRPr lang="it-IT" sz="14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Oct 2018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86346" marR="86346" marT="43173" marB="43173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Overview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86346" marR="86346" marT="43173" marB="43173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-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86346" marR="86346" marT="43173" marB="43173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-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0" marR="0" marT="0" marB="0" anchor="ctr"/>
                </a:tc>
              </a:tr>
              <a:tr h="72674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Initial Templates Only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RAN # 78</a:t>
                      </a:r>
                      <a:endParaRPr lang="it-IT" sz="14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Dec 2017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86346" marR="86346" marT="43173" marB="43173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WP 5D # 29</a:t>
                      </a:r>
                      <a:endParaRPr lang="it-IT" sz="14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Feb 2018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86346" marR="86346" marT="43173" marB="43173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Description Templates</a:t>
                      </a:r>
                      <a:endParaRPr lang="it-IT" sz="14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86346" marR="86346" marT="43173" marB="43173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Description Templates  5.2.3    (R15)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86346" marR="86346" marT="43173" marB="43173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-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0" marR="0" marT="0" marB="0" anchor="ctr"/>
                </a:tc>
              </a:tr>
              <a:tr h="123762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Update &amp; </a:t>
                      </a:r>
                      <a:endParaRPr lang="it-IT" sz="14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Self-Eval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RAN # 81</a:t>
                      </a:r>
                      <a:endParaRPr lang="it-IT" sz="14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Sept 2018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86346" marR="86346" marT="43173" marB="43173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WP 5D # 31</a:t>
                      </a:r>
                      <a:endParaRPr lang="it-IT" sz="14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Oct 2018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86346" marR="86346" marT="43173" marB="43173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Description Templates</a:t>
                      </a:r>
                      <a:endParaRPr lang="it-IT" sz="14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it-IT" sz="14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Compliance Templates </a:t>
                      </a:r>
                      <a:endParaRPr lang="it-IT" sz="14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it-IT" sz="14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Self-Evaluation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86346" marR="86346" marT="43173" marB="43173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Description Templates  5.2.3    (R15)</a:t>
                      </a:r>
                      <a:endParaRPr lang="it-IT" sz="140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Compliance Templates  5.2.4    (R15)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86346" marR="86346" marT="43173" marB="43173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Self-Evaluation </a:t>
                      </a:r>
                      <a:endParaRPr lang="it-IT" sz="140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(R15)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0" marR="0" marT="0" marB="0" anchor="ctr"/>
                </a:tc>
              </a:tr>
              <a:tr h="123762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Final 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RAN # 84</a:t>
                      </a:r>
                      <a:endParaRPr lang="it-IT" sz="14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June 2019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86346" marR="86346" marT="43173" marB="43173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WP 5D # 32</a:t>
                      </a:r>
                      <a:endParaRPr lang="it-IT" sz="14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July 2019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86346" marR="86346" marT="43173" marB="43173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Description Templates</a:t>
                      </a:r>
                      <a:endParaRPr lang="it-IT" sz="14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it-IT" sz="14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Compliance Templates</a:t>
                      </a:r>
                      <a:endParaRPr lang="it-IT" sz="14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 </a:t>
                      </a:r>
                      <a:endParaRPr lang="it-IT" sz="14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Self-Evaluation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86346" marR="86346" marT="43173" marB="43173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Description Templates  5.2.3  (R15+R16)</a:t>
                      </a:r>
                      <a:endParaRPr lang="it-IT" sz="140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Compliance Templates  5.2.4   </a:t>
                      </a:r>
                      <a:endParaRPr lang="it-IT" sz="140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(R15+R16)  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86346" marR="86346" marT="43173" marB="43173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Self-Evaluation </a:t>
                      </a:r>
                      <a:endParaRPr lang="it-IT" sz="14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(R15+R16)  </a:t>
                      </a:r>
                      <a:endParaRPr lang="it-IT" sz="14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00106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3gpp">
  <a:themeElements>
    <a:clrScheme name="1_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3gpp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_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221565</TotalTime>
  <Words>606</Words>
  <Application>Microsoft Office PowerPoint</Application>
  <PresentationFormat>全屏显示(4:3)</PresentationFormat>
  <Paragraphs>111</Paragraphs>
  <Slides>7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1_3gpp</vt:lpstr>
      <vt:lpstr>  </vt:lpstr>
      <vt:lpstr>Background</vt:lpstr>
      <vt:lpstr>Proposal</vt:lpstr>
      <vt:lpstr>Proposal</vt:lpstr>
      <vt:lpstr>For Reference: Submission Timeplan (From RP-172098)</vt:lpstr>
      <vt:lpstr>Submission timeplan</vt:lpstr>
      <vt:lpstr>Submission timeplan</vt:lpstr>
    </vt:vector>
  </TitlesOfParts>
  <Company>FUJITSU 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3GPPRAN4#60bis  Meeting Arrangement</dc:title>
  <dc:creator>Saynajakangas, Tuomo (Nokia - FI/Oulu)</dc:creator>
  <dc:description>©3GPP 2009. All rights reserved</dc:description>
  <cp:lastModifiedBy>Wu Yong</cp:lastModifiedBy>
  <cp:revision>3763</cp:revision>
  <dcterms:created xsi:type="dcterms:W3CDTF">2009-06-03T18:05:22Z</dcterms:created>
  <dcterms:modified xsi:type="dcterms:W3CDTF">2017-09-14T03:34:00Z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(3)VfiWib7JH/3GC0IchWPFA4Gl0g/gme/Z/OzxhSA+bD0D6+rZtHw+MB0lvVVw9/3O9siVOS4f_x000d_
GIHFLulrWhDNPWkWang2i+5gl7DoLWVpXiRg9jTn2EX0/bV/k6TXUTNJ6NsUA4AkDZg6onyb_x000d_
qz9Q3xgLS7vKjJgOaw3T1VKVZV7D/v50R1gf9TiXmqvijdm7IjOWjahPaYbqVFMOcQ3R9yKl_x000d_
Dri/JmwTEGrlxVPMcI</vt:lpwstr>
  </property>
  <property fmtid="{D5CDD505-2E9C-101B-9397-08002B2CF9AE}" pid="3" name="_new_ms_pID_72543_00">
    <vt:lpwstr>_new_ms_pID_72543</vt:lpwstr>
  </property>
  <property fmtid="{D5CDD505-2E9C-101B-9397-08002B2CF9AE}" pid="4" name="_new_ms_pID_725431">
    <vt:lpwstr>Iw04xJaSPA+og92jk3GdHb5KFgZS0QUdwzF9l4wK/UOpnhHDQM78Am_x000d_
HbptMkzyZmdV6hOHiS+Fv0fAJYbkM6zqmWiw9Zi16jc0Ovjv2sqAa5gDNLswCjVFjmDf9lGs_x000d_
ZvGg5Q0tc9SE/IPjPx4kdE77250fag12y6W3oxisTDdQvLmtPth6FkT4WKeKxKyMX5V9m2+W_x000d_
ktDCsDJDzMk5Xzjic/YawUfGUIH/1m9+HI1Y</vt:lpwstr>
  </property>
  <property fmtid="{D5CDD505-2E9C-101B-9397-08002B2CF9AE}" pid="5" name="_new_ms_pID_725431_00">
    <vt:lpwstr>_new_ms_pID_725431</vt:lpwstr>
  </property>
  <property fmtid="{D5CDD505-2E9C-101B-9397-08002B2CF9AE}" pid="6" name="_new_ms_pID_725432">
    <vt:lpwstr>HlIvCMj7nWJEtB+jia4y8x+8SrMPCNLxmcZS_x000d_
KZgSkBzW7DVc6E7EbDy5E6kITZiDBQ==</vt:lpwstr>
  </property>
  <property fmtid="{D5CDD505-2E9C-101B-9397-08002B2CF9AE}" pid="7" name="_new_ms_pID_725432_00">
    <vt:lpwstr>_new_ms_pID_725432</vt:lpwstr>
  </property>
  <property fmtid="{D5CDD505-2E9C-101B-9397-08002B2CF9AE}" pid="8" name="_2015_ms_pID_725343">
    <vt:lpwstr>(3)P1XmhH7mLubPMbq0yU2Z3ZdbBTaPPr45DmVYQ5/zowACLbJ3bDBtzDoWk9tbVpKmNol+8goL
T4UJDV4JeGHQtzPC2fNT1bI/wl+mNCniaxqgPGgQWVkYOuf/5WlUebjV6HP/QNnSl9ui0q02
A/nnJBPDZWx03h9BGL0zpPxZQxtdqzL46z83U8YTcYhYU6H9FFmYYt+lnv73dyy6S54ieNLu
1+8QH/yTBhWeSnZ4YI</vt:lpwstr>
  </property>
  <property fmtid="{D5CDD505-2E9C-101B-9397-08002B2CF9AE}" pid="9" name="_2015_ms_pID_725343_00">
    <vt:lpwstr>_2015_ms_pID_725343</vt:lpwstr>
  </property>
  <property fmtid="{D5CDD505-2E9C-101B-9397-08002B2CF9AE}" pid="10" name="_2015_ms_pID_7253431">
    <vt:lpwstr>oLJ5rsNIWYfnmZ4KDkJY5HmlszxvqHl1ogU4e/6RWo/e5NxOt6lq5D
Gdq0tKU7rYrBPHd+uAuqtG70LpGMy4k2NhjcQ6OcPH2nugOMODavH58/+oQR9irXzrVEoj7Y
cD43MSUpTwW4AI3q4WYNyDTibiGHZb9hE55eKasXJOHo1B/CAx8BqVIWaaXs1QbopaQOKZ/9
Q7THo/zwNY2LQzM7k0KXhXGMf4udDTpiExc1</vt:lpwstr>
  </property>
  <property fmtid="{D5CDD505-2E9C-101B-9397-08002B2CF9AE}" pid="11" name="_2015_ms_pID_7253431_00">
    <vt:lpwstr>_2015_ms_pID_7253431</vt:lpwstr>
  </property>
  <property fmtid="{D5CDD505-2E9C-101B-9397-08002B2CF9AE}" pid="12" name="_2015_ms_pID_7253432">
    <vt:lpwstr>JQ==</vt:lpwstr>
  </property>
  <property fmtid="{D5CDD505-2E9C-101B-9397-08002B2CF9AE}" pid="13" name="_readonly">
    <vt:lpwstr/>
  </property>
  <property fmtid="{D5CDD505-2E9C-101B-9397-08002B2CF9AE}" pid="14" name="_change">
    <vt:lpwstr/>
  </property>
  <property fmtid="{D5CDD505-2E9C-101B-9397-08002B2CF9AE}" pid="15" name="_full-control">
    <vt:lpwstr/>
  </property>
  <property fmtid="{D5CDD505-2E9C-101B-9397-08002B2CF9AE}" pid="16" name="sflag">
    <vt:lpwstr>1505352163</vt:lpwstr>
  </property>
</Properties>
</file>