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63" r:id="rId2"/>
    <p:sldId id="291" r:id="rId3"/>
    <p:sldId id="292" r:id="rId4"/>
    <p:sldId id="293" r:id="rId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C0C0C0"/>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0" d="100"/>
          <a:sy n="70" d="100"/>
        </p:scale>
        <p:origin x="175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2017/9/11</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2017/9/11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2017/9/11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2017/9/11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2017/9/11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2017/9/11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2017/9/11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2017/9/11</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2017/9/11</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2017/9/11</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2017/9/11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2017/9/11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2017/9/11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381000" y="2286000"/>
            <a:ext cx="8305800" cy="1828800"/>
          </a:xfrm>
        </p:spPr>
        <p:txBody>
          <a:bodyPr/>
          <a:lstStyle/>
          <a:p>
            <a:pPr eaLnBrk="1" hangingPunct="1"/>
            <a:r>
              <a:rPr lang="en-US" altLang="zh-CN" sz="4000" dirty="0" smtClean="0">
                <a:latin typeface="Times New Roman" panose="02020603050405020304" pitchFamily="18" charset="0"/>
                <a:cs typeface="Times New Roman" panose="02020603050405020304" pitchFamily="18" charset="0"/>
              </a:rPr>
              <a:t>WF on scenarios prioritization for NR in Rel-15</a:t>
            </a:r>
            <a:endParaRPr lang="en-US" altLang="zh-CN" sz="4000"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smtClean="0">
                <a:solidFill>
                  <a:schemeClr val="tx1"/>
                </a:solidFill>
                <a:latin typeface="Times New Roman" panose="02020603050405020304" pitchFamily="18" charset="0"/>
                <a:cs typeface="Times New Roman" panose="02020603050405020304" pitchFamily="18" charset="0"/>
              </a:rPr>
              <a:t>Huawei, HiSilicon, Orange, </a:t>
            </a:r>
            <a:r>
              <a:rPr lang="en-US" altLang="zh-CN" sz="2400" dirty="0" smtClean="0">
                <a:solidFill>
                  <a:schemeClr val="tx1"/>
                </a:solidFill>
                <a:latin typeface="Times New Roman" panose="02020603050405020304" pitchFamily="18" charset="0"/>
                <a:cs typeface="Times New Roman" panose="02020603050405020304" pitchFamily="18" charset="0"/>
              </a:rPr>
              <a:t>Apple</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dirty="0" smtClean="0">
                <a:solidFill>
                  <a:schemeClr val="tx1"/>
                </a:solidFill>
                <a:latin typeface="Times New Roman" panose="02020603050405020304" pitchFamily="18" charset="0"/>
                <a:cs typeface="Times New Roman" panose="02020603050405020304" pitchFamily="18" charset="0"/>
              </a:rPr>
              <a:t>CATT</a:t>
            </a:r>
            <a:r>
              <a:rPr lang="en-US" altLang="zh-CN" sz="2400" dirty="0" smtClean="0">
                <a:solidFill>
                  <a:schemeClr val="tx1"/>
                </a:solidFill>
                <a:latin typeface="Times New Roman" panose="02020603050405020304" pitchFamily="18" charset="0"/>
                <a:cs typeface="Times New Roman" panose="02020603050405020304" pitchFamily="18" charset="0"/>
              </a:rPr>
              <a:t>, CATR, China Unicom, China Telecom, III, </a:t>
            </a:r>
            <a:r>
              <a:rPr lang="en-US" altLang="zh-CN" sz="2400" dirty="0" err="1" smtClean="0">
                <a:solidFill>
                  <a:schemeClr val="tx1"/>
                </a:solidFill>
                <a:latin typeface="Times New Roman" panose="02020603050405020304" pitchFamily="18" charset="0"/>
                <a:cs typeface="Times New Roman" panose="02020603050405020304" pitchFamily="18" charset="0"/>
              </a:rPr>
              <a:t>Coolpad</a:t>
            </a:r>
            <a:r>
              <a:rPr lang="en-US" altLang="zh-CN" sz="2400" dirty="0" smtClean="0">
                <a:solidFill>
                  <a:schemeClr val="tx1"/>
                </a:solidFill>
                <a:latin typeface="Times New Roman" panose="02020603050405020304" pitchFamily="18" charset="0"/>
                <a:cs typeface="Times New Roman" panose="02020603050405020304" pitchFamily="18" charset="0"/>
              </a:rPr>
              <a:t>, ASTRI</a:t>
            </a:r>
            <a:endParaRPr lang="en-US" altLang="zh-CN" sz="2400" dirty="0" smtClean="0"/>
          </a:p>
          <a:p>
            <a:pPr eaLnBrk="1" hangingPunct="1"/>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plenary meeting #77</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RP-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172018</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smtClean="0"/>
              <a:t>Sapporo, Japan, 11 </a:t>
            </a:r>
            <a:r>
              <a:rPr lang="en-US" sz="1800" b="1" dirty="0"/>
              <a:t>– </a:t>
            </a:r>
            <a:r>
              <a:rPr lang="en-US" sz="1800" b="1" dirty="0" smtClean="0"/>
              <a:t>14 Sep,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9.2.1</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1524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158750" y="914400"/>
            <a:ext cx="8534400" cy="5784011"/>
          </a:xfrm>
        </p:spPr>
        <p:txBody>
          <a:bodyPr/>
          <a:lstStyle/>
          <a:p>
            <a:pPr lvl="0"/>
            <a:r>
              <a:rPr lang="en-US" sz="1600" dirty="0" smtClean="0"/>
              <a:t>For </a:t>
            </a:r>
            <a:r>
              <a:rPr lang="en-US" sz="1600" b="1" dirty="0" smtClean="0"/>
              <a:t>NR non-standalone deployments</a:t>
            </a:r>
            <a:r>
              <a:rPr lang="en-US" sz="1600" dirty="0" smtClean="0"/>
              <a:t>, design has been on-going for the following scenarios of LTE/NR dual connectivity (EN-DC option 3/3A/3X)</a:t>
            </a:r>
          </a:p>
          <a:p>
            <a:pPr marL="800100" lvl="1" indent="-342900">
              <a:buFont typeface="+mj-lt"/>
              <a:buAutoNum type="arabicPeriod"/>
            </a:pPr>
            <a:r>
              <a:rPr lang="en-US" sz="1400" dirty="0" smtClean="0"/>
              <a:t>Basic EN-DC</a:t>
            </a:r>
          </a:p>
          <a:p>
            <a:pPr lvl="2"/>
            <a:r>
              <a:rPr lang="en-US" sz="1200" dirty="0" smtClean="0"/>
              <a:t>NR in a new band (e.g. 3.5 GHz or </a:t>
            </a:r>
            <a:r>
              <a:rPr lang="en-US" sz="1200" dirty="0" err="1" smtClean="0"/>
              <a:t>mmw</a:t>
            </a:r>
            <a:r>
              <a:rPr lang="en-US" sz="1200" dirty="0" smtClean="0"/>
              <a:t>) with dense NR TDD deployment to ensure NR coverage. UE supports simultaneous LTE UL and NR UL in different frequency bands. Solutions identified to ensure NR-PUSCH coverage </a:t>
            </a:r>
            <a:r>
              <a:rPr lang="en-US" sz="1200" dirty="0"/>
              <a:t>for small TB size design to carry RLC-feedback and </a:t>
            </a:r>
            <a:r>
              <a:rPr lang="en-US" sz="1200" dirty="0" smtClean="0"/>
              <a:t>CSI-feedback.</a:t>
            </a:r>
          </a:p>
          <a:p>
            <a:pPr marL="800100" lvl="1" indent="-342900">
              <a:buFont typeface="+mj-lt"/>
              <a:buAutoNum type="arabicPeriod"/>
            </a:pPr>
            <a:r>
              <a:rPr lang="en-US" sz="1400" dirty="0" smtClean="0"/>
              <a:t>EN-DC with non-simultaneous uplink</a:t>
            </a:r>
          </a:p>
          <a:p>
            <a:pPr lvl="2"/>
            <a:r>
              <a:rPr lang="en-US" sz="1200" dirty="0" smtClean="0"/>
              <a:t>For combinations of uplink carriers with intermodulation issues. Simple HARQ feedback timing adjustments already identified in WGs, TDM between NR UL and LTE UL ensured by scheduling.</a:t>
            </a:r>
          </a:p>
          <a:p>
            <a:pPr marL="800100" lvl="1" indent="-342900">
              <a:buFont typeface="+mj-lt"/>
              <a:buAutoNum type="arabicPeriod"/>
            </a:pPr>
            <a:r>
              <a:rPr lang="en-US" sz="1400" dirty="0" smtClean="0"/>
              <a:t>EN-DC with SUL (supplemental uplink)</a:t>
            </a:r>
          </a:p>
          <a:p>
            <a:pPr lvl="2"/>
            <a:r>
              <a:rPr lang="en-US" sz="1200" dirty="0" smtClean="0"/>
              <a:t>For </a:t>
            </a:r>
            <a:r>
              <a:rPr lang="en-US" altLang="zh-CN" sz="1200" dirty="0"/>
              <a:t>reusing LTE macro sites for NR TDD deployment in </a:t>
            </a:r>
            <a:r>
              <a:rPr lang="en-US" altLang="zh-CN" sz="1200" dirty="0" smtClean="0"/>
              <a:t>a new </a:t>
            </a:r>
            <a:r>
              <a:rPr lang="en-US" altLang="zh-CN" sz="1200" dirty="0"/>
              <a:t>band (e.g. 3.5 GHz band</a:t>
            </a:r>
            <a:r>
              <a:rPr lang="en-US" altLang="zh-CN" sz="1200" dirty="0" smtClean="0"/>
              <a:t>) while </a:t>
            </a:r>
            <a:r>
              <a:rPr lang="en-US" sz="1200" dirty="0" smtClean="0"/>
              <a:t>maximizing NR uplink coverage, maximizing DL capacity on the NR TDD carrier, improving latency. Solutions already identified in WGs: SUL RACH configuration, power control for path loss correction</a:t>
            </a:r>
          </a:p>
          <a:p>
            <a:pPr marL="800100" lvl="1" indent="-342900">
              <a:buFont typeface="+mj-lt"/>
              <a:buAutoNum type="arabicPeriod"/>
            </a:pPr>
            <a:r>
              <a:rPr lang="en-US" sz="1400" dirty="0" smtClean="0"/>
              <a:t>EN-DC with SUL and UL sharing from network perspective (LTE/NR coexistence)</a:t>
            </a:r>
          </a:p>
          <a:p>
            <a:pPr lvl="2"/>
            <a:r>
              <a:rPr lang="en-US" altLang="zh-CN" sz="1200" dirty="0"/>
              <a:t>Using the UL portion of </a:t>
            </a:r>
            <a:r>
              <a:rPr lang="en-US" altLang="zh-CN" sz="1200" dirty="0" smtClean="0"/>
              <a:t>the </a:t>
            </a:r>
            <a:r>
              <a:rPr lang="en-US" altLang="zh-CN" sz="1200" dirty="0"/>
              <a:t>LTE FDD band may be the only available placement of the SUL </a:t>
            </a:r>
            <a:r>
              <a:rPr lang="en-US" altLang="zh-CN" sz="1200" dirty="0" smtClean="0"/>
              <a:t>NR carrier, and allows for higher </a:t>
            </a:r>
            <a:r>
              <a:rPr lang="en-US" sz="1200" dirty="0" smtClean="0"/>
              <a:t>utilization of generally lightly loaded uplink spectrum. Resources are split between LTE UL and NR UL by proper network and UE configuration (e.g. configuring reserved resources). Subcarrier alignment and corresponding UL raster already been agreed in WGs.</a:t>
            </a:r>
          </a:p>
          <a:p>
            <a:pPr marL="800100" lvl="1" indent="-342900">
              <a:buFont typeface="+mj-lt"/>
              <a:buAutoNum type="arabicPeriod"/>
            </a:pPr>
            <a:r>
              <a:rPr lang="en-US" altLang="zh-CN" sz="1400" dirty="0" smtClean="0"/>
              <a:t>EN-DC </a:t>
            </a:r>
            <a:r>
              <a:rPr lang="en-US" altLang="zh-CN" sz="1400" dirty="0"/>
              <a:t>with SUL and UL sharing from </a:t>
            </a:r>
            <a:r>
              <a:rPr lang="en-US" altLang="zh-CN" sz="1400" dirty="0" smtClean="0"/>
              <a:t>UE perspective </a:t>
            </a:r>
            <a:r>
              <a:rPr lang="en-US" altLang="zh-CN" sz="1400" dirty="0"/>
              <a:t>(LTE/NR </a:t>
            </a:r>
            <a:r>
              <a:rPr lang="en-US" altLang="zh-CN" sz="1400" dirty="0" smtClean="0"/>
              <a:t>coexistence)</a:t>
            </a:r>
            <a:endParaRPr lang="en-US" altLang="zh-CN" sz="1400" dirty="0"/>
          </a:p>
          <a:p>
            <a:pPr lvl="2"/>
            <a:r>
              <a:rPr lang="en-US" altLang="zh-CN" sz="1200" dirty="0"/>
              <a:t>Practical constraints on spectrum, coverage </a:t>
            </a:r>
            <a:r>
              <a:rPr lang="en-US" altLang="zh-CN" sz="1200" dirty="0" smtClean="0"/>
              <a:t>and CAPEX require a DC UE </a:t>
            </a:r>
            <a:r>
              <a:rPr lang="en-US" altLang="zh-CN" sz="1200" dirty="0"/>
              <a:t>to </a:t>
            </a:r>
            <a:r>
              <a:rPr lang="en-US" altLang="zh-CN" sz="1200" dirty="0" smtClean="0"/>
              <a:t>support using </a:t>
            </a:r>
            <a:r>
              <a:rPr lang="en-US" altLang="zh-CN" sz="1200" dirty="0"/>
              <a:t>the </a:t>
            </a:r>
            <a:r>
              <a:rPr lang="en-US" altLang="zh-CN" sz="1200" dirty="0" smtClean="0"/>
              <a:t>shared UL frequency for </a:t>
            </a:r>
            <a:r>
              <a:rPr lang="en-US" altLang="zh-CN" sz="1200" dirty="0"/>
              <a:t>NR UL and LTE </a:t>
            </a:r>
            <a:r>
              <a:rPr lang="en-US" altLang="zh-CN" sz="1200" dirty="0" smtClean="0"/>
              <a:t>UL, especially when LTE coverage is ensured on a single LTE band. This scenario is more likely to be required in early deployments compared to #3 and #4 above.</a:t>
            </a:r>
          </a:p>
          <a:p>
            <a:pPr lvl="2"/>
            <a:r>
              <a:rPr lang="en-US" altLang="zh-CN" sz="1200" dirty="0" smtClean="0"/>
              <a:t>Additional impact: identification of UE RF/BB architectures, potential switching/transient times</a:t>
            </a:r>
          </a:p>
          <a:p>
            <a:r>
              <a:rPr lang="en-US" sz="1400" dirty="0" smtClean="0"/>
              <a:t>Additional impact for all scenarios: RAN4 requirements for corresponding band combinations, some of which are already identified in RAN4</a:t>
            </a:r>
          </a:p>
        </p:txBody>
      </p:sp>
    </p:spTree>
    <p:extLst>
      <p:ext uri="{BB962C8B-B14F-4D97-AF65-F5344CB8AC3E}">
        <p14:creationId xmlns:p14="http://schemas.microsoft.com/office/powerpoint/2010/main" val="3799659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304800" y="1066800"/>
            <a:ext cx="8229600" cy="4800600"/>
          </a:xfrm>
        </p:spPr>
        <p:txBody>
          <a:bodyPr/>
          <a:lstStyle/>
          <a:p>
            <a:pPr lvl="0"/>
            <a:r>
              <a:rPr lang="en-US" sz="1800" dirty="0" smtClean="0"/>
              <a:t>For </a:t>
            </a:r>
            <a:r>
              <a:rPr lang="en-US" sz="1800" b="1" dirty="0" smtClean="0"/>
              <a:t>NR standalone deployment</a:t>
            </a:r>
            <a:r>
              <a:rPr lang="en-US" sz="1800" dirty="0" smtClean="0"/>
              <a:t>, </a:t>
            </a:r>
            <a:r>
              <a:rPr lang="en-US" altLang="zh-CN" sz="1800" dirty="0"/>
              <a:t>design has been on-going for the following </a:t>
            </a:r>
            <a:r>
              <a:rPr lang="en-US" altLang="zh-CN" sz="1800" dirty="0" smtClean="0"/>
              <a:t>scenarios</a:t>
            </a:r>
            <a:r>
              <a:rPr lang="en-US" sz="1800" dirty="0" smtClean="0"/>
              <a:t>:</a:t>
            </a:r>
          </a:p>
          <a:p>
            <a:pPr lvl="1"/>
            <a:r>
              <a:rPr lang="en-US" sz="1600" dirty="0" smtClean="0"/>
              <a:t>Basic NR standalone connected to 5G-CN</a:t>
            </a:r>
          </a:p>
          <a:p>
            <a:pPr lvl="2"/>
            <a:r>
              <a:rPr lang="en-US" sz="1200" dirty="0" smtClean="0"/>
              <a:t>Target June 2018</a:t>
            </a:r>
          </a:p>
          <a:p>
            <a:pPr lvl="1"/>
            <a:r>
              <a:rPr lang="en-US" sz="1600" dirty="0" smtClean="0"/>
              <a:t>NR standalone with a SUL carrier in a low frequency band</a:t>
            </a:r>
          </a:p>
          <a:p>
            <a:pPr lvl="2"/>
            <a:r>
              <a:rPr lang="en-US" sz="1200" dirty="0" smtClean="0"/>
              <a:t>Additional impact compared to EN-DC with SUL: RACH and power control configurations in RMSI, SUL </a:t>
            </a:r>
            <a:r>
              <a:rPr lang="en-US" sz="1200" dirty="0" err="1" smtClean="0"/>
              <a:t>PCell</a:t>
            </a:r>
            <a:r>
              <a:rPr lang="en-US" sz="1200" dirty="0" smtClean="0"/>
              <a:t> mobility. Band combinations with SUL already identified in RAN4.</a:t>
            </a:r>
          </a:p>
          <a:p>
            <a:pPr lvl="1"/>
            <a:r>
              <a:rPr lang="en-US" altLang="zh-CN" sz="1600" dirty="0"/>
              <a:t>NR standalone with a SUL carrier </a:t>
            </a:r>
            <a:r>
              <a:rPr lang="en-US" altLang="zh-CN" sz="1600" dirty="0" smtClean="0"/>
              <a:t>and UL sharing in a LTE band (LTE/NR coexistence)</a:t>
            </a:r>
            <a:endParaRPr lang="en-US" sz="1600" dirty="0" smtClean="0"/>
          </a:p>
          <a:p>
            <a:pPr lvl="2"/>
            <a:r>
              <a:rPr lang="en-US" sz="1200" dirty="0" smtClean="0"/>
              <a:t>No additional impact: reuse solutions for EN-DC with SUL in shared UL + NR SA with SUL carrier. </a:t>
            </a:r>
            <a:r>
              <a:rPr lang="en-US" altLang="zh-CN" sz="1200" dirty="0"/>
              <a:t>Band combinations </a:t>
            </a:r>
            <a:r>
              <a:rPr lang="en-US" altLang="zh-CN" sz="1200" dirty="0" smtClean="0"/>
              <a:t>with SUL already </a:t>
            </a:r>
            <a:r>
              <a:rPr lang="en-US" altLang="zh-CN" sz="1200" dirty="0"/>
              <a:t>identified in RAN4</a:t>
            </a:r>
            <a:r>
              <a:rPr lang="en-US" altLang="zh-CN" sz="1200" dirty="0" smtClean="0"/>
              <a:t>.</a:t>
            </a:r>
            <a:endParaRPr lang="en-US" sz="1200" dirty="0" smtClean="0"/>
          </a:p>
          <a:p>
            <a:pPr lvl="1"/>
            <a:r>
              <a:rPr lang="en-US" sz="1600" dirty="0" smtClean="0"/>
              <a:t>NR standalone with DL sharing in a LTE band </a:t>
            </a:r>
            <a:r>
              <a:rPr lang="en-US" altLang="zh-CN" sz="1600" dirty="0"/>
              <a:t>(LTE/NR </a:t>
            </a:r>
            <a:r>
              <a:rPr lang="en-US" altLang="zh-CN" sz="1600" dirty="0" smtClean="0"/>
              <a:t>coexistence)</a:t>
            </a:r>
            <a:endParaRPr lang="en-US" sz="1600" dirty="0" smtClean="0"/>
          </a:p>
          <a:p>
            <a:pPr lvl="2"/>
            <a:r>
              <a:rPr lang="en-US" sz="1200" dirty="0" smtClean="0"/>
              <a:t>Impact already identified and solutions agreed in RAN1 (SS block, mini-slots, </a:t>
            </a:r>
            <a:r>
              <a:rPr lang="en-US" sz="1200" dirty="0" err="1" smtClean="0"/>
              <a:t>Xn</a:t>
            </a:r>
            <a:r>
              <a:rPr lang="en-US" sz="1200" dirty="0" smtClean="0"/>
              <a:t>/eX2 messages)</a:t>
            </a:r>
            <a:endParaRPr lang="en-US" sz="1200" dirty="0"/>
          </a:p>
        </p:txBody>
      </p:sp>
    </p:spTree>
    <p:extLst>
      <p:ext uri="{BB962C8B-B14F-4D97-AF65-F5344CB8AC3E}">
        <p14:creationId xmlns:p14="http://schemas.microsoft.com/office/powerpoint/2010/main" val="2826403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Proposals</a:t>
            </a:r>
            <a:endParaRPr lang="en-US" altLang="zh-CN" dirty="0"/>
          </a:p>
        </p:txBody>
      </p:sp>
      <p:sp>
        <p:nvSpPr>
          <p:cNvPr id="6147" name="Content Placeholder 2"/>
          <p:cNvSpPr>
            <a:spLocks noGrp="1"/>
          </p:cNvSpPr>
          <p:nvPr>
            <p:ph idx="1"/>
          </p:nvPr>
        </p:nvSpPr>
        <p:spPr>
          <a:xfrm>
            <a:off x="381000" y="1066800"/>
            <a:ext cx="8458200" cy="5486400"/>
          </a:xfrm>
        </p:spPr>
        <p:txBody>
          <a:bodyPr/>
          <a:lstStyle/>
          <a:p>
            <a:r>
              <a:rPr lang="en-GB" sz="2400" dirty="0" smtClean="0"/>
              <a:t>Specify support for SUL with and without UL sharing </a:t>
            </a:r>
            <a:r>
              <a:rPr lang="en-US" altLang="zh-CN" sz="2400" dirty="0" smtClean="0"/>
              <a:t>for both non-standalone and standalone deployments by Dec 2017</a:t>
            </a:r>
            <a:endParaRPr lang="en-GB" sz="2400" dirty="0" smtClean="0"/>
          </a:p>
          <a:p>
            <a:pPr lvl="1"/>
            <a:r>
              <a:rPr lang="en-GB" altLang="zh-CN" sz="2000" dirty="0" smtClean="0"/>
              <a:t>Simultaneous operation of NR SUL and LTE UL by TDM on the shared bandwidth shall be supported from UE perspective, in addition to support from the network perspective in LTE/NR dual connectivity deployments</a:t>
            </a:r>
          </a:p>
          <a:p>
            <a:pPr lvl="1"/>
            <a:r>
              <a:rPr lang="en-GB" altLang="zh-CN" sz="2000" dirty="0" smtClean="0"/>
              <a:t>For standalone NR with SUL with and without UL sharing, the Dec 2017 target is for L1/L2 aspects</a:t>
            </a:r>
          </a:p>
          <a:p>
            <a:r>
              <a:rPr lang="en-GB" altLang="zh-CN" sz="2400" dirty="0" smtClean="0"/>
              <a:t>Try to finish RAN4 spec for those Band combinations for supporting SUL with and without UL sharing before 2017 Dec</a:t>
            </a:r>
          </a:p>
          <a:p>
            <a:pPr lvl="1"/>
            <a:r>
              <a:rPr lang="en-GB" altLang="zh-CN" sz="2000" dirty="0" smtClean="0"/>
              <a:t>If delayed at least by 2018 June</a:t>
            </a:r>
          </a:p>
          <a:p>
            <a:pPr marL="342900" lvl="1" indent="-342900">
              <a:buFont typeface="Arial" panose="020B0604020202020204" pitchFamily="34" charset="0"/>
              <a:buChar char="•"/>
            </a:pPr>
            <a:endParaRPr lang="en-GB" altLang="zh-CN" sz="2400" dirty="0" smtClean="0"/>
          </a:p>
          <a:p>
            <a:pPr lvl="1"/>
            <a:endParaRPr lang="en-GB" sz="2400" dirty="0" smtClean="0"/>
          </a:p>
          <a:p>
            <a:pPr>
              <a:buNone/>
            </a:pPr>
            <a:endParaRPr lang="en-US" sz="2400" dirty="0" smtClean="0"/>
          </a:p>
        </p:txBody>
      </p:sp>
    </p:spTree>
    <p:extLst>
      <p:ext uri="{BB962C8B-B14F-4D97-AF65-F5344CB8AC3E}">
        <p14:creationId xmlns:p14="http://schemas.microsoft.com/office/powerpoint/2010/main"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24801</TotalTime>
  <Words>641</Words>
  <Application>Microsoft Office PowerPoint</Application>
  <PresentationFormat>On-screen Show (4:3)</PresentationFormat>
  <Paragraphs>37</Paragraphs>
  <Slides>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Malgun Gothic</vt:lpstr>
      <vt:lpstr>Malgun Gothic</vt:lpstr>
      <vt:lpstr>宋体</vt:lpstr>
      <vt:lpstr>Arial</vt:lpstr>
      <vt:lpstr>Calibri</vt:lpstr>
      <vt:lpstr>Times New Roman</vt:lpstr>
      <vt:lpstr>Office Theme</vt:lpstr>
      <vt:lpstr>WF on scenarios prioritization for NR in Rel-15</vt:lpstr>
      <vt:lpstr>Background</vt:lpstr>
      <vt:lpstr>Background</vt:lpstr>
      <vt:lpstr>Proposals</vt:lpstr>
    </vt:vector>
  </TitlesOfParts>
  <Company>STA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David mazzarese</cp:lastModifiedBy>
  <cp:revision>888</cp:revision>
  <dcterms:created xsi:type="dcterms:W3CDTF">2010-05-12T23:28:36Z</dcterms:created>
  <dcterms:modified xsi:type="dcterms:W3CDTF">2017-09-11T06:13:47Z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(3)v/yKJHRSO0urlrajKpnSqXccYmFuGWkBT6mFXU+krPIsSIU0A/2yVWYj41n2vuOgRIUnOH6S
FGQCh7nRo5xYuTIlvwXeawdgpwrDz+VVSeo2BZdhY29EhkUvwRy7EK24TuKR/CFIOat9FpMy
RlwR097lzilRXvspAo6DAsj10C7A1ivy8xRb7SQadB574mZayNm5NAuhcHm4U6GEfltEW4Nq
aDYBpzLikZ4OjhzNx4</vt:lpwstr>
  </property>
  <property fmtid="{D5CDD505-2E9C-101B-9397-08002B2CF9AE}" pid="17" name="_2015_ms_pID_725343_00">
    <vt:lpwstr>_2015_ms_pID_725343</vt:lpwstr>
  </property>
  <property fmtid="{D5CDD505-2E9C-101B-9397-08002B2CF9AE}" pid="18" name="_2015_ms_pID_7253431">
    <vt:lpwstr>zQdeoUMUOA8BDp1HiHfzJwOsQ2zSr2fMLSFlgf213BANX1ii5v4K46
F6eHvWbRVeTEzKa85Q8T9b7miaA8jG1kxiDo0he2pbifjOzz9L2HuqnAGqm7TaYX/MiQPkLR
1d5TkblqtydDc14o6jFfhtoeXwrBhUnGkyzcEWjgTklPmcyZ49egBwyFVgQuKBTiHAeV0zyZ
RJGLdcKn62xE9UIcQmpoNlSj5B+lanfbF8IE</vt:lpwstr>
  </property>
  <property fmtid="{D5CDD505-2E9C-101B-9397-08002B2CF9AE}" pid="19" name="_2015_ms_pID_7253431_00">
    <vt:lpwstr>_2015_ms_pID_7253431</vt:lpwstr>
  </property>
  <property fmtid="{D5CDD505-2E9C-101B-9397-08002B2CF9AE}" pid="20" name="_2015_ms_pID_7253432">
    <vt:lpwstr>0tNYpPM6h4vMp1zHCiOsGZ+hWnPeqbVSyy+N
m60wGnTSe8OYAOxtL8TYKILZHQwyh6hVm8wZ9YZv3FEamkx2nM4=</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1505055040</vt:lpwstr>
  </property>
</Properties>
</file>