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73" r:id="rId1"/>
  </p:sldMasterIdLst>
  <p:notesMasterIdLst>
    <p:notesMasterId r:id="rId15"/>
  </p:notesMasterIdLst>
  <p:sldIdLst>
    <p:sldId id="532" r:id="rId2"/>
    <p:sldId id="567" r:id="rId3"/>
    <p:sldId id="570" r:id="rId4"/>
    <p:sldId id="577" r:id="rId5"/>
    <p:sldId id="575" r:id="rId6"/>
    <p:sldId id="563" r:id="rId7"/>
    <p:sldId id="560" r:id="rId8"/>
    <p:sldId id="578" r:id="rId9"/>
    <p:sldId id="568" r:id="rId10"/>
    <p:sldId id="565" r:id="rId11"/>
    <p:sldId id="569" r:id="rId12"/>
    <p:sldId id="579" r:id="rId13"/>
    <p:sldId id="571" r:id="rId14"/>
  </p:sldIdLst>
  <p:sldSz cx="9144000" cy="5143500" type="screen16x9"/>
  <p:notesSz cx="7099300" cy="10234613"/>
  <p:defaultTextStyle>
    <a:defPPr>
      <a:defRPr lang="zh-CN"/>
    </a:defPPr>
    <a:lvl1pPr marL="0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8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43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62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84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01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9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40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0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FFFF"/>
    <a:srgbClr val="66CCFF"/>
    <a:srgbClr val="95D2F1"/>
    <a:srgbClr val="FFCC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125" autoAdjust="0"/>
    <p:restoredTop sz="97172" autoAdjust="0"/>
  </p:normalViewPr>
  <p:slideViewPr>
    <p:cSldViewPr snapToGrid="0" snapToObjects="1">
      <p:cViewPr varScale="1">
        <p:scale>
          <a:sx n="147" d="100"/>
          <a:sy n="147" d="100"/>
        </p:scale>
        <p:origin x="-69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6" y="4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2EA320CA-5368-F64A-9FC6-D6745A78E40D}" type="datetimeFigureOut">
              <a:rPr kumimoji="1" lang="zh-CN" altLang="en-US" smtClean="0"/>
              <a:pPr/>
              <a:t>2017-09-04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2" y="972111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6" y="972111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D03C9317-25F6-3944-94A1-B69ED6AD63D7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87993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8" algn="l" defTabSz="4571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43" algn="l" defTabSz="4571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62" algn="l" defTabSz="4571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84" algn="l" defTabSz="4571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01" algn="l" defTabSz="4571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19" algn="l" defTabSz="4571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40" algn="l" defTabSz="4571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0" algn="l" defTabSz="4571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C9317-25F6-3944-94A1-B69ED6AD63D7}" type="slidenum">
              <a:rPr kumimoji="1" lang="zh-CN" altLang="en-US" smtClean="0"/>
              <a:pPr/>
              <a:t>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C9317-25F6-3944-94A1-B69ED6AD63D7}" type="slidenum">
              <a:rPr kumimoji="1" lang="zh-CN" altLang="en-US" smtClean="0"/>
              <a:pPr/>
              <a:t>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C9317-25F6-3944-94A1-B69ED6AD63D7}" type="slidenum">
              <a:rPr kumimoji="1" lang="zh-CN" altLang="en-US" smtClean="0"/>
              <a:pPr/>
              <a:t>5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C9317-25F6-3944-94A1-B69ED6AD63D7}" type="slidenum">
              <a:rPr kumimoji="1" lang="zh-CN" altLang="en-US" smtClean="0"/>
              <a:pPr/>
              <a:t>6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C9317-25F6-3944-94A1-B69ED6AD63D7}" type="slidenum">
              <a:rPr kumimoji="1" lang="zh-CN" altLang="en-US" smtClean="0"/>
              <a:pPr/>
              <a:t>7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C9317-25F6-3944-94A1-B69ED6AD63D7}" type="slidenum">
              <a:rPr kumimoji="1" lang="zh-CN" altLang="en-US" smtClean="0"/>
              <a:pPr/>
              <a:t>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C9317-25F6-3944-94A1-B69ED6AD63D7}" type="slidenum">
              <a:rPr kumimoji="1" lang="zh-CN" altLang="en-US" smtClean="0"/>
              <a:pPr/>
              <a:t>10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C9317-25F6-3944-94A1-B69ED6AD63D7}" type="slidenum">
              <a:rPr kumimoji="1" lang="zh-CN" altLang="en-US" smtClean="0"/>
              <a:pPr/>
              <a:t>11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 smtClean="0"/>
              <a:t>单击此处编辑母版副标题样式</a:t>
            </a:r>
            <a:endParaRPr kumimoji="1"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314825" y="4337788"/>
            <a:ext cx="48291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32521"/>
            <a:ext cx="8229600" cy="356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Font typeface="Arial" charset="0"/>
              <a:buChar char="•"/>
              <a:defRPr sz="2000"/>
            </a:lvl1pPr>
            <a:lvl2pPr marL="628641" indent="-285750">
              <a:buFont typeface=".AppleSystemUIFont" charset="-120"/>
              <a:buChar char="-"/>
              <a:defRPr/>
            </a:lvl2pPr>
            <a:lvl3pPr marL="971532" indent="-285750">
              <a:buFont typeface="Arial" charset="0"/>
              <a:buChar char="•"/>
              <a:defRPr sz="1600"/>
            </a:lvl3pPr>
            <a:lvl4pPr marL="1600200" marR="0" indent="-3968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l"/>
              <a:tabLst/>
              <a:defRPr sz="1600"/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lang="zh-CN" altLang="en-US" dirty="0" smtClean="0"/>
              <a:t>第四级</a:t>
            </a:r>
            <a:endParaRPr lang="en-US" altLang="zh-CN" dirty="0" smtClean="0"/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lang="zh-CN" altLang="en-US" dirty="0" smtClean="0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>
          <a:xfrm>
            <a:off x="800100" y="101097"/>
            <a:ext cx="7886700" cy="48991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2400" b="1"/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74747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zh-CN" altLang="en-US" dirty="0" smtClean="0"/>
              <a:t>中国移动内部资料 注意保密</a:t>
            </a:r>
            <a:endParaRPr kumimoji="1" lang="zh-CN" altLang="en-US" dirty="0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06DCA-1C3D-3446-A21C-5E22E056AC6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4314825" y="4476750"/>
            <a:ext cx="48291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03" r:id="rId1"/>
    <p:sldLayoutId id="2147484290" r:id="rId2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8472" y="1556508"/>
            <a:ext cx="86038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Some more scenarios and objectives to be considered in the NR positioning SID proposal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49642" y="2976664"/>
            <a:ext cx="6678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CMCC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2064" y="670560"/>
            <a:ext cx="8400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/>
              <a:t>3GPP TSG RAN Meeting #77										    RP-171845</a:t>
            </a:r>
          </a:p>
          <a:p>
            <a:r>
              <a:rPr lang="en-US" altLang="zh-CN" sz="1600" dirty="0" smtClean="0"/>
              <a:t>Sapporo, Japan, Sep 11- 14, 2017</a:t>
            </a:r>
          </a:p>
          <a:p>
            <a:r>
              <a:rPr lang="en-US" altLang="zh-CN" sz="1600" dirty="0" smtClean="0"/>
              <a:t>Agenda item: 9.1</a:t>
            </a:r>
            <a:endParaRPr lang="zh-CN" alt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147529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773724"/>
            <a:ext cx="8229600" cy="4268176"/>
          </a:xfrm>
        </p:spPr>
        <p:txBody>
          <a:bodyPr>
            <a:normAutofit fontScale="92500" lnSpcReduction="10000"/>
          </a:bodyPr>
          <a:lstStyle/>
          <a:p>
            <a:pPr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altLang="zh-CN" sz="1800" dirty="0" smtClean="0"/>
              <a:t>Urban or suburban macro cell deployments, including</a:t>
            </a:r>
            <a:endParaRPr lang="zh-CN" altLang="zh-CN" sz="1800" dirty="0" smtClean="0"/>
          </a:p>
          <a:p>
            <a:pPr lvl="1" hangingPunct="0">
              <a:lnSpc>
                <a:spcPct val="100000"/>
              </a:lnSpc>
              <a:spcBef>
                <a:spcPts val="0"/>
              </a:spcBef>
            </a:pPr>
            <a:r>
              <a:rPr lang="en-GB" altLang="zh-CN" sz="1600" b="1" u="sng" dirty="0" smtClean="0"/>
              <a:t>Outdoor deployment scenario targeting outdoor UEs</a:t>
            </a:r>
            <a:r>
              <a:rPr lang="en-GB" altLang="zh-CN" sz="1600" u="sng" dirty="0" smtClean="0"/>
              <a:t>, </a:t>
            </a:r>
            <a:r>
              <a:rPr lang="en-GB" altLang="zh-CN" sz="1600" dirty="0" smtClean="0"/>
              <a:t>supporting high accuracy 3D and high Doppler positioning under both </a:t>
            </a:r>
            <a:r>
              <a:rPr lang="en-GB" altLang="zh-CN" sz="1600" dirty="0" err="1" smtClean="0"/>
              <a:t>LoS</a:t>
            </a:r>
            <a:r>
              <a:rPr lang="en-GB" altLang="zh-CN" sz="1600" dirty="0" smtClean="0"/>
              <a:t> and </a:t>
            </a:r>
            <a:r>
              <a:rPr lang="en-GB" altLang="zh-CN" sz="1600" dirty="0" err="1" smtClean="0"/>
              <a:t>NLoS</a:t>
            </a:r>
            <a:r>
              <a:rPr lang="en-GB" altLang="zh-CN" sz="1600" dirty="0" smtClean="0"/>
              <a:t> condition, and possibly </a:t>
            </a:r>
            <a:r>
              <a:rPr lang="en-GB" altLang="zh-CN" sz="1600" i="1" dirty="0" smtClean="0"/>
              <a:t>extreme</a:t>
            </a:r>
            <a:r>
              <a:rPr lang="en-GB" altLang="zh-CN" sz="1600" dirty="0" smtClean="0"/>
              <a:t> high accuracy in stationery environment</a:t>
            </a:r>
          </a:p>
          <a:p>
            <a:pPr lvl="2" hangingPunc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en-US" altLang="zh-CN" sz="1400" dirty="0" smtClean="0"/>
              <a:t>R-1: Accuracy of [5]m under outdoor NLOS environment for conventional ground UE</a:t>
            </a:r>
          </a:p>
          <a:p>
            <a:pPr lvl="2" hangingPunc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en-US" altLang="zh-CN" sz="1400" dirty="0" smtClean="0"/>
              <a:t>R-2: Extreme high accuracy of millimeter level in stationary environment</a:t>
            </a:r>
          </a:p>
          <a:p>
            <a:pPr lvl="2" hangingPunc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en-US" altLang="zh-CN" sz="1400" dirty="0" smtClean="0"/>
              <a:t>R-3: High accuracy of 0.5m-1m under outdoor NLOS and high Doppler environment for ground vehicles</a:t>
            </a:r>
          </a:p>
          <a:p>
            <a:pPr lvl="2" hangingPunc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en-US" altLang="zh-CN" sz="1400" dirty="0" smtClean="0"/>
              <a:t>R-4: Accuracy of [0.1]m for agricultural monitoring or logistics delivery by 2020</a:t>
            </a:r>
          </a:p>
          <a:p>
            <a:pPr lvl="2" hangingPunc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en-US" altLang="zh-CN" sz="1400" dirty="0" smtClean="0"/>
              <a:t>R-5: Accuracy of [1]m for surveillance, entertainment, etc by 2020</a:t>
            </a:r>
            <a:endParaRPr lang="zh-CN" altLang="zh-CN" sz="1400" dirty="0" smtClean="0"/>
          </a:p>
          <a:p>
            <a:pPr lvl="1" hangingPunct="0">
              <a:lnSpc>
                <a:spcPct val="100000"/>
              </a:lnSpc>
              <a:spcBef>
                <a:spcPts val="0"/>
              </a:spcBef>
            </a:pPr>
            <a:r>
              <a:rPr lang="en-GB" altLang="zh-CN" sz="1600" b="1" u="sng" dirty="0" smtClean="0"/>
              <a:t>Outdoor deployment scenario targeting indoor UEs</a:t>
            </a:r>
            <a:r>
              <a:rPr lang="en-GB" altLang="zh-CN" sz="1600" dirty="0" smtClean="0"/>
              <a:t>, supporting the ability to locate UE under complex indoor reflection environments </a:t>
            </a:r>
          </a:p>
          <a:p>
            <a:pPr lvl="2" hangingPunc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en-GB" altLang="zh-CN" sz="1400" dirty="0" smtClean="0"/>
              <a:t>R-6: </a:t>
            </a:r>
            <a:r>
              <a:rPr lang="en-US" altLang="zh-CN" sz="1400" dirty="0" smtClean="0"/>
              <a:t>[3-5]m in horizontal, and [3]m (storey level) in vertical domain</a:t>
            </a:r>
            <a:endParaRPr lang="zh-CN" altLang="zh-CN" sz="1400" dirty="0" smtClean="0"/>
          </a:p>
          <a:p>
            <a:pPr hangingPunc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1800" dirty="0" smtClean="0"/>
          </a:p>
          <a:p>
            <a:pPr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800" dirty="0" smtClean="0"/>
              <a:t>I</a:t>
            </a:r>
            <a:r>
              <a:rPr lang="en-GB" altLang="zh-CN" sz="1800" dirty="0" err="1" smtClean="0"/>
              <a:t>ndoor</a:t>
            </a:r>
            <a:r>
              <a:rPr lang="en-GB" altLang="zh-CN" sz="1800" dirty="0" smtClean="0"/>
              <a:t> small cell deployments, including</a:t>
            </a:r>
            <a:endParaRPr lang="zh-CN" altLang="zh-CN" sz="1800" dirty="0" smtClean="0"/>
          </a:p>
          <a:p>
            <a:pPr lvl="1" hangingPunct="0">
              <a:lnSpc>
                <a:spcPct val="100000"/>
              </a:lnSpc>
              <a:spcBef>
                <a:spcPts val="0"/>
              </a:spcBef>
            </a:pPr>
            <a:r>
              <a:rPr lang="en-GB" altLang="zh-CN" sz="1600" b="1" u="sng" dirty="0" smtClean="0"/>
              <a:t>Indoor deployment targeting indoor UEs</a:t>
            </a:r>
            <a:r>
              <a:rPr lang="en-GB" altLang="zh-CN" sz="1600" dirty="0" smtClean="0"/>
              <a:t>, supporting </a:t>
            </a:r>
            <a:r>
              <a:rPr lang="en-GB" altLang="zh-CN" sz="1600" i="1" dirty="0" smtClean="0"/>
              <a:t>very</a:t>
            </a:r>
            <a:r>
              <a:rPr lang="en-GB" altLang="zh-CN" sz="1600" dirty="0" smtClean="0"/>
              <a:t> high positioning accuracy in </a:t>
            </a:r>
            <a:r>
              <a:rPr lang="en-GB" altLang="zh-CN" sz="1600" dirty="0" err="1" smtClean="0"/>
              <a:t>LoS</a:t>
            </a:r>
            <a:r>
              <a:rPr lang="en-GB" altLang="zh-CN" sz="1600" dirty="0" smtClean="0"/>
              <a:t> condition and proper performance under complex indoor reflection environments</a:t>
            </a:r>
          </a:p>
          <a:p>
            <a:pPr lvl="2" hangingPunc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en-GB" altLang="zh-CN" sz="1400" dirty="0" smtClean="0"/>
              <a:t>R-7: </a:t>
            </a:r>
            <a:r>
              <a:rPr lang="en-US" altLang="zh-CN" sz="1400" dirty="0" smtClean="0"/>
              <a:t>Accuracy of [1]m under indoor LOS and low moving environment </a:t>
            </a:r>
          </a:p>
          <a:p>
            <a:pPr lvl="2" hangingPunc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en-US" altLang="zh-CN" sz="1400" dirty="0" smtClean="0"/>
              <a:t>R-8: Relaxed accuracy of [3-5]m in horizontal, and [3]m (storey level) in vertical domain under other environments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 of scenarios and </a:t>
            </a:r>
            <a:r>
              <a:rPr lang="en-US" altLang="zh-CN" dirty="0" smtClean="0"/>
              <a:t>expectations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A06DCA-1C3D-3446-A21C-5E22E056AC66}" type="slidenum">
              <a:rPr kumimoji="1" lang="zh-CN" altLang="en-US" smtClean="0"/>
              <a:pPr/>
              <a:t>10</a:t>
            </a:fld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535930"/>
            <a:ext cx="8483600" cy="4450886"/>
          </a:xfrm>
        </p:spPr>
        <p:txBody>
          <a:bodyPr>
            <a:noAutofit/>
          </a:bodyPr>
          <a:lstStyle/>
          <a:p>
            <a:pPr hangingPunct="0">
              <a:buNone/>
            </a:pPr>
            <a:r>
              <a:rPr lang="en-GB" altLang="zh-CN" sz="1600" dirty="0" smtClean="0"/>
              <a:t>1. </a:t>
            </a:r>
            <a:r>
              <a:rPr lang="en-GB" altLang="zh-CN" sz="1400" dirty="0" smtClean="0"/>
              <a:t>Evaluation on different positioning technologies [RAN1].</a:t>
            </a:r>
            <a:endParaRPr lang="zh-CN" altLang="zh-CN" sz="1400" dirty="0" smtClean="0"/>
          </a:p>
          <a:p>
            <a:pPr lvl="0" hangingPunct="0"/>
            <a:r>
              <a:rPr lang="en-GB" altLang="zh-CN" sz="1400" dirty="0" smtClean="0"/>
              <a:t>For RAT dependent technologies,</a:t>
            </a:r>
            <a:endParaRPr lang="zh-CN" altLang="zh-CN" sz="1400" dirty="0" smtClean="0"/>
          </a:p>
          <a:p>
            <a:pPr lvl="1" hangingPunct="0"/>
            <a:r>
              <a:rPr lang="en-GB" altLang="zh-CN" sz="1400" dirty="0" smtClean="0"/>
              <a:t>Use the evaluation assumptions and scenarios in TR37.857 as a starting point including:</a:t>
            </a:r>
            <a:endParaRPr lang="zh-CN" altLang="zh-CN" sz="1400" dirty="0" smtClean="0"/>
          </a:p>
          <a:p>
            <a:pPr lvl="2" hangingPunct="0"/>
            <a:r>
              <a:rPr lang="en-GB" altLang="zh-CN" sz="1200" dirty="0" smtClean="0"/>
              <a:t>Indoor and outdoor deployment scenarios covering but not limited to Urban and Suburban areas</a:t>
            </a:r>
            <a:endParaRPr lang="zh-CN" altLang="zh-CN" sz="1200" dirty="0" smtClean="0"/>
          </a:p>
          <a:p>
            <a:pPr lvl="4" hangingPunct="0"/>
            <a:r>
              <a:rPr lang="en-GB" altLang="zh-CN" sz="1200" dirty="0" smtClean="0">
                <a:solidFill>
                  <a:srgbClr val="FF0000"/>
                </a:solidFill>
              </a:rPr>
              <a:t>For outdoor macro deployment scenarios, both outdoor and indoor UE positioning should be supported, especially for indoor UE positioning where indoor access points may not be deployed or available</a:t>
            </a:r>
            <a:endParaRPr lang="zh-CN" altLang="zh-CN" sz="1200" dirty="0" smtClean="0">
              <a:solidFill>
                <a:srgbClr val="FF0000"/>
              </a:solidFill>
            </a:endParaRPr>
          </a:p>
          <a:p>
            <a:pPr lvl="2" hangingPunct="0"/>
            <a:r>
              <a:rPr lang="en-GB" altLang="zh-CN" sz="1200" dirty="0" smtClean="0"/>
              <a:t>System parameters including operating bands below and above 6GHz</a:t>
            </a:r>
            <a:endParaRPr lang="zh-CN" altLang="zh-CN" sz="1200" dirty="0" smtClean="0"/>
          </a:p>
          <a:p>
            <a:pPr lvl="2" hangingPunct="0"/>
            <a:r>
              <a:rPr lang="en-GB" altLang="zh-CN" sz="1200" dirty="0" smtClean="0"/>
              <a:t>User dropping</a:t>
            </a:r>
            <a:endParaRPr lang="zh-CN" altLang="zh-CN" sz="1200" dirty="0" smtClean="0"/>
          </a:p>
          <a:p>
            <a:pPr lvl="2" hangingPunct="0"/>
            <a:r>
              <a:rPr lang="en-GB" altLang="zh-CN" sz="1200" dirty="0" smtClean="0"/>
              <a:t>Performance metrics to evaluate vertical and horizontal positioning and the overall positioning accuracy and latency</a:t>
            </a:r>
            <a:endParaRPr lang="zh-CN" altLang="zh-CN" sz="1200" dirty="0" smtClean="0"/>
          </a:p>
          <a:p>
            <a:pPr lvl="4" hangingPunct="0"/>
            <a:r>
              <a:rPr lang="en-GB" altLang="zh-CN" sz="1200" dirty="0" smtClean="0">
                <a:solidFill>
                  <a:srgbClr val="FF0000"/>
                </a:solidFill>
              </a:rPr>
              <a:t>For outdoor deployment scenario targeting outdoor UEs, consider high accuracy 3D positioning accuracy under high Doppler and fast changing LOS and NLOS environment</a:t>
            </a:r>
            <a:endParaRPr lang="zh-CN" altLang="zh-CN" sz="1200" dirty="0" smtClean="0">
              <a:solidFill>
                <a:srgbClr val="FF0000"/>
              </a:solidFill>
            </a:endParaRPr>
          </a:p>
          <a:p>
            <a:pPr lvl="4" hangingPunct="0"/>
            <a:r>
              <a:rPr lang="en-GB" altLang="zh-CN" sz="1200" dirty="0" smtClean="0">
                <a:solidFill>
                  <a:srgbClr val="FF0000"/>
                </a:solidFill>
              </a:rPr>
              <a:t>For outdoor deployment scenarios targeting outdoor UEs in stationary environment, consider extreme high positioning  accuracy (millimetre level) </a:t>
            </a:r>
          </a:p>
          <a:p>
            <a:pPr lvl="4" hangingPunct="0"/>
            <a:r>
              <a:rPr lang="en-GB" altLang="zh-CN" sz="1200" dirty="0" smtClean="0">
                <a:solidFill>
                  <a:srgbClr val="FF0000"/>
                </a:solidFill>
              </a:rPr>
              <a:t>For outdoor deployment scenarios targeting indoor UEs, accuracy of </a:t>
            </a:r>
            <a:r>
              <a:rPr lang="en-US" altLang="zh-CN" sz="1200" dirty="0" smtClean="0">
                <a:solidFill>
                  <a:srgbClr val="FF0000"/>
                </a:solidFill>
              </a:rPr>
              <a:t>[3-5]m in horizontal, and [3]m (storey level) in vertical domain</a:t>
            </a:r>
            <a:endParaRPr lang="zh-CN" altLang="zh-CN" sz="1200" dirty="0" smtClean="0">
              <a:solidFill>
                <a:srgbClr val="FF0000"/>
              </a:solidFill>
            </a:endParaRPr>
          </a:p>
          <a:p>
            <a:pPr lvl="1" hangingPunct="0"/>
            <a:r>
              <a:rPr lang="en-GB" altLang="zh-CN" sz="1400" dirty="0" smtClean="0"/>
              <a:t>Define additional evaluation assumptions and scenarios, if needed.</a:t>
            </a:r>
            <a:endParaRPr lang="zh-CN" altLang="zh-CN" sz="1400" dirty="0" smtClean="0"/>
          </a:p>
          <a:p>
            <a:pPr lvl="2" hangingPunct="0"/>
            <a:r>
              <a:rPr lang="en-GB" altLang="zh-CN" sz="1200" dirty="0" smtClean="0">
                <a:solidFill>
                  <a:srgbClr val="FF0000"/>
                </a:solidFill>
              </a:rPr>
              <a:t>For outdoor deployment scenario targeting indoor UE positioning,  consider the impact of indoor complex reflection environments besides impact of high penetration loss</a:t>
            </a:r>
            <a:endParaRPr lang="zh-CN" altLang="zh-CN" sz="1200" dirty="0" smtClean="0">
              <a:solidFill>
                <a:srgbClr val="FF0000"/>
              </a:solidFill>
            </a:endParaRPr>
          </a:p>
          <a:p>
            <a:pPr lvl="2" hangingPunct="0"/>
            <a:r>
              <a:rPr lang="en-GB" altLang="zh-CN" sz="1200" dirty="0" smtClean="0">
                <a:solidFill>
                  <a:srgbClr val="FF0000"/>
                </a:solidFill>
              </a:rPr>
              <a:t>For indoor small cell deployment scenario, consider distributed RRU or even passive antenna deployment </a:t>
            </a:r>
            <a:endParaRPr lang="zh-CN" altLang="zh-CN" sz="1200" dirty="0" smtClean="0">
              <a:solidFill>
                <a:srgbClr val="FF0000"/>
              </a:solidFill>
            </a:endParaRPr>
          </a:p>
          <a:p>
            <a:pPr lvl="1" hangingPunct="0"/>
            <a:r>
              <a:rPr lang="en-GB" altLang="zh-CN" sz="1400" dirty="0" smtClean="0"/>
              <a:t>Evaluate the positioning technologies.</a:t>
            </a:r>
            <a:endParaRPr lang="zh-CN" altLang="zh-CN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modification of SI objective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A06DCA-1C3D-3446-A21C-5E22E056AC66}" type="slidenum">
              <a:rPr kumimoji="1" lang="zh-CN" altLang="en-US" smtClean="0"/>
              <a:pPr/>
              <a:t>11</a:t>
            </a:fld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>
              <a:buNone/>
            </a:pPr>
            <a:r>
              <a:rPr lang="en-GB" altLang="zh-CN" dirty="0" smtClean="0"/>
              <a:t>2. Study of potential positioning solutions for RAT dependent technologies and hybrid of those </a:t>
            </a:r>
            <a:r>
              <a:rPr lang="en-GB" altLang="zh-CN" dirty="0" smtClean="0"/>
              <a:t>to achieve</a:t>
            </a:r>
            <a:r>
              <a:rPr lang="en-GB" altLang="zh-CN" dirty="0" smtClean="0"/>
              <a:t> </a:t>
            </a:r>
            <a:r>
              <a:rPr lang="en-GB" altLang="zh-CN" dirty="0" smtClean="0"/>
              <a:t>the objectives in TR 38.913 and TS 22.261 [RAN1].</a:t>
            </a:r>
            <a:endParaRPr lang="zh-CN" altLang="zh-CN" dirty="0" smtClean="0"/>
          </a:p>
          <a:p>
            <a:pPr lvl="1" hangingPunct="0"/>
            <a:r>
              <a:rPr lang="en-GB" altLang="zh-CN" dirty="0" smtClean="0">
                <a:solidFill>
                  <a:srgbClr val="FF0000"/>
                </a:solidFill>
              </a:rPr>
              <a:t>For RAT dependent technologies, the study is based on measurement of NR signals for downlink and uplink transmission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2" hangingPunct="0"/>
            <a:r>
              <a:rPr lang="en-GB" altLang="zh-CN" dirty="0" smtClean="0">
                <a:solidFill>
                  <a:srgbClr val="FF0000"/>
                </a:solidFill>
              </a:rPr>
              <a:t>Sufficient leverage of massive MIMO for outdoor macro deployment scenarios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2" hangingPunct="0"/>
            <a:r>
              <a:rPr lang="en-GB" altLang="zh-CN" dirty="0" smtClean="0">
                <a:solidFill>
                  <a:srgbClr val="FF0000"/>
                </a:solidFill>
              </a:rPr>
              <a:t>Sufficient leverage of large bandwidth and flexible numerology for all scenarios, especially on achievable 3D-positioning accuracy in high Doppler scenario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3" hangingPunct="0">
              <a:buFont typeface="Arial" pitchFamily="34" charset="0"/>
              <a:buChar char="•"/>
            </a:pPr>
            <a:r>
              <a:rPr lang="en-GB" altLang="zh-CN" dirty="0" smtClean="0">
                <a:solidFill>
                  <a:srgbClr val="FF0000"/>
                </a:solidFill>
              </a:rPr>
              <a:t>Evaluate the </a:t>
            </a:r>
            <a:r>
              <a:rPr lang="en-GB" altLang="zh-CN" dirty="0" smtClean="0">
                <a:solidFill>
                  <a:srgbClr val="FF0000"/>
                </a:solidFill>
              </a:rPr>
              <a:t>impact on band-limited users on achievable positioning accuracy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2" hangingPunct="0"/>
            <a:r>
              <a:rPr lang="en-GB" altLang="zh-CN" dirty="0" smtClean="0">
                <a:solidFill>
                  <a:srgbClr val="FF0000"/>
                </a:solidFill>
              </a:rPr>
              <a:t>Study specific solutions for distributed RRU and passive antennas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1" hangingPunct="0"/>
            <a:r>
              <a:rPr lang="en-GB" altLang="zh-CN" dirty="0" smtClean="0">
                <a:solidFill>
                  <a:srgbClr val="FF0000"/>
                </a:solidFill>
              </a:rPr>
              <a:t>For RAT independent or hybrid positioning technologies, 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2" hangingPunct="0"/>
            <a:r>
              <a:rPr lang="en-GB" altLang="zh-CN" dirty="0" smtClean="0">
                <a:solidFill>
                  <a:srgbClr val="FF0000"/>
                </a:solidFill>
              </a:rPr>
              <a:t>For outdoor UE positioning, consider both combination with GNSS based techniques, as well as combination with IMU/</a:t>
            </a:r>
            <a:r>
              <a:rPr lang="en-GB" altLang="zh-CN" dirty="0" err="1" smtClean="0">
                <a:solidFill>
                  <a:srgbClr val="FF0000"/>
                </a:solidFill>
              </a:rPr>
              <a:t>mmWave</a:t>
            </a:r>
            <a:r>
              <a:rPr lang="en-GB" altLang="zh-CN" dirty="0" smtClean="0">
                <a:solidFill>
                  <a:srgbClr val="FF0000"/>
                </a:solidFill>
              </a:rPr>
              <a:t> radar, and high-resolution mapping etc, to reduce the dependency on GNSS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2" hangingPunct="0"/>
            <a:r>
              <a:rPr lang="en-GB" altLang="zh-CN" dirty="0" smtClean="0">
                <a:solidFill>
                  <a:srgbClr val="FF0000"/>
                </a:solidFill>
              </a:rPr>
              <a:t>For indoor UE positioning, consider combination with WLAN, IMU/Sensor and/or fingerprint mapping based positioning techniques 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modification of SI objective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A06DCA-1C3D-3446-A21C-5E22E056AC66}" type="slidenum">
              <a:rPr kumimoji="1" lang="zh-CN" altLang="en-US" smtClean="0"/>
              <a:pPr/>
              <a:t>12</a:t>
            </a:fld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>
              <a:buNone/>
            </a:pPr>
            <a:r>
              <a:rPr lang="en-US" altLang="zh-CN" sz="44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Thanks !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A06DCA-1C3D-3446-A21C-5E22E056AC66}" type="slidenum">
              <a:rPr kumimoji="1" lang="zh-CN" altLang="en-US" smtClean="0"/>
              <a:pPr/>
              <a:t>13</a:t>
            </a:fld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591015"/>
            <a:ext cx="8229600" cy="3165738"/>
          </a:xfrm>
        </p:spPr>
        <p:txBody>
          <a:bodyPr>
            <a:normAutofit/>
          </a:bodyPr>
          <a:lstStyle/>
          <a:p>
            <a:endParaRPr lang="en-US" altLang="zh-CN" dirty="0" smtClean="0"/>
          </a:p>
          <a:p>
            <a:r>
              <a:rPr lang="en-US" altLang="zh-CN" b="1" u="sng" dirty="0" smtClean="0"/>
              <a:t>Positioning Market aspect</a:t>
            </a:r>
          </a:p>
          <a:p>
            <a:pPr lvl="1"/>
            <a:r>
              <a:rPr lang="en-US" altLang="zh-CN" b="1" u="sng" dirty="0" smtClean="0"/>
              <a:t>Positioning for </a:t>
            </a:r>
            <a:r>
              <a:rPr lang="en-US" altLang="zh-CN" b="1" u="sng" dirty="0" err="1" smtClean="0"/>
              <a:t>eMBB</a:t>
            </a:r>
            <a:r>
              <a:rPr lang="en-US" altLang="zh-CN" dirty="0" smtClean="0"/>
              <a:t>: Location-based service (LBS) is already popular in normal life. Positioning ability </a:t>
            </a:r>
            <a:r>
              <a:rPr lang="en-US" altLang="zh-CN" dirty="0" smtClean="0"/>
              <a:t>has been a crucial factor for operators to improve user </a:t>
            </a:r>
            <a:r>
              <a:rPr lang="en-US" altLang="zh-CN" dirty="0" smtClean="0"/>
              <a:t>experience</a:t>
            </a:r>
            <a:endParaRPr lang="en-US" altLang="zh-CN" dirty="0" smtClean="0"/>
          </a:p>
          <a:p>
            <a:pPr lvl="1"/>
            <a:r>
              <a:rPr lang="en-US" altLang="zh-CN" b="1" u="sng" dirty="0" smtClean="0"/>
              <a:t>Positioning for vertical industry</a:t>
            </a:r>
            <a:r>
              <a:rPr lang="en-US" altLang="zh-CN" dirty="0" smtClean="0"/>
              <a:t>: Emerging 5G deployment for vertical industries, such as </a:t>
            </a:r>
            <a:r>
              <a:rPr lang="en-US" altLang="zh-CN" dirty="0" smtClean="0"/>
              <a:t>URLLC </a:t>
            </a:r>
            <a:r>
              <a:rPr lang="en-US" altLang="zh-CN" dirty="0" smtClean="0"/>
              <a:t>services (ground vehicle, drone, etc), smart home, factory monitoring, also demands improved positioning performance in those scenarios.</a:t>
            </a:r>
          </a:p>
          <a:p>
            <a:pPr lvl="1">
              <a:buNone/>
            </a:pP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A06DCA-1C3D-3446-A21C-5E22E056AC66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u="sng" dirty="0" smtClean="0"/>
              <a:t>Positioning technical aspect</a:t>
            </a:r>
          </a:p>
          <a:p>
            <a:pPr lvl="1"/>
            <a:r>
              <a:rPr lang="en-US" altLang="zh-CN" dirty="0" smtClean="0"/>
              <a:t>Study on positioning technologies should focus more on challenging scenarios and strive to combat the bottleneck factors to meet the higher positioning  accuracy and latency requirement </a:t>
            </a:r>
          </a:p>
          <a:p>
            <a:pPr lvl="1"/>
            <a:r>
              <a:rPr lang="en-US" altLang="zh-CN" dirty="0" smtClean="0"/>
              <a:t>In this </a:t>
            </a:r>
            <a:r>
              <a:rPr lang="en-US" altLang="zh-CN" dirty="0" smtClean="0"/>
              <a:t>contribution</a:t>
            </a:r>
            <a:r>
              <a:rPr lang="en-US" altLang="zh-CN" dirty="0" smtClean="0"/>
              <a:t>, </a:t>
            </a:r>
            <a:r>
              <a:rPr lang="en-US" altLang="zh-CN" b="1" u="sng" dirty="0" smtClean="0"/>
              <a:t>challenging scenarios </a:t>
            </a:r>
            <a:r>
              <a:rPr lang="en-US" altLang="zh-CN" dirty="0" smtClean="0"/>
              <a:t>are </a:t>
            </a:r>
            <a:r>
              <a:rPr lang="en-US" altLang="zh-CN" dirty="0" smtClean="0"/>
              <a:t>additionally proposed </a:t>
            </a:r>
            <a:r>
              <a:rPr lang="en-US" altLang="zh-CN" dirty="0" smtClean="0"/>
              <a:t>from operator </a:t>
            </a:r>
            <a:r>
              <a:rPr lang="en-US" altLang="zh-CN" dirty="0" smtClean="0"/>
              <a:t>perspective</a:t>
            </a: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A06DCA-1C3D-3446-A21C-5E22E056AC66}" type="slidenum">
              <a:rPr kumimoji="1" lang="zh-CN" altLang="en-US" smtClean="0"/>
              <a:pPr/>
              <a:t>3</a:t>
            </a:fld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Outdoor deployment scenario 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89297"/>
            <a:ext cx="2057400" cy="274637"/>
          </a:xfrm>
        </p:spPr>
        <p:txBody>
          <a:bodyPr/>
          <a:lstStyle/>
          <a:p>
            <a:fld id="{6BA06DCA-1C3D-3446-A21C-5E22E056AC66}" type="slidenum">
              <a:rPr kumimoji="1" lang="zh-CN" altLang="en-US" smtClean="0"/>
              <a:pPr/>
              <a:t>4</a:t>
            </a:fld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80571" y="1703620"/>
            <a:ext cx="3962400" cy="1384305"/>
          </a:xfrm>
          <a:prstGeom prst="rect">
            <a:avLst/>
          </a:prstGeom>
          <a:noFill/>
          <a:ln w="285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24400" y="1703620"/>
            <a:ext cx="3962400" cy="1384305"/>
          </a:xfrm>
          <a:prstGeom prst="rect">
            <a:avLst/>
          </a:prstGeom>
          <a:noFill/>
          <a:ln w="285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03200" y="1119830"/>
            <a:ext cx="4451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u="sng" dirty="0" smtClean="0"/>
              <a:t>Use case 1-1: Ground Cellular UE Positioning </a:t>
            </a:r>
            <a:endParaRPr lang="zh-CN" altLang="en-US" sz="1600" b="1" u="sng" dirty="0"/>
          </a:p>
        </p:txBody>
      </p:sp>
      <p:sp>
        <p:nvSpPr>
          <p:cNvPr id="19" name="TextBox 18"/>
          <p:cNvSpPr txBox="1"/>
          <p:nvPr/>
        </p:nvSpPr>
        <p:spPr>
          <a:xfrm>
            <a:off x="4959350" y="1118845"/>
            <a:ext cx="355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u="sng" dirty="0" smtClean="0"/>
              <a:t>Use case 1-2: Stationary UE Positioning </a:t>
            </a:r>
            <a:endParaRPr lang="zh-CN" altLang="en-US" sz="1600" b="1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554260" y="3077885"/>
            <a:ext cx="41701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Challenging factor: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400" dirty="0" smtClean="0"/>
              <a:t>GNSS coverage are not always available, especially in NLOS environment due to shadowing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400" dirty="0" smtClean="0"/>
              <a:t>Timing estimation accuracy is limited in NLOS </a:t>
            </a:r>
            <a:endParaRPr lang="zh-CN" alt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4724400" y="3092152"/>
            <a:ext cx="396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Challenging factor: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400" dirty="0" smtClean="0"/>
              <a:t>Extreme high accuracy in stationary scenario, such as monitoring building tilt angle to detect </a:t>
            </a:r>
            <a:endParaRPr lang="zh-CN" alt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542472" y="4187024"/>
            <a:ext cx="39623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Requirement: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400" b="1" dirty="0" smtClean="0"/>
              <a:t>Accuracy of [5]m </a:t>
            </a:r>
            <a:r>
              <a:rPr lang="en-US" altLang="zh-CN" sz="1400" dirty="0" smtClean="0"/>
              <a:t>under outdoor NLOS environment for conventional ground UE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24400" y="4208099"/>
            <a:ext cx="396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Requirement:</a:t>
            </a:r>
          </a:p>
          <a:p>
            <a:pPr>
              <a:buFont typeface="Wingdings" pitchFamily="2" charset="2"/>
              <a:buChar char="p"/>
            </a:pPr>
            <a:r>
              <a:rPr lang="en-US" altLang="zh-CN" sz="1400" dirty="0" smtClean="0"/>
              <a:t>  Extreme high accuracy of millimeter level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800100" y="2173019"/>
            <a:ext cx="737281" cy="673994"/>
          </a:xfrm>
          <a:prstGeom prst="rect">
            <a:avLst/>
          </a:prstGeom>
          <a:noFill/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3565071" y="2173019"/>
            <a:ext cx="737281" cy="673994"/>
          </a:xfrm>
          <a:prstGeom prst="rect">
            <a:avLst/>
          </a:prstGeom>
          <a:noFill/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4959350" y="2173019"/>
            <a:ext cx="737281" cy="673994"/>
          </a:xfrm>
          <a:prstGeom prst="rect">
            <a:avLst/>
          </a:prstGeom>
          <a:noFill/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9765" y="1980624"/>
            <a:ext cx="335189" cy="109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5315" y="1980624"/>
            <a:ext cx="335189" cy="109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66670" y="2396584"/>
            <a:ext cx="334960" cy="16971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01655" y="2396584"/>
            <a:ext cx="334960" cy="169713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057900" y="2473592"/>
            <a:ext cx="615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sensor</a:t>
            </a:r>
            <a:endParaRPr lang="zh-CN" altLang="en-US" sz="1100" dirty="0"/>
          </a:p>
        </p:txBody>
      </p:sp>
      <p:sp>
        <p:nvSpPr>
          <p:cNvPr id="24" name="TextBox 23"/>
          <p:cNvSpPr txBox="1"/>
          <p:nvPr/>
        </p:nvSpPr>
        <p:spPr>
          <a:xfrm>
            <a:off x="6929095" y="2485662"/>
            <a:ext cx="615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sensor</a:t>
            </a:r>
            <a:endParaRPr lang="zh-CN" altLang="en-US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4714875" y="1719014"/>
            <a:ext cx="39719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 pitchFamily="34" charset="0"/>
              <a:buChar char="•"/>
              <a:tabLst>
                <a:tab pos="85725" algn="l"/>
              </a:tabLst>
            </a:pPr>
            <a:r>
              <a:rPr lang="en-US" altLang="zh-CN" sz="1100" dirty="0" smtClean="0"/>
              <a:t>Monitoring building tilt angle to early warn geological hazards</a:t>
            </a:r>
            <a:endParaRPr lang="zh-CN" altLang="en-US" sz="11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90201" y="2807209"/>
            <a:ext cx="183498" cy="280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65021" y="2807209"/>
            <a:ext cx="400050" cy="26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580571" y="1719014"/>
            <a:ext cx="39719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 pitchFamily="34" charset="0"/>
              <a:buChar char="•"/>
              <a:tabLst>
                <a:tab pos="85725" algn="l"/>
              </a:tabLst>
            </a:pPr>
            <a:r>
              <a:rPr lang="en-US" altLang="zh-CN" sz="1100" dirty="0" smtClean="0"/>
              <a:t>For network planning optimization</a:t>
            </a:r>
          </a:p>
          <a:p>
            <a:pPr marL="180975" indent="-180975">
              <a:buFont typeface="Arial" pitchFamily="34" charset="0"/>
              <a:buChar char="•"/>
              <a:tabLst>
                <a:tab pos="85725" algn="l"/>
              </a:tabLst>
            </a:pPr>
            <a:r>
              <a:rPr lang="en-US" altLang="zh-CN" sz="1100" dirty="0" smtClean="0"/>
              <a:t>Location based service</a:t>
            </a:r>
            <a:endParaRPr lang="zh-CN" altLang="en-US" sz="1100" dirty="0"/>
          </a:p>
        </p:txBody>
      </p:sp>
      <p:sp>
        <p:nvSpPr>
          <p:cNvPr id="27" name="矩形 26"/>
          <p:cNvSpPr/>
          <p:nvPr/>
        </p:nvSpPr>
        <p:spPr>
          <a:xfrm>
            <a:off x="601434" y="591999"/>
            <a:ext cx="8106230" cy="5207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Scenario 1: </a:t>
            </a:r>
            <a:r>
              <a:rPr lang="en-US" altLang="zh-CN" b="1" u="sng" dirty="0" smtClean="0"/>
              <a:t>Outdoor</a:t>
            </a:r>
            <a:r>
              <a:rPr lang="en-US" altLang="zh-CN" dirty="0" smtClean="0"/>
              <a:t> UE positioning via </a:t>
            </a:r>
            <a:r>
              <a:rPr lang="en-US" altLang="zh-CN" b="1" u="sng" dirty="0" smtClean="0"/>
              <a:t>Outdoor</a:t>
            </a:r>
            <a:r>
              <a:rPr lang="en-US" altLang="zh-CN" dirty="0" smtClean="0"/>
              <a:t> Base stations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4762499" y="906343"/>
            <a:ext cx="37528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1400" dirty="0" smtClean="0"/>
              <a:t>  Remote sensing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400" dirty="0" smtClean="0"/>
              <a:t>  Agricultural irritation and monitoring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400" dirty="0" smtClean="0"/>
              <a:t>  Logistics delivery</a:t>
            </a:r>
            <a:endParaRPr lang="zh-CN" altLang="en-US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Outdoor deployment scenario 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A06DCA-1C3D-3446-A21C-5E22E056AC66}" type="slidenum">
              <a:rPr kumimoji="1" lang="zh-CN" altLang="en-US" smtClean="0"/>
              <a:pPr/>
              <a:t>5</a:t>
            </a:fld>
            <a:endParaRPr kumimoji="1"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0571" y="943427"/>
            <a:ext cx="3962400" cy="1418774"/>
          </a:xfrm>
          <a:prstGeom prst="rect">
            <a:avLst/>
          </a:prstGeom>
          <a:noFill/>
          <a:ln w="285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4400" y="943426"/>
            <a:ext cx="3962400" cy="1418775"/>
          </a:xfrm>
          <a:prstGeom prst="rect">
            <a:avLst/>
          </a:prstGeom>
          <a:noFill/>
          <a:ln w="285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580571" y="1307206"/>
            <a:ext cx="737281" cy="673994"/>
          </a:xfrm>
          <a:prstGeom prst="rect">
            <a:avLst/>
          </a:prstGeom>
          <a:noFill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49232" y="1824712"/>
            <a:ext cx="440878" cy="33065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5460" y="1536241"/>
            <a:ext cx="440878" cy="330659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 bwMode="auto">
          <a:xfrm>
            <a:off x="1007402" y="1536241"/>
            <a:ext cx="296541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5" name="直接连接符 14"/>
          <p:cNvCxnSpPr/>
          <p:nvPr/>
        </p:nvCxnSpPr>
        <p:spPr bwMode="auto">
          <a:xfrm>
            <a:off x="1007402" y="2157747"/>
            <a:ext cx="296541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" name="TextBox 15"/>
          <p:cNvSpPr txBox="1"/>
          <p:nvPr/>
        </p:nvSpPr>
        <p:spPr>
          <a:xfrm>
            <a:off x="393700" y="574094"/>
            <a:ext cx="436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u="sng" dirty="0" smtClean="0"/>
              <a:t>Use case 1-3: Ground Vehicle Positioning </a:t>
            </a:r>
            <a:endParaRPr lang="zh-CN" altLang="en-US" sz="1600" b="1" u="sng" dirty="0"/>
          </a:p>
        </p:txBody>
      </p:sp>
      <p:sp>
        <p:nvSpPr>
          <p:cNvPr id="17" name="TextBox 16"/>
          <p:cNvSpPr txBox="1"/>
          <p:nvPr/>
        </p:nvSpPr>
        <p:spPr>
          <a:xfrm>
            <a:off x="4724400" y="574094"/>
            <a:ext cx="3962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u="sng" dirty="0" smtClean="0"/>
              <a:t>Use case 1-4: Drone UE Positioning </a:t>
            </a:r>
            <a:endParaRPr lang="zh-CN" altLang="en-US" sz="1600" b="1" u="sng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943444" y="1844940"/>
            <a:ext cx="565831" cy="517261"/>
          </a:xfrm>
          <a:prstGeom prst="rect">
            <a:avLst/>
          </a:prstGeom>
          <a:noFill/>
        </p:spPr>
      </p:pic>
      <p:cxnSp>
        <p:nvCxnSpPr>
          <p:cNvPr id="24" name="直接连接符 23"/>
          <p:cNvCxnSpPr/>
          <p:nvPr/>
        </p:nvCxnSpPr>
        <p:spPr>
          <a:xfrm flipH="1">
            <a:off x="1007402" y="1854200"/>
            <a:ext cx="2965416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54260" y="2320469"/>
            <a:ext cx="39623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Challenging factor:</a:t>
            </a:r>
          </a:p>
          <a:p>
            <a:pPr>
              <a:buFont typeface="Wingdings" pitchFamily="2" charset="2"/>
              <a:buChar char="p"/>
            </a:pPr>
            <a:r>
              <a:rPr lang="en-US" altLang="zh-CN" sz="1400" dirty="0" smtClean="0"/>
              <a:t>  High speed UE, with up to 250km/h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400" dirty="0" smtClean="0"/>
              <a:t>GNSS coverage are not always available, especially in NLOS environment due to shadowing or in tunnels </a:t>
            </a:r>
            <a:endParaRPr lang="zh-CN" altLang="en-US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87916" y="1720549"/>
            <a:ext cx="540068" cy="43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09451" y="1387514"/>
            <a:ext cx="540068" cy="43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4724400" y="2322036"/>
            <a:ext cx="4165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Challenging factor:</a:t>
            </a:r>
          </a:p>
          <a:p>
            <a:pPr>
              <a:buFont typeface="Wingdings" pitchFamily="2" charset="2"/>
              <a:buChar char="p"/>
            </a:pPr>
            <a:r>
              <a:rPr lang="en-US" altLang="zh-CN" sz="1400" dirty="0" smtClean="0"/>
              <a:t>  High Doppler</a:t>
            </a:r>
          </a:p>
          <a:p>
            <a:pPr>
              <a:buFont typeface="Wingdings" pitchFamily="2" charset="2"/>
              <a:buChar char="p"/>
            </a:pPr>
            <a:r>
              <a:rPr lang="en-US" altLang="zh-CN" sz="1400" dirty="0" smtClean="0"/>
              <a:t>  Vertical domain positioning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400" dirty="0" smtClean="0"/>
              <a:t>GNSS coverage  are not always available, especially during taking off and landing, or surrounded by buildings</a:t>
            </a:r>
            <a:endParaRPr lang="zh-CN" alt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542472" y="3465533"/>
            <a:ext cx="39623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Requirement: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400" b="1" dirty="0" smtClean="0">
                <a:solidFill>
                  <a:srgbClr val="FF0000"/>
                </a:solidFill>
              </a:rPr>
              <a:t>High accuracy of 0.5m-1m </a:t>
            </a:r>
            <a:r>
              <a:rPr lang="en-US" altLang="zh-CN" sz="1400" dirty="0" smtClean="0"/>
              <a:t>under outdoor NLOS and </a:t>
            </a:r>
            <a:r>
              <a:rPr lang="en-US" altLang="zh-CN" sz="1400" b="1" dirty="0" smtClean="0">
                <a:solidFill>
                  <a:srgbClr val="FF0000"/>
                </a:solidFill>
              </a:rPr>
              <a:t>high Doppler </a:t>
            </a:r>
            <a:r>
              <a:rPr lang="en-US" altLang="zh-CN" sz="1400" dirty="0" smtClean="0"/>
              <a:t>environment 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400" dirty="0" smtClean="0"/>
              <a:t>Automotive industry partners expect more reliable and GNSS-independent positioning technologies</a:t>
            </a:r>
            <a:endParaRPr lang="zh-CN" alt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4724400" y="3707031"/>
            <a:ext cx="4419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Requirement: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400" b="1" dirty="0" smtClean="0">
                <a:solidFill>
                  <a:srgbClr val="FF0000"/>
                </a:solidFill>
              </a:rPr>
              <a:t>Accuracy of 0.1m </a:t>
            </a:r>
            <a:r>
              <a:rPr lang="en-US" altLang="zh-CN" sz="1400" dirty="0" smtClean="0"/>
              <a:t>for agricultural monitoring or logistics delivery by 2020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400" b="1" dirty="0" smtClean="0">
                <a:solidFill>
                  <a:srgbClr val="FF0000"/>
                </a:solidFill>
              </a:rPr>
              <a:t>Accuracy of 1m </a:t>
            </a:r>
            <a:r>
              <a:rPr lang="en-US" altLang="zh-CN" sz="1400" dirty="0" smtClean="0"/>
              <a:t>for surveillance, entertainment, etc by 2020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5205002" y="1824712"/>
            <a:ext cx="574475" cy="525163"/>
          </a:xfrm>
          <a:prstGeom prst="rect">
            <a:avLst/>
          </a:prstGeom>
          <a:noFill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279" y="943426"/>
            <a:ext cx="571906" cy="326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3767590" y="1298604"/>
            <a:ext cx="737281" cy="673994"/>
          </a:xfrm>
          <a:prstGeom prst="rect">
            <a:avLst/>
          </a:prstGeom>
          <a:noFill/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43444" y="956127"/>
            <a:ext cx="571906" cy="326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07381" y="1657082"/>
            <a:ext cx="215398" cy="70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678520"/>
            <a:ext cx="8229600" cy="41093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1800" b="1" dirty="0" smtClean="0"/>
              <a:t>Bottleneck Problem:</a:t>
            </a:r>
          </a:p>
          <a:p>
            <a:pPr lvl="1">
              <a:buFont typeface="Wingdings" pitchFamily="2" charset="2"/>
              <a:buChar char="p"/>
            </a:pPr>
            <a:r>
              <a:rPr lang="en-US" altLang="zh-CN" sz="1600" dirty="0" smtClean="0"/>
              <a:t>Timing estimation is not accurate enough in NLOS environment due to shadowing</a:t>
            </a:r>
          </a:p>
          <a:p>
            <a:pPr lvl="1">
              <a:buFont typeface="Wingdings" pitchFamily="2" charset="2"/>
              <a:buChar char="p"/>
            </a:pPr>
            <a:r>
              <a:rPr lang="en-US" altLang="zh-CN" sz="1600" dirty="0" smtClean="0"/>
              <a:t>3D positioning accuracy especially vertical domain positioning accuracy was not guaranteed</a:t>
            </a:r>
          </a:p>
          <a:p>
            <a:pPr lvl="1">
              <a:buFont typeface="Wingdings" pitchFamily="2" charset="2"/>
              <a:buChar char="p"/>
            </a:pPr>
            <a:r>
              <a:rPr lang="en-US" altLang="zh-CN" sz="1600" dirty="0" smtClean="0"/>
              <a:t>High </a:t>
            </a:r>
            <a:r>
              <a:rPr lang="en-US" altLang="zh-CN" sz="1600" dirty="0" err="1" smtClean="0"/>
              <a:t>doppler</a:t>
            </a:r>
            <a:r>
              <a:rPr lang="en-US" altLang="zh-CN" sz="1600" dirty="0" smtClean="0"/>
              <a:t> and fast position change due to higher speed of vehicular and drone UEs poses more challenges for accurate positioning </a:t>
            </a:r>
          </a:p>
          <a:p>
            <a:pPr>
              <a:buNone/>
            </a:pPr>
            <a:endParaRPr lang="en-US" altLang="zh-CN" sz="1800" b="1" u="sng" dirty="0" smtClean="0"/>
          </a:p>
          <a:p>
            <a:pPr>
              <a:buNone/>
            </a:pPr>
            <a:r>
              <a:rPr lang="en-US" altLang="zh-CN" sz="1800" b="1" u="sng" dirty="0" smtClean="0"/>
              <a:t>Corresponding objectives</a:t>
            </a:r>
            <a:r>
              <a:rPr lang="en-US" altLang="zh-CN" sz="1800" b="1" u="sng" dirty="0" smtClean="0"/>
              <a:t>:</a:t>
            </a:r>
            <a:endParaRPr lang="en-US" altLang="zh-CN" sz="1800" b="1" u="sng" dirty="0" smtClean="0"/>
          </a:p>
          <a:p>
            <a:pPr lvl="1">
              <a:buFont typeface="Wingdings" pitchFamily="2" charset="2"/>
              <a:buChar char="ü"/>
            </a:pPr>
            <a:r>
              <a:rPr lang="en-US" altLang="zh-CN" sz="1600" dirty="0" smtClean="0"/>
              <a:t>How NR new features, including massive antenna, large bandwidth, flexible numerology can improve performance in outdoor scenarios</a:t>
            </a:r>
          </a:p>
          <a:p>
            <a:pPr lvl="1">
              <a:buFont typeface="Wingdings" pitchFamily="2" charset="2"/>
              <a:buChar char="ü"/>
            </a:pPr>
            <a:r>
              <a:rPr lang="en-GB" altLang="zh-CN" sz="1600" dirty="0" smtClean="0"/>
              <a:t>Study specific solutions </a:t>
            </a:r>
            <a:r>
              <a:rPr lang="en-GB" altLang="zh-CN" sz="1600" b="1" dirty="0" smtClean="0"/>
              <a:t>for outdoor high Doppler cases </a:t>
            </a:r>
            <a:r>
              <a:rPr lang="en-GB" altLang="zh-CN" sz="1600" dirty="0" smtClean="0"/>
              <a:t>and </a:t>
            </a:r>
            <a:r>
              <a:rPr lang="en-GB" altLang="zh-CN" sz="1600" b="1" dirty="0" smtClean="0"/>
              <a:t>3D-positionin</a:t>
            </a:r>
            <a:r>
              <a:rPr lang="en-GB" altLang="zh-CN" sz="1600" dirty="0" smtClean="0"/>
              <a:t>g, as well as </a:t>
            </a:r>
            <a:r>
              <a:rPr lang="en-GB" altLang="zh-CN" sz="1600" b="1" dirty="0" smtClean="0"/>
              <a:t>extreme high accuracy solutions in stationary scenario</a:t>
            </a:r>
          </a:p>
          <a:p>
            <a:pPr lvl="2">
              <a:buFont typeface="Wingdings" pitchFamily="2" charset="2"/>
              <a:buChar char="ü"/>
            </a:pPr>
            <a:r>
              <a:rPr lang="en-US" altLang="zh-CN" sz="1400" dirty="0" smtClean="0"/>
              <a:t>Study both RAT-dependent and hybrid positioning, including IMU/</a:t>
            </a:r>
            <a:r>
              <a:rPr lang="en-US" altLang="zh-CN" sz="1400" dirty="0" err="1" smtClean="0"/>
              <a:t>mmWave</a:t>
            </a:r>
            <a:r>
              <a:rPr lang="en-US" altLang="zh-CN" sz="1400" dirty="0" smtClean="0"/>
              <a:t> radar, and combination of high-resolution mapping etc, to reduce the dependency on </a:t>
            </a:r>
            <a:r>
              <a:rPr lang="en-US" altLang="zh-CN" sz="1400" dirty="0" smtClean="0"/>
              <a:t>GNSS</a:t>
            </a:r>
            <a:endParaRPr lang="en-US" altLang="zh-CN" sz="14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Outdoor deployment scenario 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A06DCA-1C3D-3446-A21C-5E22E056AC66}" type="slidenum">
              <a:rPr kumimoji="1" lang="zh-CN" altLang="en-US" smtClean="0"/>
              <a:pPr/>
              <a:t>6</a:t>
            </a:fld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28286"/>
            <a:ext cx="8229600" cy="3834742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700" b="1" dirty="0" smtClean="0"/>
              <a:t>Use case:  </a:t>
            </a:r>
            <a:r>
              <a:rPr lang="en-US" altLang="zh-CN" sz="1700" dirty="0" smtClean="0"/>
              <a:t>Residential area, emergency searching, etc,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700" dirty="0" smtClean="0"/>
              <a:t>where indoor BS coverage are limited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1700" b="1" dirty="0" smtClean="0"/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700" b="1" dirty="0" smtClean="0"/>
              <a:t>Requirement</a:t>
            </a:r>
            <a:r>
              <a:rPr lang="zh-CN" altLang="en-US" sz="1700" b="1" dirty="0" smtClean="0"/>
              <a:t>：</a:t>
            </a:r>
            <a:r>
              <a:rPr lang="en-US" altLang="zh-CN" sz="1700" dirty="0" smtClean="0"/>
              <a:t> [3-5]m in horizontal, and [3]m (storey level) in vertical domain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1700" b="1" dirty="0" smtClean="0"/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700" b="1" dirty="0" smtClean="0"/>
              <a:t>Bottleneck Problem: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en-US" altLang="zh-CN" sz="1600" dirty="0" smtClean="0">
                <a:solidFill>
                  <a:srgbClr val="FF0000"/>
                </a:solidFill>
              </a:rPr>
              <a:t>Indoor access points may not be deployed or available, </a:t>
            </a:r>
            <a:r>
              <a:rPr lang="en-US" altLang="zh-CN" sz="1600" dirty="0" smtClean="0"/>
              <a:t>only outdoor base stations are available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en-US" altLang="zh-CN" sz="1600" dirty="0" smtClean="0"/>
              <a:t>Low received signal strength due to high penetration loss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en-US" altLang="zh-CN" sz="1600" dirty="0" smtClean="0"/>
              <a:t>Inaccurate timing estimation due to complex diffraction and reflection environment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p"/>
            </a:pPr>
            <a:r>
              <a:rPr lang="en-US" altLang="zh-CN" sz="1600" dirty="0" smtClean="0"/>
              <a:t>GNSS coverage is limited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1700" b="1" u="sng" dirty="0" smtClean="0"/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700" b="1" u="sng" dirty="0" smtClean="0"/>
              <a:t>Corresponding objectives:</a:t>
            </a:r>
            <a:endParaRPr lang="en-US" altLang="zh-CN" sz="1700" b="1" u="sng" dirty="0" smtClean="0"/>
          </a:p>
          <a:p>
            <a:pPr lvl="1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en-US" altLang="zh-CN" sz="1600" dirty="0" smtClean="0"/>
              <a:t>How NR new features, including massive antenna, large bandwidth, flexible numerology can improve performance in such </a:t>
            </a:r>
            <a:r>
              <a:rPr lang="en-US" altLang="zh-CN" sz="1600" dirty="0" smtClean="0"/>
              <a:t>scenarios</a:t>
            </a:r>
            <a:endParaRPr lang="en-US" altLang="zh-CN" sz="16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Outdoor deployment scenario 2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A06DCA-1C3D-3446-A21C-5E22E056AC66}" type="slidenum">
              <a:rPr kumimoji="1" lang="zh-CN" altLang="en-US" smtClean="0"/>
              <a:pPr/>
              <a:t>7</a:t>
            </a:fld>
            <a:endParaRPr kumimoji="1"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25661" y="1188480"/>
            <a:ext cx="2661139" cy="826462"/>
          </a:xfrm>
          <a:prstGeom prst="rect">
            <a:avLst/>
          </a:prstGeom>
          <a:noFill/>
          <a:ln w="285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106752" y="1438006"/>
            <a:ext cx="555324" cy="507656"/>
          </a:xfrm>
          <a:prstGeom prst="rect">
            <a:avLst/>
          </a:prstGeom>
          <a:noFill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980605" y="1454230"/>
            <a:ext cx="555324" cy="507656"/>
          </a:xfrm>
          <a:prstGeom prst="rect">
            <a:avLst/>
          </a:prstGeom>
          <a:noFill/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5819" y="1188480"/>
            <a:ext cx="485788" cy="8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5183" y="1438006"/>
            <a:ext cx="138212" cy="21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601434" y="591999"/>
            <a:ext cx="8106230" cy="5207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Scenario 2:  </a:t>
            </a:r>
            <a:r>
              <a:rPr lang="en-US" altLang="zh-CN" b="1" u="sng" dirty="0" smtClean="0"/>
              <a:t>Indoor</a:t>
            </a:r>
            <a:r>
              <a:rPr lang="en-US" altLang="zh-CN" dirty="0" smtClean="0"/>
              <a:t> UE positioning via </a:t>
            </a:r>
            <a:r>
              <a:rPr lang="en-US" altLang="zh-CN" b="1" u="sng" dirty="0" smtClean="0"/>
              <a:t>Outdoor</a:t>
            </a:r>
            <a:r>
              <a:rPr lang="en-US" altLang="zh-CN" dirty="0" smtClean="0"/>
              <a:t> Base stations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Indoor deployment scenario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A06DCA-1C3D-3446-A21C-5E22E056AC66}" type="slidenum">
              <a:rPr kumimoji="1" lang="zh-CN" altLang="en-US" smtClean="0"/>
              <a:pPr/>
              <a:t>8</a:t>
            </a:fld>
            <a:endParaRPr kumimoji="1"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42472" y="2182680"/>
            <a:ext cx="8348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Challenging factor: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600" dirty="0" smtClean="0"/>
              <a:t>GNSS coverage are limited for indoor scenario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600" dirty="0" smtClean="0"/>
              <a:t>Indoor small cell deployment limits the use massive MIMO antennas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600" dirty="0" smtClean="0"/>
              <a:t>Typical access points are many distributed RRU connecting to a single BBU of or even passive antennas</a:t>
            </a:r>
            <a:endParaRPr lang="zh-CN" alt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542472" y="3592533"/>
            <a:ext cx="76871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Expectations:</a:t>
            </a:r>
            <a:endParaRPr lang="en-US" altLang="zh-CN" sz="1600" b="1" dirty="0" smtClean="0"/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600" b="1" dirty="0" smtClean="0">
                <a:solidFill>
                  <a:srgbClr val="FF0000"/>
                </a:solidFill>
              </a:rPr>
              <a:t>Accuracy of [1]m </a:t>
            </a:r>
            <a:r>
              <a:rPr lang="en-US" altLang="zh-CN" sz="1600" dirty="0" smtClean="0"/>
              <a:t>under indoor LOS and low moving environment </a:t>
            </a:r>
          </a:p>
          <a:p>
            <a:pPr marL="266700" indent="-266700">
              <a:buFont typeface="Wingdings" pitchFamily="2" charset="2"/>
              <a:buChar char="p"/>
            </a:pPr>
            <a:r>
              <a:rPr lang="en-US" altLang="zh-CN" sz="1600" b="1" dirty="0" smtClean="0">
                <a:solidFill>
                  <a:srgbClr val="FF0000"/>
                </a:solidFill>
              </a:rPr>
              <a:t>Relaxed accuracy of [3-5]m in horizontal, and [3]m (storey level) in vertical domain</a:t>
            </a:r>
            <a:r>
              <a:rPr lang="en-US" altLang="zh-CN" sz="1600" dirty="0" smtClean="0"/>
              <a:t> under other environments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2472" y="1154865"/>
            <a:ext cx="5014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Use cases: </a:t>
            </a:r>
          </a:p>
          <a:p>
            <a:pPr marL="269875" indent="-269875">
              <a:buFont typeface="Wingdings" pitchFamily="2" charset="2"/>
              <a:buChar char="p"/>
            </a:pPr>
            <a:r>
              <a:rPr lang="en-US" altLang="zh-CN" sz="1600" dirty="0" smtClean="0"/>
              <a:t>Shopping mall, for identifying , ad pushing, etc   </a:t>
            </a:r>
          </a:p>
          <a:p>
            <a:pPr marL="269875" indent="-269875">
              <a:buFont typeface="Wingdings" pitchFamily="2" charset="2"/>
              <a:buChar char="p"/>
            </a:pPr>
            <a:r>
              <a:rPr lang="en-US" altLang="zh-CN" sz="1600" dirty="0" smtClean="0"/>
              <a:t>Smart home  </a:t>
            </a:r>
            <a:endParaRPr lang="zh-CN" altLang="en-US" sz="1600" dirty="0" smtClean="0"/>
          </a:p>
        </p:txBody>
      </p:sp>
      <p:pic>
        <p:nvPicPr>
          <p:cNvPr id="2050" name="Picture 2" descr="420697_135846443181_2.x_large"/>
          <p:cNvPicPr>
            <a:picLocks noChangeAspect="1" noChangeArrowheads="1"/>
          </p:cNvPicPr>
          <p:nvPr/>
        </p:nvPicPr>
        <p:blipFill>
          <a:blip r:embed="rId3"/>
          <a:srcRect b="3348"/>
          <a:stretch>
            <a:fillRect/>
          </a:stretch>
        </p:blipFill>
        <p:spPr bwMode="auto">
          <a:xfrm>
            <a:off x="6801565" y="1185091"/>
            <a:ext cx="2089347" cy="1514547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601434" y="591999"/>
            <a:ext cx="8106230" cy="5207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Scenario 3: </a:t>
            </a:r>
            <a:r>
              <a:rPr lang="en-US" altLang="zh-CN" b="1" u="sng" dirty="0" smtClean="0"/>
              <a:t>Indoor</a:t>
            </a:r>
            <a:r>
              <a:rPr lang="en-US" altLang="zh-CN" dirty="0" smtClean="0"/>
              <a:t> UE positioning via </a:t>
            </a:r>
            <a:r>
              <a:rPr lang="en-US" altLang="zh-CN" b="1" u="sng" dirty="0" smtClean="0"/>
              <a:t>Indoor</a:t>
            </a:r>
            <a:r>
              <a:rPr lang="en-US" altLang="zh-CN" dirty="0" smtClean="0"/>
              <a:t> Base stations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932521"/>
            <a:ext cx="8229600" cy="383474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800" b="1" dirty="0" smtClean="0"/>
              <a:t>Bottleneck Problem: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GNSS coverage is limited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Complex indoor environment due to diffraction and reflection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Small cells are typically deployed thus limiting the usage of massive MIMO antennas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Current techniques cannot perform positioning for passive antenna systems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1400" b="1" u="sng" dirty="0" smtClean="0"/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800" b="1" u="sng" dirty="0" smtClean="0"/>
              <a:t>Corresponding objectives:</a:t>
            </a:r>
            <a:endParaRPr lang="en-US" altLang="zh-CN" sz="1800" b="1" u="sng" dirty="0" smtClean="0"/>
          </a:p>
          <a:p>
            <a:pPr lvl="1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en-US" altLang="zh-CN" sz="1600" dirty="0" smtClean="0"/>
              <a:t>Identify benefit </a:t>
            </a:r>
            <a:r>
              <a:rPr lang="en-US" altLang="zh-CN" sz="1600" dirty="0" smtClean="0"/>
              <a:t>of large bandwidth to indoor positioning accuracy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en-GB" altLang="zh-CN" sz="1400" dirty="0" smtClean="0"/>
              <a:t>Positioning accuracy for band-limited UEs and possible solutions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en-GB" altLang="zh-CN" sz="1600" dirty="0" smtClean="0"/>
              <a:t>Study specific solutions for </a:t>
            </a:r>
            <a:r>
              <a:rPr lang="en-US" altLang="zh-CN" sz="1600" dirty="0" smtClean="0"/>
              <a:t>distributed RRU or</a:t>
            </a:r>
            <a:r>
              <a:rPr lang="en-GB" altLang="zh-CN" sz="1600" dirty="0" smtClean="0"/>
              <a:t> indoor passive </a:t>
            </a:r>
            <a:r>
              <a:rPr lang="en-GB" altLang="zh-CN" sz="1600" dirty="0" smtClean="0"/>
              <a:t>antennas</a:t>
            </a:r>
            <a:endParaRPr lang="en-GB" altLang="zh-CN" sz="16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Indoor deployment scenario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A06DCA-1C3D-3446-A21C-5E22E056AC66}" type="slidenum">
              <a:rPr kumimoji="1" lang="zh-CN" altLang="en-US" smtClean="0"/>
              <a:pPr/>
              <a:t>9</a:t>
            </a:fld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48114</TotalTime>
  <Words>1401</Words>
  <Application>Microsoft Office PowerPoint</Application>
  <PresentationFormat>全屏显示(16:9)</PresentationFormat>
  <Paragraphs>161</Paragraphs>
  <Slides>13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9_主题2</vt:lpstr>
      <vt:lpstr>幻灯片 1</vt:lpstr>
      <vt:lpstr>Background</vt:lpstr>
      <vt:lpstr>Observations</vt:lpstr>
      <vt:lpstr>Outdoor deployment scenario 1</vt:lpstr>
      <vt:lpstr>Outdoor deployment scenario 1</vt:lpstr>
      <vt:lpstr>Outdoor deployment scenario 1</vt:lpstr>
      <vt:lpstr>Outdoor deployment scenario 2</vt:lpstr>
      <vt:lpstr>Indoor deployment scenario</vt:lpstr>
      <vt:lpstr>Indoor deployment scenario</vt:lpstr>
      <vt:lpstr>Summary of scenarios and expectations</vt:lpstr>
      <vt:lpstr>Proposed modification of SI objective</vt:lpstr>
      <vt:lpstr>Proposed modification of SI objective</vt:lpstr>
      <vt:lpstr>幻灯片 13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庆 黄</dc:creator>
  <cp:lastModifiedBy>ONECM</cp:lastModifiedBy>
  <cp:revision>1766</cp:revision>
  <dcterms:created xsi:type="dcterms:W3CDTF">2016-05-23T08:19:08Z</dcterms:created>
  <dcterms:modified xsi:type="dcterms:W3CDTF">2017-09-04T04:43:58Z</dcterms:modified>
</cp:coreProperties>
</file>