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10"/>
  </p:handoutMasterIdLst>
  <p:sldIdLst>
    <p:sldId id="262" r:id="rId2"/>
    <p:sldId id="264" r:id="rId3"/>
    <p:sldId id="265" r:id="rId4"/>
    <p:sldId id="270" r:id="rId5"/>
    <p:sldId id="267" r:id="rId6"/>
    <p:sldId id="271" r:id="rId7"/>
    <p:sldId id="266" r:id="rId8"/>
    <p:sldId id="261" r:id="rId9"/>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000000"/>
        </p14:laserClr>
      </p:ext>
      <p:ext uri="{2FDB2607-1784-4EEB-B798-7EB5836EED8A}">
        <p14:showMediaCtrls xmlns="" xmlns:p14="http://schemas.microsoft.com/office/powerpoint/2010/main" val="1"/>
      </p:ext>
    </p:extLst>
  </p:showPr>
  <p:clrMru>
    <a:srgbClr val="005BAA"/>
    <a:srgbClr val="008FD4"/>
    <a:srgbClr val="5ACBF5"/>
    <a:srgbClr val="8CC63E"/>
    <a:srgbClr val="0070B1"/>
    <a:srgbClr val="00ABBD"/>
    <a:srgbClr val="00AEEF"/>
    <a:srgbClr val="0089C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04" autoAdjust="0"/>
    <p:restoredTop sz="94677"/>
  </p:normalViewPr>
  <p:slideViewPr>
    <p:cSldViewPr snapToGrid="0" snapToObjects="1">
      <p:cViewPr>
        <p:scale>
          <a:sx n="87" d="100"/>
          <a:sy n="87" d="100"/>
        </p:scale>
        <p:origin x="-858" y="-282"/>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pPr>
                <a:defRPr/>
              </a:pPr>
              <a:t>2017/9/5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a:latin typeface="Arial" panose="020B0604020202020204" pitchFamily="34" charset="0"/>
              <a:cs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a:latin typeface="Arial" panose="020B0604020202020204" pitchFamily="34" charset="0"/>
              <a:cs typeface="Arial" panose="020B0604020202020204" pitchFamily="34" charset="0"/>
            </a:endParaRPr>
          </a:p>
        </p:txBody>
      </p:sp>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smtClean="0"/>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smtClean="0"/>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smtClean="0"/>
              <a:t>单击此处编辑母版标题样式</a:t>
            </a:r>
            <a:endParaRPr lang="en-US" dirty="0"/>
          </a:p>
        </p:txBody>
      </p:sp>
      <p:pic>
        <p:nvPicPr>
          <p:cNvPr id="3" name="图片 2" descr="未标题-1-01"/>
          <p:cNvPicPr>
            <a:picLocks noChangeAspect="1"/>
          </p:cNvPicPr>
          <p:nvPr userDrawn="1"/>
        </p:nvPicPr>
        <p:blipFill>
          <a:blip r:embed="rId3"/>
          <a:stretch>
            <a:fillRect/>
          </a:stretch>
        </p:blipFill>
        <p:spPr>
          <a:xfrm>
            <a:off x="7538720" y="314960"/>
            <a:ext cx="1397000" cy="70104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smtClean="0"/>
              <a:t>单击此处编辑母版标题样式</a:t>
            </a:r>
            <a:endParaRPr lang="en-US" altLang="zh-CN" dirty="0" smtClean="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t>
            </a:r>
            <a:r>
              <a:rPr kumimoji="1" lang="en-US" sz="600" dirty="0" smtClean="0">
                <a:solidFill>
                  <a:srgbClr val="7F7F7F"/>
                </a:solidFill>
                <a:latin typeface="Arial" panose="020B0604020202020204" pitchFamily="34" charset="0"/>
                <a:cs typeface="Arial" panose="020B0604020202020204" pitchFamily="34" charset="0"/>
              </a:rPr>
              <a:t>All </a:t>
            </a:r>
            <a:r>
              <a:rPr kumimoji="1" lang="en-US" sz="600" dirty="0">
                <a:solidFill>
                  <a:srgbClr val="7F7F7F"/>
                </a:solidFill>
                <a:latin typeface="Arial" panose="020B0604020202020204" pitchFamily="34" charset="0"/>
                <a:cs typeface="Arial" panose="020B0604020202020204" pitchFamily="34" charset="0"/>
              </a:rPr>
              <a:t>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pPr>
                <a:defRPr/>
              </a:pPr>
              <a:t>‹#›</a:t>
            </a:fld>
            <a:endParaRPr lang="en-US" sz="80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smtClean="0"/>
              <a:t>单击此处编辑母版文本样式</a:t>
            </a:r>
          </a:p>
          <a:p>
            <a:pPr lvl="1"/>
            <a:r>
              <a:rPr lang="zh-CN" altLang="en-US" smtClean="0"/>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0" dirty="0">
                <a:solidFill>
                  <a:srgbClr val="008FD4"/>
                </a:solidFill>
                <a:latin typeface="Arial" panose="020B0604020202020204" pitchFamily="34" charset="0"/>
                <a:cs typeface="Arial" panose="020B0604020202020204" pitchFamily="34" charset="0"/>
              </a:defRPr>
            </a:lvl1pPr>
          </a:lstStyle>
          <a:p>
            <a:pPr lvl="0"/>
            <a:r>
              <a:rPr lang="zh-CN" altLang="en-US" dirty="0" smtClean="0"/>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t>
            </a:r>
            <a:r>
              <a:rPr kumimoji="1" lang="en-US" sz="600" dirty="0" smtClean="0">
                <a:solidFill>
                  <a:srgbClr val="7F7F7F"/>
                </a:solidFill>
                <a:latin typeface="Arial" panose="020B0604020202020204" pitchFamily="34" charset="0"/>
                <a:cs typeface="Arial" panose="020B0604020202020204" pitchFamily="34" charset="0"/>
              </a:rPr>
              <a:t>All </a:t>
            </a:r>
            <a:r>
              <a:rPr kumimoji="1" lang="en-US" sz="600" dirty="0">
                <a:solidFill>
                  <a:srgbClr val="7F7F7F"/>
                </a:solidFill>
                <a:latin typeface="Arial" panose="020B0604020202020204" pitchFamily="34" charset="0"/>
                <a:cs typeface="Arial" panose="020B0604020202020204" pitchFamily="34" charset="0"/>
              </a:rPr>
              <a:t>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pPr>
                <a:defRPr/>
              </a:pPr>
              <a:t>‹#›</a:t>
            </a:fld>
            <a:endParaRPr lang="en-US" sz="800">
              <a:solidFill>
                <a:srgbClr val="404040"/>
              </a:solidFill>
              <a:latin typeface="Arial" panose="020B0604020202020204" pitchFamily="34" charset="0"/>
              <a:cs typeface="Arial" panose="020B0604020202020204" pitchFamily="34" charset="0"/>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smtClean="0"/>
              <a:t>单击此处编辑母版文本样式</a:t>
            </a:r>
          </a:p>
          <a:p>
            <a:pPr lvl="1"/>
            <a:r>
              <a:rPr lang="zh-CN" altLang="en-US" smtClean="0"/>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smtClean="0"/>
              <a:t>单击此处编辑母版文本样式</a:t>
            </a:r>
          </a:p>
          <a:p>
            <a:pPr lvl="1"/>
            <a:r>
              <a:rPr lang="zh-CN" altLang="en-US" smtClean="0"/>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0" dirty="0">
                <a:solidFill>
                  <a:srgbClr val="008FD4"/>
                </a:solidFill>
                <a:latin typeface="Arial" panose="020B0604020202020204" pitchFamily="34" charset="0"/>
                <a:cs typeface="Arial" panose="020B0604020202020204" pitchFamily="34" charset="0"/>
              </a:defRPr>
            </a:lvl1pPr>
          </a:lstStyle>
          <a:p>
            <a:pPr lvl="0"/>
            <a:r>
              <a:rPr lang="zh-CN" altLang="en-US" dirty="0" smtClean="0"/>
              <a:t>单击此处编辑母版标题样式</a:t>
            </a:r>
            <a:endParaRPr lang="zh-CN" altLang="en-US" dirty="0"/>
          </a:p>
        </p:txBody>
      </p:sp>
      <p:sp>
        <p:nvSpPr>
          <p:cNvPr id="20" name="TextBox 18"/>
          <p:cNvSpPr txBox="1">
            <a:spLocks noChangeArrowheads="1"/>
          </p:cNvSpPr>
          <p:nvPr userDrawn="1"/>
        </p:nvSpPr>
        <p:spPr bwMode="auto">
          <a:xfrm>
            <a:off x="8036089" y="208724"/>
            <a:ext cx="896938" cy="404813"/>
          </a:xfrm>
          <a:prstGeom prst="rect">
            <a:avLst/>
          </a:prstGeom>
          <a:noFill/>
          <a:ln w="9525">
            <a:noFill/>
            <a:miter lim="800000"/>
          </a:ln>
        </p:spPr>
        <p:txBody>
          <a:bodyPr lIns="0" tIns="0" rIns="0" bIns="0"/>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1000" dirty="0">
                <a:solidFill>
                  <a:srgbClr val="404040"/>
                </a:solidFill>
                <a:latin typeface="Arial" panose="020B0604020202020204" pitchFamily="34" charset="0"/>
                <a:cs typeface="Arial" panose="020B0604020202020204" pitchFamily="34" charset="0"/>
              </a:rPr>
              <a:t>Confidential</a:t>
            </a:r>
            <a:r>
              <a:rPr lang="en-US" sz="1000" b="1" dirty="0">
                <a:solidFill>
                  <a:srgbClr val="404040"/>
                </a:solidFill>
                <a:latin typeface="Arial" panose="020B0604020202020204" pitchFamily="34" charset="0"/>
                <a:ea typeface="Heiti SC Light"/>
                <a:cs typeface="Arial" panose="020B0604020202020204" pitchFamily="34" charset="0"/>
              </a:rPr>
              <a:t>▲</a:t>
            </a:r>
            <a:endParaRPr kumimoji="1" lang="en-US" sz="1000" b="1" dirty="0">
              <a:solidFill>
                <a:srgbClr val="404040"/>
              </a:solidFill>
              <a:latin typeface="Arial" panose="020B0604020202020204" pitchFamily="34" charset="0"/>
              <a:ea typeface="Heiti SC Light"/>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t>
            </a:r>
            <a:r>
              <a:rPr kumimoji="1" lang="en-US" sz="600" dirty="0" smtClean="0">
                <a:solidFill>
                  <a:srgbClr val="7F7F7F"/>
                </a:solidFill>
                <a:latin typeface="Arial" panose="020B0604020202020204" pitchFamily="34" charset="0"/>
                <a:cs typeface="Arial" panose="020B0604020202020204" pitchFamily="34" charset="0"/>
              </a:rPr>
              <a:t>All </a:t>
            </a:r>
            <a:r>
              <a:rPr kumimoji="1" lang="en-US" sz="600" dirty="0">
                <a:solidFill>
                  <a:srgbClr val="7F7F7F"/>
                </a:solidFill>
                <a:latin typeface="Arial" panose="020B0604020202020204" pitchFamily="34" charset="0"/>
                <a:cs typeface="Arial" panose="020B0604020202020204" pitchFamily="34" charset="0"/>
              </a:rPr>
              <a:t>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pPr>
                <a:defRPr/>
              </a:pPr>
              <a:t>‹#›</a:t>
            </a:fld>
            <a:endParaRPr lang="en-US" sz="800">
              <a:solidFill>
                <a:srgbClr val="404040"/>
              </a:solidFill>
              <a:latin typeface="Arial" panose="020B0604020202020204" pitchFamily="34" charset="0"/>
              <a:cs typeface="Arial" panose="020B0604020202020204" pitchFamily="34" charset="0"/>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smtClean="0"/>
              <a:t>单击此处编辑母版文本样式</a:t>
            </a:r>
          </a:p>
          <a:p>
            <a:pPr lvl="1"/>
            <a:r>
              <a:rPr lang="zh-CN" altLang="en-US" smtClean="0"/>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smtClean="0"/>
              <a:t>单击此处编辑母版文本样式</a:t>
            </a:r>
          </a:p>
          <a:p>
            <a:pPr lvl="1"/>
            <a:r>
              <a:rPr lang="zh-CN" altLang="en-US" smtClean="0"/>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0" dirty="0">
                <a:solidFill>
                  <a:srgbClr val="008FD4"/>
                </a:solidFill>
                <a:latin typeface="Arial" panose="020B0604020202020204" pitchFamily="34" charset="0"/>
                <a:cs typeface="Arial" panose="020B0604020202020204" pitchFamily="34" charset="0"/>
              </a:defRPr>
            </a:lvl1pPr>
          </a:lstStyle>
          <a:p>
            <a:pPr lvl="0"/>
            <a:r>
              <a:rPr lang="zh-CN" altLang="en-US" dirty="0" smtClean="0"/>
              <a:t>单击此处编辑母版标题样式</a:t>
            </a:r>
            <a:endParaRPr lang="zh-CN" altLang="en-US" dirty="0"/>
          </a:p>
        </p:txBody>
      </p:sp>
      <p:sp>
        <p:nvSpPr>
          <p:cNvPr id="20" name="TextBox 18"/>
          <p:cNvSpPr txBox="1">
            <a:spLocks noChangeArrowheads="1"/>
          </p:cNvSpPr>
          <p:nvPr userDrawn="1"/>
        </p:nvSpPr>
        <p:spPr bwMode="auto">
          <a:xfrm>
            <a:off x="8036089" y="208724"/>
            <a:ext cx="896938" cy="404813"/>
          </a:xfrm>
          <a:prstGeom prst="rect">
            <a:avLst/>
          </a:prstGeom>
          <a:noFill/>
          <a:ln w="9525">
            <a:noFill/>
            <a:miter lim="800000"/>
          </a:ln>
        </p:spPr>
        <p:txBody>
          <a:bodyPr lIns="0" tIns="0" rIns="0" bIns="0"/>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1000" dirty="0">
                <a:solidFill>
                  <a:srgbClr val="404040"/>
                </a:solidFill>
                <a:latin typeface="Arial" panose="020B0604020202020204" pitchFamily="34" charset="0"/>
                <a:cs typeface="Arial" panose="020B0604020202020204" pitchFamily="34" charset="0"/>
              </a:rPr>
              <a:t>Confidential</a:t>
            </a:r>
            <a:r>
              <a:rPr lang="en-US" sz="1000" b="1" dirty="0">
                <a:solidFill>
                  <a:srgbClr val="404040"/>
                </a:solidFill>
                <a:latin typeface="Arial" panose="020B0604020202020204" pitchFamily="34" charset="0"/>
                <a:ea typeface="Heiti SC Light"/>
                <a:cs typeface="Arial" panose="020B0604020202020204" pitchFamily="34" charset="0"/>
              </a:rPr>
              <a:t>▲</a:t>
            </a:r>
            <a:endParaRPr kumimoji="1" lang="en-US" sz="1000" b="1" dirty="0">
              <a:solidFill>
                <a:srgbClr val="404040"/>
              </a:solidFill>
              <a:latin typeface="Arial" panose="020B0604020202020204" pitchFamily="34" charset="0"/>
              <a:ea typeface="Heiti SC Light"/>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smtClean="0"/>
              <a:t>单击此处编辑母版标题样式</a:t>
            </a:r>
            <a:endParaRPr lang="en-US" dirty="0"/>
          </a:p>
        </p:txBody>
      </p:sp>
      <p:pic>
        <p:nvPicPr>
          <p:cNvPr id="2" name="图片 1" descr="169英文"/>
          <p:cNvPicPr>
            <a:picLocks noChangeAspect="1"/>
          </p:cNvPicPr>
          <p:nvPr userDrawn="1"/>
        </p:nvPicPr>
        <p:blipFill>
          <a:blip r:embed="rId3"/>
          <a:stretch>
            <a:fillRect/>
          </a:stretch>
        </p:blipFill>
        <p:spPr>
          <a:xfrm>
            <a:off x="-457200" y="-255905"/>
            <a:ext cx="10058400" cy="565594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内容">
    <p:spTree>
      <p:nvGrpSpPr>
        <p:cNvPr id="1" name=""/>
        <p:cNvGrpSpPr/>
        <p:nvPr/>
      </p:nvGrpSpPr>
      <p:grpSpPr>
        <a:xfrm>
          <a:off x="0" y="0"/>
          <a:ext cx="0" cy="0"/>
          <a:chOff x="0" y="0"/>
          <a:chExt cx="0" cy="0"/>
        </a:xfrm>
      </p:grpSpPr>
      <p:pic>
        <p:nvPicPr>
          <p:cNvPr id="17" name="内容占位符 4"/>
          <p:cNvPicPr>
            <a:picLocks noChangeAspect="1"/>
          </p:cNvPicPr>
          <p:nvPr userDrawn="1"/>
        </p:nvPicPr>
        <p:blipFill rotWithShape="1">
          <a:blip r:embed="rId2" cstate="print"/>
          <a:srcRect b="15770"/>
          <a:stretch/>
        </p:blipFill>
        <p:spPr>
          <a:xfrm>
            <a:off x="0" y="0"/>
            <a:ext cx="9162010" cy="5143500"/>
          </a:xfrm>
          <a:prstGeom prst="rect">
            <a:avLst/>
          </a:prstGeom>
          <a:ln>
            <a:noFill/>
          </a:ln>
        </p:spPr>
      </p:pic>
      <p:sp>
        <p:nvSpPr>
          <p:cNvPr id="18" name="矩形 17"/>
          <p:cNvSpPr/>
          <p:nvPr userDrawn="1"/>
        </p:nvSpPr>
        <p:spPr>
          <a:xfrm>
            <a:off x="2" y="1"/>
            <a:ext cx="9140035" cy="5143500"/>
          </a:xfrm>
          <a:prstGeom prst="rect">
            <a:avLst/>
          </a:prstGeom>
          <a:solidFill>
            <a:srgbClr val="000000">
              <a:alpha val="70000"/>
            </a:srgbClr>
          </a:solidFill>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4" name="Rectangle 8"/>
          <p:cNvSpPr>
            <a:spLocks noChangeArrowheads="1"/>
          </p:cNvSpPr>
          <p:nvPr/>
        </p:nvSpPr>
        <p:spPr bwMode="auto">
          <a:xfrm>
            <a:off x="9236075" y="2516904"/>
            <a:ext cx="1360488" cy="1294687"/>
          </a:xfrm>
          <a:prstGeom prst="rect">
            <a:avLst/>
          </a:prstGeom>
          <a:noFill/>
          <a:ln w="9525">
            <a:noFill/>
            <a:miter lim="800000"/>
            <a:headEnd/>
            <a:tailEnd/>
          </a:ln>
        </p:spPr>
        <p:txBody>
          <a:bodyPr lIns="93438" tIns="46723" rIns="93438" bIns="46723" anchor="b" anchorCtr="1">
            <a:spAutoFit/>
          </a:bodyPr>
          <a:lstStyle/>
          <a:p>
            <a:pPr defTabSz="934968">
              <a:buFontTx/>
              <a:buNone/>
              <a:defRPr/>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4968">
              <a:buFontTx/>
              <a:buNone/>
              <a:defRPr/>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MS PGothic" pitchFamily="34" charset="-128"/>
              </a:rPr>
              <a:t>Arial</a:t>
            </a:r>
            <a:endParaRPr lang="en-US" sz="800" dirty="0">
              <a:solidFill>
                <a:prstClr val="white"/>
              </a:solidFill>
              <a:latin typeface="Arial" pitchFamily="34" charset="0"/>
              <a:ea typeface="Heiti SC Light"/>
            </a:endParaRPr>
          </a:p>
          <a:p>
            <a:pPr defTabSz="93496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4968">
              <a:buFontTx/>
              <a:buNone/>
              <a:defRPr/>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4968">
              <a:buFontTx/>
              <a:buNone/>
              <a:defRPr/>
            </a:pPr>
            <a:endParaRPr lang="en-US" altLang="zh-CN" sz="900" noProof="1">
              <a:solidFill>
                <a:prstClr val="white"/>
              </a:solidFill>
              <a:latin typeface="Arial" pitchFamily="34" charset="0"/>
              <a:ea typeface="Heiti SC Light"/>
              <a:cs typeface="Heiti SC Light"/>
            </a:endParaRPr>
          </a:p>
          <a:p>
            <a:pPr defTabSz="934968">
              <a:buFontTx/>
              <a:buNone/>
              <a:defRPr/>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4968">
              <a:buFontTx/>
              <a:buNone/>
              <a:defRPr/>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rPr>
              <a:t>Arial</a:t>
            </a:r>
            <a:endParaRPr lang="en-US" sz="800" dirty="0">
              <a:solidFill>
                <a:prstClr val="white"/>
              </a:solidFill>
              <a:latin typeface="Arial" pitchFamily="34" charset="0"/>
            </a:endParaRPr>
          </a:p>
          <a:p>
            <a:pPr defTabSz="93496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4968">
              <a:buFontTx/>
              <a:buNone/>
              <a:defRPr/>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4" y="3851276"/>
            <a:ext cx="1392237" cy="989013"/>
            <a:chOff x="9286278" y="1725515"/>
            <a:chExt cx="1392554" cy="989008"/>
          </a:xfrm>
        </p:grpSpPr>
        <p:grpSp>
          <p:nvGrpSpPr>
            <p:cNvPr id="3" name="组 6"/>
            <p:cNvGrpSpPr>
              <a:grpSpLocks/>
            </p:cNvGrpSpPr>
            <p:nvPr/>
          </p:nvGrpSpPr>
          <p:grpSpPr bwMode="auto">
            <a:xfrm>
              <a:off x="9286278" y="1725515"/>
              <a:ext cx="935250" cy="253999"/>
              <a:chOff x="9286278" y="1725515"/>
              <a:chExt cx="935250"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1800" dirty="0">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815" y="1757265"/>
                <a:ext cx="717713" cy="200054"/>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G143, B212</a:t>
                </a:r>
                <a:endParaRPr kumimoji="1" lang="zh-CN" altLang="en-US" sz="700" i="1" dirty="0">
                  <a:solidFill>
                    <a:prstClr val="white"/>
                  </a:solidFill>
                  <a:latin typeface="Arial" pitchFamily="34" charset="0"/>
                </a:endParaRPr>
              </a:p>
            </p:txBody>
          </p:sp>
        </p:grpSp>
        <p:grpSp>
          <p:nvGrpSpPr>
            <p:cNvPr id="5" name="组 9"/>
            <p:cNvGrpSpPr>
              <a:grpSpLocks/>
            </p:cNvGrpSpPr>
            <p:nvPr/>
          </p:nvGrpSpPr>
          <p:grpSpPr bwMode="auto">
            <a:xfrm>
              <a:off x="9286278" y="2098576"/>
              <a:ext cx="1198835" cy="253999"/>
              <a:chOff x="9286278" y="2098576"/>
              <a:chExt cx="1198835"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1800" dirty="0">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815" y="2130326"/>
                <a:ext cx="981298" cy="200054"/>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R140,G198, B62</a:t>
                </a:r>
                <a:endParaRPr kumimoji="1" lang="zh-CN" altLang="en-US" sz="700" i="1" dirty="0">
                  <a:solidFill>
                    <a:prstClr val="white"/>
                  </a:solidFill>
                  <a:latin typeface="Arial"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1800" dirty="0">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815" y="2490686"/>
              <a:ext cx="1175017" cy="200054"/>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R90,G203, B245</a:t>
              </a:r>
              <a:endParaRPr kumimoji="1" lang="zh-CN" altLang="en-US" sz="700" i="1" dirty="0">
                <a:solidFill>
                  <a:prstClr val="white"/>
                </a:solidFill>
                <a:latin typeface="Arial" pitchFamily="34" charset="0"/>
              </a:endParaRPr>
            </a:p>
          </p:txBody>
        </p:sp>
      </p:grpSp>
      <p:sp>
        <p:nvSpPr>
          <p:cNvPr id="16" name="Slide Number Placeholder 5"/>
          <p:cNvSpPr>
            <a:spLocks noGrp="1"/>
          </p:cNvSpPr>
          <p:nvPr/>
        </p:nvSpPr>
        <p:spPr bwMode="auto">
          <a:xfrm>
            <a:off x="238125" y="4849816"/>
            <a:ext cx="419100" cy="365125"/>
          </a:xfrm>
          <a:prstGeom prst="rect">
            <a:avLst/>
          </a:prstGeom>
          <a:noFill/>
          <a:ln w="9525">
            <a:noFill/>
            <a:miter lim="800000"/>
            <a:headEnd/>
            <a:tailEnd/>
          </a:ln>
        </p:spPr>
        <p:txBody>
          <a:bodyPr lIns="68577" tIns="34289" rIns="68577" bIns="34289" anchor="ctr"/>
          <a:lstStyle/>
          <a:p>
            <a:pPr>
              <a:buFontTx/>
              <a:buNone/>
              <a:defRPr/>
            </a:pPr>
            <a:fld id="{0171E16C-D319-4B78-8C6C-188CCEBE712C}" type="slidenum">
              <a:rPr lang="en-US" sz="800">
                <a:solidFill>
                  <a:srgbClr val="404040"/>
                </a:solidFill>
                <a:latin typeface="Arial" pitchFamily="34" charset="0"/>
              </a:rPr>
              <a:pPr>
                <a:buFontTx/>
                <a:buNone/>
                <a:defRPr/>
              </a:pPr>
              <a:t>‹#›</a:t>
            </a:fld>
            <a:endParaRPr lang="en-US" sz="800" dirty="0">
              <a:solidFill>
                <a:srgbClr val="404040"/>
              </a:solidFill>
              <a:latin typeface="Arial" pitchFamily="34" charset="0"/>
            </a:endParaRPr>
          </a:p>
        </p:txBody>
      </p:sp>
      <p:sp>
        <p:nvSpPr>
          <p:cNvPr id="32" name="文本占位符 2"/>
          <p:cNvSpPr>
            <a:spLocks noGrp="1"/>
          </p:cNvSpPr>
          <p:nvPr>
            <p:ph idx="12"/>
          </p:nvPr>
        </p:nvSpPr>
        <p:spPr>
          <a:xfrm>
            <a:off x="336137" y="1270078"/>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a:t>Click to edit Master text styles</a:t>
            </a:r>
          </a:p>
          <a:p>
            <a:pPr lvl="1"/>
            <a:r>
              <a:rPr lang="en-US" altLang="zh-CN"/>
              <a:t>Second level</a:t>
            </a:r>
          </a:p>
        </p:txBody>
      </p:sp>
      <p:sp>
        <p:nvSpPr>
          <p:cNvPr id="33" name="标题 13"/>
          <p:cNvSpPr>
            <a:spLocks noGrp="1"/>
          </p:cNvSpPr>
          <p:nvPr>
            <p:ph type="title"/>
          </p:nvPr>
        </p:nvSpPr>
        <p:spPr>
          <a:xfrm>
            <a:off x="336139" y="411134"/>
            <a:ext cx="8513762" cy="723727"/>
          </a:xfrm>
        </p:spPr>
        <p:txBody>
          <a:bodyPr rtlCol="0">
            <a:noAutofit/>
          </a:bodyPr>
          <a:lstStyle>
            <a:lvl1pPr>
              <a:defRPr lang="zh-CN" altLang="en-US" b="0" dirty="0">
                <a:solidFill>
                  <a:schemeClr val="bg1"/>
                </a:solidFill>
                <a:latin typeface="Arial" pitchFamily="34" charset="0"/>
                <a:cs typeface="Arial" pitchFamily="34" charset="0"/>
              </a:defRPr>
            </a:lvl1pPr>
          </a:lstStyle>
          <a:p>
            <a:pPr lvl="0"/>
            <a:r>
              <a:rPr lang="en-US" altLang="zh-CN" dirty="0"/>
              <a:t>Click to edit Master title style</a:t>
            </a:r>
            <a:endParaRPr lang="zh-CN" altLang="en-US" dirty="0"/>
          </a:p>
        </p:txBody>
      </p:sp>
    </p:spTree>
    <p:extLst>
      <p:ext uri="{BB962C8B-B14F-4D97-AF65-F5344CB8AC3E}">
        <p14:creationId xmlns="" xmlns:p14="http://schemas.microsoft.com/office/powerpoint/2010/main" val="35984419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
        <p:nvSpPr>
          <p:cNvPr id="4" name="Rectangle 8"/>
          <p:cNvSpPr>
            <a:spLocks noChangeArrowheads="1"/>
          </p:cNvSpPr>
          <p:nvPr userDrawn="1"/>
        </p:nvSpPr>
        <p:spPr bwMode="auto">
          <a:xfrm>
            <a:off x="9120188" y="2429667"/>
            <a:ext cx="1482725" cy="1249362"/>
          </a:xfrm>
          <a:prstGeom prst="rect">
            <a:avLst/>
          </a:prstGeom>
          <a:noFill/>
          <a:ln w="9525">
            <a:noFill/>
            <a:miter lim="800000"/>
          </a:ln>
        </p:spPr>
        <p:txBody>
          <a:bodyPr lIns="93442" tIns="46725" rIns="93442" bIns="46725" anchor="b" anchorCtr="1">
            <a:spAutoFit/>
          </a:bodyPr>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34720">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4720">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Arial</a:t>
            </a:r>
            <a:endParaRPr lang="en-US" sz="800">
              <a:solidFill>
                <a:schemeClr val="bg1"/>
              </a:solidFill>
              <a:latin typeface="Arial" panose="020B0604020202020204" pitchFamily="34" charset="0"/>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alt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32pt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4720">
              <a:defRPr/>
            </a:pPr>
            <a:endParaRPr lang="en-US" altLang="zh-CN" sz="900" noProof="1">
              <a:solidFill>
                <a:schemeClr val="bg1"/>
              </a:solidFill>
              <a:latin typeface="Arial" panose="020B0604020202020204" pitchFamily="34" charset="0"/>
              <a:ea typeface="Heiti SC Light"/>
              <a:cs typeface="Heiti SC Light"/>
            </a:endParaRPr>
          </a:p>
          <a:p>
            <a:pPr defTabSz="934720">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a:t>
            </a:r>
            <a:r>
              <a:rPr lang="en-US" alt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cs typeface="Arial" panose="020B0604020202020204" pitchFamily="34" charset="0"/>
              </a:rPr>
              <a:t>Arial</a:t>
            </a:r>
            <a:endParaRPr lang="en-US" altLang="zh-CN" sz="800">
              <a:solidFill>
                <a:schemeClr val="bg1"/>
              </a:solidFill>
              <a:latin typeface="Arial" panose="020B0604020202020204" pitchFamily="34" charset="0"/>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  </a:t>
            </a:r>
            <a:r>
              <a:rPr lang="en-US" altLang="zh-CN" sz="800" noProof="1">
                <a:solidFill>
                  <a:schemeClr val="bg1"/>
                </a:solidFill>
                <a:latin typeface="Arial" panose="020B0604020202020204" pitchFamily="34" charset="0"/>
                <a:ea typeface="Heiti SC Light"/>
                <a:cs typeface="Heiti SC Light"/>
              </a:rPr>
              <a:t>20</a:t>
            </a:r>
            <a:r>
              <a:rPr lang="en-US" alt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22</a:t>
            </a:r>
            <a:r>
              <a:rPr lang="en-US" altLang="ja-JP" sz="800" noProof="1">
                <a:solidFill>
                  <a:schemeClr val="bg1"/>
                </a:solidFill>
                <a:latin typeface="Arial" panose="020B0604020202020204" pitchFamily="34" charset="0"/>
                <a:ea typeface="Heiti SC Light"/>
                <a:cs typeface="Heiti SC Light"/>
              </a:rPr>
              <a:t>pt</a:t>
            </a:r>
          </a:p>
          <a:p>
            <a:pPr defTabSz="934720">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userDrawn="1"/>
        </p:nvGrpSpPr>
        <p:grpSpPr bwMode="auto">
          <a:xfrm>
            <a:off x="9380539" y="3718714"/>
            <a:ext cx="1392237" cy="1317627"/>
            <a:chOff x="0" y="0"/>
            <a:chExt cx="1392554" cy="989008"/>
          </a:xfrm>
        </p:grpSpPr>
        <p:grpSp>
          <p:nvGrpSpPr>
            <p:cNvPr id="6" name="组 6"/>
            <p:cNvGrpSpPr/>
            <p:nvPr userDrawn="1"/>
          </p:nvGrpSpPr>
          <p:grpSpPr bwMode="auto">
            <a:xfrm>
              <a:off x="0" y="0"/>
              <a:ext cx="935250" cy="253805"/>
              <a:chOff x="0" y="0"/>
              <a:chExt cx="935250" cy="253805"/>
            </a:xfrm>
          </p:grpSpPr>
          <p:sp>
            <p:nvSpPr>
              <p:cNvPr id="12" name="矩形 11"/>
              <p:cNvSpPr>
                <a:spLocks noChangeArrowheads="1"/>
              </p:cNvSpPr>
              <p:nvPr userDrawn="1"/>
            </p:nvSpPr>
            <p:spPr bwMode="auto">
              <a:xfrm>
                <a:off x="0" y="0"/>
                <a:ext cx="254058" cy="253805"/>
              </a:xfrm>
              <a:prstGeom prst="rect">
                <a:avLst/>
              </a:prstGeom>
              <a:solidFill>
                <a:srgbClr val="008FD4"/>
              </a:solidFill>
              <a:ln w="9525">
                <a:noFill/>
                <a:miter lim="800000"/>
              </a:ln>
            </p:spPr>
            <p:txBody>
              <a:bodyPr anchor="ctr"/>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13" name="文本框 19"/>
              <p:cNvSpPr txBox="1">
                <a:spLocks noChangeArrowheads="1"/>
              </p:cNvSpPr>
              <p:nvPr userDrawn="1"/>
            </p:nvSpPr>
            <p:spPr bwMode="auto">
              <a:xfrm>
                <a:off x="217537" y="30981"/>
                <a:ext cx="717713" cy="150139"/>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smtClean="0">
                    <a:solidFill>
                      <a:schemeClr val="bg1"/>
                    </a:solidFill>
                    <a:latin typeface="Times" pitchFamily="2" charset="0"/>
                    <a:cs typeface="Arial" panose="020B0604020202020204" pitchFamily="34" charset="0"/>
                  </a:rPr>
                  <a:t>G142, B211</a:t>
                </a:r>
                <a:endParaRPr lang="zh-CN" altLang="en-US" sz="700" i="1" dirty="0">
                  <a:solidFill>
                    <a:schemeClr val="bg1"/>
                  </a:solidFill>
                  <a:latin typeface="Times" pitchFamily="2" charset="0"/>
                  <a:cs typeface="Arial" panose="020B0604020202020204" pitchFamily="34" charset="0"/>
                </a:endParaRPr>
              </a:p>
            </p:txBody>
          </p:sp>
        </p:grpSp>
        <p:grpSp>
          <p:nvGrpSpPr>
            <p:cNvPr id="7" name="组 9"/>
            <p:cNvGrpSpPr/>
            <p:nvPr userDrawn="1"/>
          </p:nvGrpSpPr>
          <p:grpSpPr bwMode="auto">
            <a:xfrm>
              <a:off x="1" y="372963"/>
              <a:ext cx="1198834" cy="254997"/>
              <a:chOff x="1" y="-497"/>
              <a:chExt cx="1198834" cy="254997"/>
            </a:xfrm>
          </p:grpSpPr>
          <p:sp>
            <p:nvSpPr>
              <p:cNvPr id="10" name="矩形 9"/>
              <p:cNvSpPr>
                <a:spLocks noChangeArrowheads="1"/>
              </p:cNvSpPr>
              <p:nvPr userDrawn="1"/>
            </p:nvSpPr>
            <p:spPr bwMode="auto">
              <a:xfrm>
                <a:off x="1" y="-497"/>
                <a:ext cx="254058" cy="254997"/>
              </a:xfrm>
              <a:prstGeom prst="rect">
                <a:avLst/>
              </a:prstGeom>
              <a:solidFill>
                <a:srgbClr val="8CC63E"/>
              </a:solidFill>
              <a:ln w="9525">
                <a:noFill/>
                <a:miter lim="800000"/>
              </a:ln>
            </p:spPr>
            <p:txBody>
              <a:bodyPr anchor="ctr"/>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11" name="文本框 15"/>
              <p:cNvSpPr txBox="1">
                <a:spLocks noChangeArrowheads="1"/>
              </p:cNvSpPr>
              <p:nvPr userDrawn="1"/>
            </p:nvSpPr>
            <p:spPr bwMode="auto">
              <a:xfrm>
                <a:off x="217537" y="30484"/>
                <a:ext cx="981298" cy="150139"/>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smtClean="0">
                    <a:solidFill>
                      <a:schemeClr val="bg1"/>
                    </a:solidFill>
                    <a:latin typeface="Times" pitchFamily="2" charset="0"/>
                    <a:cs typeface="Arial" panose="020B0604020202020204" pitchFamily="34" charset="0"/>
                  </a:rPr>
                  <a:t>R154,G202, B60</a:t>
                </a:r>
                <a:endParaRPr lang="zh-CN" altLang="en-US" sz="700" i="1" dirty="0">
                  <a:solidFill>
                    <a:schemeClr val="bg1"/>
                  </a:solidFill>
                  <a:latin typeface="Times" pitchFamily="2" charset="0"/>
                  <a:cs typeface="Arial" panose="020B0604020202020204" pitchFamily="34" charset="0"/>
                </a:endParaRPr>
              </a:p>
            </p:txBody>
          </p:sp>
        </p:grpSp>
        <p:sp>
          <p:nvSpPr>
            <p:cNvPr id="8" name="矩形 7"/>
            <p:cNvSpPr>
              <a:spLocks noChangeArrowheads="1"/>
            </p:cNvSpPr>
            <p:nvPr userDrawn="1"/>
          </p:nvSpPr>
          <p:spPr bwMode="auto">
            <a:xfrm>
              <a:off x="0" y="735202"/>
              <a:ext cx="254058" cy="253806"/>
            </a:xfrm>
            <a:prstGeom prst="rect">
              <a:avLst/>
            </a:prstGeom>
            <a:solidFill>
              <a:srgbClr val="5ACBF5"/>
            </a:solidFill>
            <a:ln w="9525">
              <a:noFill/>
              <a:miter lim="800000"/>
            </a:ln>
          </p:spPr>
          <p:txBody>
            <a:bodyPr anchor="ctr"/>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9" name="文本框 12"/>
            <p:cNvSpPr txBox="1">
              <a:spLocks noChangeArrowheads="1"/>
            </p:cNvSpPr>
            <p:nvPr userDrawn="1"/>
          </p:nvSpPr>
          <p:spPr bwMode="auto">
            <a:xfrm>
              <a:off x="217537" y="766183"/>
              <a:ext cx="1175017" cy="150139"/>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smtClean="0">
                  <a:solidFill>
                    <a:schemeClr val="bg1"/>
                  </a:solidFill>
                  <a:latin typeface="Times" pitchFamily="2" charset="0"/>
                  <a:cs typeface="Arial" panose="020B0604020202020204" pitchFamily="34" charset="0"/>
                </a:rPr>
                <a:t>R68,G200, </a:t>
              </a:r>
              <a:r>
                <a:rPr lang="en-US" sz="700" i="1" dirty="0">
                  <a:solidFill>
                    <a:schemeClr val="bg1"/>
                  </a:solidFill>
                  <a:latin typeface="Times" pitchFamily="2" charset="0"/>
                  <a:cs typeface="Arial" panose="020B0604020202020204" pitchFamily="34" charset="0"/>
                </a:rPr>
                <a:t>B245</a:t>
              </a:r>
              <a:endParaRPr lang="zh-CN" altLang="en-US" sz="700" i="1" dirty="0">
                <a:solidFill>
                  <a:schemeClr val="bg1"/>
                </a:solidFill>
                <a:latin typeface="Times" pitchFamily="2" charset="0"/>
                <a:cs typeface="Arial" panose="020B0604020202020204" pitchFamily="34" charset="0"/>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6" name="Title 7"/>
          <p:cNvSpPr>
            <a:spLocks noGrp="1"/>
          </p:cNvSpPr>
          <p:nvPr>
            <p:ph type="ctrTitle"/>
          </p:nvPr>
        </p:nvSpPr>
        <p:spPr>
          <a:xfrm>
            <a:off x="234270" y="314764"/>
            <a:ext cx="7461930" cy="838041"/>
          </a:xfrm>
        </p:spPr>
        <p:txBody>
          <a:bodyPr/>
          <a:lstStyle/>
          <a:p>
            <a:pPr fontAlgn="auto"/>
            <a:r>
              <a:rPr lang="en-GB" altLang="zh-CN" sz="1800" dirty="0" smtClean="0"/>
              <a:t>3GPP TSG RAN Meeting #77				                 </a:t>
            </a:r>
            <a:r>
              <a:rPr lang="en-US" altLang="zh-CN" sz="1800" dirty="0" smtClean="0"/>
              <a:t>  RP-171795 </a:t>
            </a:r>
            <a:r>
              <a:rPr lang="zh-CN" altLang="zh-CN" sz="1800" dirty="0" smtClean="0"/>
              <a:t/>
            </a:r>
            <a:br>
              <a:rPr lang="zh-CN" altLang="zh-CN" sz="1800" dirty="0" smtClean="0"/>
            </a:br>
            <a:r>
              <a:rPr lang="en-GB" altLang="zh-CN" sz="1800" dirty="0" smtClean="0"/>
              <a:t>Sapporo, Japan, September 11 - 14, 2017</a:t>
            </a:r>
            <a:r>
              <a:rPr lang="zh-CN" altLang="zh-CN" sz="1800" dirty="0" smtClean="0"/>
              <a:t/>
            </a:r>
            <a:br>
              <a:rPr lang="zh-CN" altLang="zh-CN" sz="1800" dirty="0" smtClean="0"/>
            </a:br>
            <a:r>
              <a:rPr lang="en-US" altLang="zh-CN" sz="1800" dirty="0" smtClean="0"/>
              <a:t/>
            </a:r>
            <a:br>
              <a:rPr lang="en-US" altLang="zh-CN" sz="1800" dirty="0" smtClean="0"/>
            </a:br>
            <a:endParaRPr lang="en-US" sz="1800" dirty="0" smtClean="0">
              <a:latin typeface="微软雅黑" panose="020B0503020204020204" charset="-122"/>
              <a:ea typeface="微软雅黑" panose="020B0503020204020204" charset="-122"/>
            </a:endParaRPr>
          </a:p>
        </p:txBody>
      </p:sp>
      <p:sp>
        <p:nvSpPr>
          <p:cNvPr id="5" name="TextBox 4"/>
          <p:cNvSpPr txBox="1"/>
          <p:nvPr/>
        </p:nvSpPr>
        <p:spPr>
          <a:xfrm>
            <a:off x="740780" y="1597306"/>
            <a:ext cx="1794076" cy="393540"/>
          </a:xfrm>
          <a:prstGeom prst="rect">
            <a:avLst/>
          </a:prstGeom>
        </p:spPr>
        <p:txBody>
          <a:bodyPr vert="horz" wrap="square" lIns="0" tIns="0" rIns="0" bIns="0" rtlCol="0" anchor="t">
            <a:noAutofit/>
          </a:bodyPr>
          <a:lstStyle/>
          <a:p>
            <a:endParaRPr kumimoji="1" lang="zh-CN" altLang="en-US" dirty="0" smtClean="0"/>
          </a:p>
        </p:txBody>
      </p:sp>
      <p:sp>
        <p:nvSpPr>
          <p:cNvPr id="4" name="TextBox 3"/>
          <p:cNvSpPr txBox="1"/>
          <p:nvPr/>
        </p:nvSpPr>
        <p:spPr>
          <a:xfrm>
            <a:off x="446314" y="2786742"/>
            <a:ext cx="2088542" cy="762001"/>
          </a:xfrm>
          <a:prstGeom prst="rect">
            <a:avLst/>
          </a:prstGeom>
        </p:spPr>
        <p:txBody>
          <a:bodyPr vert="horz" wrap="square" lIns="0" tIns="0" rIns="0" bIns="0" rtlCol="0" anchor="t">
            <a:noAutofit/>
          </a:bodyPr>
          <a:lstStyle/>
          <a:p>
            <a:endParaRPr kumimoji="1" lang="zh-CN" altLang="en-US" dirty="0" smtClean="0"/>
          </a:p>
        </p:txBody>
      </p:sp>
      <p:sp>
        <p:nvSpPr>
          <p:cNvPr id="6" name="TextBox 5"/>
          <p:cNvSpPr txBox="1"/>
          <p:nvPr/>
        </p:nvSpPr>
        <p:spPr>
          <a:xfrm>
            <a:off x="234270" y="1597306"/>
            <a:ext cx="8017100" cy="1552455"/>
          </a:xfrm>
          <a:prstGeom prst="rect">
            <a:avLst/>
          </a:prstGeom>
        </p:spPr>
        <p:txBody>
          <a:bodyPr vert="horz" wrap="square" lIns="0" tIns="0" rIns="0" bIns="0" rtlCol="0" anchor="t">
            <a:noAutofit/>
          </a:bodyPr>
          <a:lstStyle/>
          <a:p>
            <a:pPr hangingPunct="0"/>
            <a:r>
              <a:rPr lang="en-US" altLang="zh-CN" sz="2000" dirty="0" smtClean="0">
                <a:solidFill>
                  <a:schemeClr val="bg1"/>
                </a:solidFill>
                <a:latin typeface="Arial" pitchFamily="34" charset="0"/>
                <a:cs typeface="Arial" pitchFamily="34" charset="0"/>
              </a:rPr>
              <a:t>Agenda Item:	    9.3.2</a:t>
            </a:r>
            <a:endParaRPr lang="zh-CN" altLang="zh-CN" sz="2000" dirty="0" smtClean="0">
              <a:solidFill>
                <a:schemeClr val="bg1"/>
              </a:solidFill>
              <a:latin typeface="Arial" pitchFamily="34" charset="0"/>
              <a:cs typeface="Arial" pitchFamily="34" charset="0"/>
            </a:endParaRPr>
          </a:p>
          <a:p>
            <a:pPr hangingPunct="0"/>
            <a:r>
              <a:rPr lang="en-GB" altLang="zh-CN" sz="2000" dirty="0" smtClean="0">
                <a:solidFill>
                  <a:schemeClr val="bg1"/>
                </a:solidFill>
                <a:latin typeface="Arial" pitchFamily="34" charset="0"/>
                <a:cs typeface="Arial" pitchFamily="34" charset="0"/>
              </a:rPr>
              <a:t>Source:			    </a:t>
            </a:r>
            <a:r>
              <a:rPr lang="en-GB" altLang="zh-CN" sz="2000" dirty="0" smtClean="0">
                <a:solidFill>
                  <a:schemeClr val="bg1"/>
                </a:solidFill>
                <a:latin typeface="Arial" pitchFamily="34" charset="0"/>
                <a:cs typeface="Arial" pitchFamily="34" charset="0"/>
              </a:rPr>
              <a:t>ZTE, </a:t>
            </a:r>
            <a:r>
              <a:rPr lang="en-GB" altLang="zh-CN" sz="2000" smtClean="0">
                <a:solidFill>
                  <a:schemeClr val="bg1"/>
                </a:solidFill>
                <a:latin typeface="Arial" pitchFamily="34" charset="0"/>
                <a:cs typeface="Arial" pitchFamily="34" charset="0"/>
              </a:rPr>
              <a:t>Sanechips</a:t>
            </a:r>
            <a:endParaRPr lang="zh-CN" altLang="zh-CN" sz="2000" dirty="0" smtClean="0">
              <a:solidFill>
                <a:schemeClr val="bg1"/>
              </a:solidFill>
              <a:latin typeface="Arial" pitchFamily="34" charset="0"/>
              <a:cs typeface="Arial" pitchFamily="34" charset="0"/>
            </a:endParaRPr>
          </a:p>
          <a:p>
            <a:pPr hangingPunct="0"/>
            <a:r>
              <a:rPr lang="en-GB" altLang="zh-CN" sz="2000" dirty="0" smtClean="0">
                <a:solidFill>
                  <a:schemeClr val="bg1"/>
                </a:solidFill>
                <a:latin typeface="Arial" pitchFamily="34" charset="0"/>
                <a:cs typeface="Arial" pitchFamily="34" charset="0"/>
              </a:rPr>
              <a:t>Title:		          </a:t>
            </a:r>
            <a:r>
              <a:rPr lang="en-US" altLang="zh-CN" sz="2600" dirty="0" smtClean="0">
                <a:solidFill>
                  <a:schemeClr val="bg1"/>
                </a:solidFill>
                <a:latin typeface="Arial" pitchFamily="34" charset="0"/>
                <a:cs typeface="Arial" pitchFamily="34" charset="0"/>
              </a:rPr>
              <a:t>Calibration work for self-evaluation SI</a:t>
            </a:r>
            <a:endParaRPr lang="zh-CN" altLang="zh-CN" sz="2600" dirty="0" smtClean="0">
              <a:solidFill>
                <a:schemeClr val="bg1"/>
              </a:solidFill>
              <a:latin typeface="Arial" pitchFamily="34" charset="0"/>
              <a:cs typeface="Arial" pitchFamily="34" charset="0"/>
            </a:endParaRPr>
          </a:p>
          <a:p>
            <a:pPr hangingPunct="0"/>
            <a:r>
              <a:rPr lang="en-GB" altLang="zh-CN" sz="2000" dirty="0" smtClean="0">
                <a:solidFill>
                  <a:schemeClr val="bg1"/>
                </a:solidFill>
                <a:latin typeface="Arial" pitchFamily="34" charset="0"/>
                <a:cs typeface="Arial" pitchFamily="34" charset="0"/>
              </a:rPr>
              <a:t>Document for        Discussion</a:t>
            </a:r>
            <a:endParaRPr lang="zh-CN" altLang="zh-CN" sz="2000" dirty="0" smtClean="0">
              <a:solidFill>
                <a:schemeClr val="bg1"/>
              </a:solidFill>
              <a:latin typeface="Arial" pitchFamily="34" charset="0"/>
              <a:cs typeface="Arial" pitchFamily="34" charset="0"/>
            </a:endParaRPr>
          </a:p>
          <a:p>
            <a:endParaRPr kumimoji="1" lang="zh-CN" altLang="en-US"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193334" y="613458"/>
            <a:ext cx="8807450" cy="4224759"/>
          </a:xfrm>
        </p:spPr>
        <p:txBody>
          <a:bodyPr/>
          <a:lstStyle/>
          <a:p>
            <a:pPr marL="285750" indent="-285750">
              <a:buFont typeface="Arial" charset="0"/>
              <a:buChar char="•"/>
            </a:pPr>
            <a:r>
              <a:rPr lang="en-US" altLang="zh-CN" sz="1600" dirty="0" smtClean="0">
                <a:solidFill>
                  <a:schemeClr val="tx1"/>
                </a:solidFill>
              </a:rPr>
              <a:t>The 3-Phase NR MIMO calibration is organized for evaluation of NR MIMO features in NR SI.  A CR R1-1715256 has been submitted to RAN1#90 to update results in TR38.902 which is expected to be the final update. </a:t>
            </a:r>
          </a:p>
          <a:p>
            <a:pPr lvl="1"/>
            <a:r>
              <a:rPr lang="en-GB" altLang="zh-CN" sz="1200" i="1" dirty="0" smtClean="0"/>
              <a:t>Phase </a:t>
            </a:r>
            <a:r>
              <a:rPr lang="en-GB" altLang="zh-CN" sz="1200" i="1" dirty="0"/>
              <a:t>1: Calibration is to check the link and system level channel models with basic beamforming behavior in terms of SNR/SINR distribution. Link level evaluation assumptions for this item can be found in R1-1701823. Link level calibration results for this item can be found </a:t>
            </a:r>
            <a:r>
              <a:rPr lang="en-GB" altLang="zh-CN" sz="1200" b="1" i="1" dirty="0"/>
              <a:t>in R1-1715252</a:t>
            </a:r>
            <a:r>
              <a:rPr lang="en-GB" altLang="zh-CN" sz="1200" i="1" dirty="0"/>
              <a:t>. System level evaluation assumptions for this item can be found in R1-1703534. System level calibration results for this item can be found in </a:t>
            </a:r>
            <a:r>
              <a:rPr lang="en-GB" altLang="zh-CN" sz="1200" b="1" i="1" dirty="0"/>
              <a:t>R1-1715251</a:t>
            </a:r>
            <a:r>
              <a:rPr lang="en-GB" altLang="zh-CN" sz="1200" i="1" dirty="0"/>
              <a:t>.</a:t>
            </a:r>
            <a:endParaRPr lang="zh-CN" altLang="zh-CN" sz="1200" i="1" dirty="0"/>
          </a:p>
          <a:p>
            <a:pPr lvl="1"/>
            <a:r>
              <a:rPr lang="en-GB" altLang="zh-CN" sz="1200" i="1" dirty="0" smtClean="0"/>
              <a:t>Phase </a:t>
            </a:r>
            <a:r>
              <a:rPr lang="en-GB" altLang="zh-CN" sz="1200" i="1" dirty="0"/>
              <a:t>2: Calibration is to check the link/system level performance through observing the metrics of BLER, spectrum efficiency and outage. Link level evaluation assumptions for this item can be found in R1-1703535. Link level calibration results for this item can be found in </a:t>
            </a:r>
            <a:r>
              <a:rPr lang="en-GB" altLang="zh-CN" sz="1200" b="1" i="1" dirty="0"/>
              <a:t>R1-1715254</a:t>
            </a:r>
            <a:r>
              <a:rPr lang="en-GB" altLang="zh-CN" sz="1200" i="1" dirty="0"/>
              <a:t>. System level evaluation assumptions for this item can be found in R1-1703536. System level calibration results for this item can be found in </a:t>
            </a:r>
            <a:r>
              <a:rPr lang="en-GB" altLang="zh-CN" sz="1200" b="1" i="1" dirty="0"/>
              <a:t>R1-1715253</a:t>
            </a:r>
            <a:r>
              <a:rPr lang="en-GB" altLang="zh-CN" sz="1200" i="1" dirty="0"/>
              <a:t>.</a:t>
            </a:r>
            <a:endParaRPr lang="zh-CN" altLang="zh-CN" sz="1200" i="1" dirty="0"/>
          </a:p>
          <a:p>
            <a:pPr lvl="1"/>
            <a:r>
              <a:rPr lang="en-GB" altLang="zh-CN" sz="1200" i="1" dirty="0" smtClean="0"/>
              <a:t>Phase </a:t>
            </a:r>
            <a:r>
              <a:rPr lang="en-GB" altLang="zh-CN" sz="1200" i="1" dirty="0"/>
              <a:t>3: Calibration is to check the additional link (if necessary)/system-level features including UE movement, UE rotation and channel blockage in terms of coupling loss, ASA, SINR and spectral efficiency. System level evaluation assumptions for this item can be found in R1-1701828. System level calibration results for this item can be found in  </a:t>
            </a:r>
            <a:r>
              <a:rPr lang="en-GB" altLang="zh-CN" sz="1200" b="1" i="1" dirty="0"/>
              <a:t>R1-1715255</a:t>
            </a:r>
            <a:r>
              <a:rPr lang="en-GB" altLang="zh-CN" sz="1200" i="1" dirty="0" smtClean="0"/>
              <a:t>.</a:t>
            </a:r>
            <a:endParaRPr lang="en-US" altLang="zh-CN" sz="1200" b="1" dirty="0" smtClean="0">
              <a:solidFill>
                <a:schemeClr val="tx1"/>
              </a:solidFill>
            </a:endParaRPr>
          </a:p>
          <a:p>
            <a:pPr fontAlgn="auto">
              <a:spcAft>
                <a:spcPts val="0"/>
              </a:spcAft>
              <a:defRPr/>
            </a:pPr>
            <a:r>
              <a:rPr lang="en-US" altLang="zh-CN" i="1" dirty="0" smtClean="0">
                <a:solidFill>
                  <a:schemeClr val="tx1"/>
                </a:solidFill>
              </a:rPr>
              <a:t>Observation 1: Further </a:t>
            </a:r>
            <a:r>
              <a:rPr lang="en-US" altLang="zh-CN" i="1" dirty="0">
                <a:solidFill>
                  <a:schemeClr val="tx1"/>
                </a:solidFill>
              </a:rPr>
              <a:t>calibration effort can be done in the self-evaluation SI on top of </a:t>
            </a:r>
            <a:r>
              <a:rPr lang="en-US" altLang="zh-CN" i="1" dirty="0" smtClean="0">
                <a:solidFill>
                  <a:schemeClr val="tx1"/>
                </a:solidFill>
              </a:rPr>
              <a:t>this </a:t>
            </a:r>
            <a:r>
              <a:rPr lang="en-US" altLang="zh-CN" i="1" dirty="0">
                <a:solidFill>
                  <a:schemeClr val="tx1"/>
                </a:solidFill>
              </a:rPr>
              <a:t>NR MIMO calibration.</a:t>
            </a:r>
            <a:endParaRPr lang="en-US" altLang="zh-CN" sz="1600" i="1" dirty="0">
              <a:solidFill>
                <a:schemeClr val="tx1"/>
              </a:solidFill>
            </a:endParaRPr>
          </a:p>
          <a:p>
            <a:pPr fontAlgn="auto">
              <a:spcAft>
                <a:spcPts val="0"/>
              </a:spcAft>
              <a:buFont typeface="Arial" panose="020B0604020202020204"/>
              <a:buNone/>
              <a:defRPr/>
            </a:pPr>
            <a:endParaRPr lang="en-US" sz="1200" dirty="0"/>
          </a:p>
        </p:txBody>
      </p:sp>
      <p:sp>
        <p:nvSpPr>
          <p:cNvPr id="10243" name="Title 2"/>
          <p:cNvSpPr>
            <a:spLocks noGrp="1"/>
          </p:cNvSpPr>
          <p:nvPr>
            <p:ph type="title"/>
          </p:nvPr>
        </p:nvSpPr>
        <p:spPr>
          <a:xfrm>
            <a:off x="336550" y="167350"/>
            <a:ext cx="8513763" cy="446108"/>
          </a:xfrm>
        </p:spPr>
        <p:txBody>
          <a:bodyPr/>
          <a:lstStyle/>
          <a:p>
            <a:r>
              <a:rPr lang="en-US" b="0" dirty="0" smtClean="0">
                <a:ea typeface="微软雅黑" panose="020B0503020204020204" charset="-122"/>
              </a:rPr>
              <a:t>NR MIMO calibration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3"/>
          </p:nvPr>
        </p:nvSpPr>
        <p:spPr>
          <a:xfrm>
            <a:off x="265470" y="479674"/>
            <a:ext cx="8747074" cy="4663825"/>
          </a:xfrm>
        </p:spPr>
        <p:txBody>
          <a:bodyPr/>
          <a:lstStyle/>
          <a:p>
            <a:pPr fontAlgn="auto">
              <a:spcAft>
                <a:spcPts val="0"/>
              </a:spcAft>
              <a:buFont typeface="Arial" pitchFamily="34" charset="0"/>
              <a:buChar char="•"/>
              <a:defRPr/>
            </a:pPr>
            <a:r>
              <a:rPr lang="en-US" dirty="0" smtClean="0"/>
              <a:t>Channel calibration: </a:t>
            </a:r>
            <a:r>
              <a:rPr lang="en-US" dirty="0" err="1" smtClean="0"/>
              <a:t>InH_x</a:t>
            </a:r>
            <a:r>
              <a:rPr lang="en-US" dirty="0" smtClean="0"/>
              <a:t>, </a:t>
            </a:r>
            <a:r>
              <a:rPr lang="en-US" dirty="0" err="1" smtClean="0"/>
              <a:t>Umi</a:t>
            </a:r>
            <a:r>
              <a:rPr lang="en-US" altLang="zh-CN" dirty="0" err="1"/>
              <a:t>_x</a:t>
            </a:r>
            <a:r>
              <a:rPr lang="en-US" dirty="0" smtClean="0"/>
              <a:t> ,</a:t>
            </a:r>
            <a:r>
              <a:rPr lang="en-US" dirty="0" err="1" smtClean="0"/>
              <a:t>UMa</a:t>
            </a:r>
            <a:r>
              <a:rPr lang="en-US" altLang="zh-CN" dirty="0" err="1" smtClean="0"/>
              <a:t>_x</a:t>
            </a:r>
            <a:r>
              <a:rPr lang="en-US" altLang="zh-CN" dirty="0" smtClean="0"/>
              <a:t> and </a:t>
            </a:r>
            <a:r>
              <a:rPr lang="en-US" altLang="zh-CN" dirty="0" err="1" smtClean="0"/>
              <a:t>RMa_x</a:t>
            </a:r>
            <a:r>
              <a:rPr lang="en-US" altLang="zh-CN" dirty="0" smtClean="0"/>
              <a:t> </a:t>
            </a:r>
            <a:r>
              <a:rPr lang="en-US" altLang="zh-CN" sz="1600" i="1" dirty="0" smtClean="0"/>
              <a:t>(defined in ITU report M.[IMT-2020 EVAL])</a:t>
            </a:r>
            <a:endParaRPr lang="en-US" altLang="zh-CN" i="1" dirty="0" smtClean="0"/>
          </a:p>
          <a:p>
            <a:pPr lvl="1" fontAlgn="auto">
              <a:spcAft>
                <a:spcPts val="0"/>
              </a:spcAft>
              <a:buFont typeface="Arial" pitchFamily="34" charset="0"/>
              <a:buChar char="•"/>
              <a:defRPr/>
            </a:pPr>
            <a:endParaRPr lang="en-US" dirty="0" smtClean="0"/>
          </a:p>
          <a:p>
            <a:pPr lvl="1" fontAlgn="auto">
              <a:spcAft>
                <a:spcPts val="0"/>
              </a:spcAft>
              <a:buFont typeface="Arial" pitchFamily="34" charset="0"/>
              <a:buChar char="•"/>
              <a:defRPr/>
            </a:pPr>
            <a:endParaRPr lang="en-US" dirty="0"/>
          </a:p>
          <a:p>
            <a:pPr lvl="1" fontAlgn="auto">
              <a:spcAft>
                <a:spcPts val="0"/>
              </a:spcAft>
              <a:buFont typeface="Arial" pitchFamily="34" charset="0"/>
              <a:buChar char="•"/>
              <a:defRPr/>
            </a:pPr>
            <a:endParaRPr lang="en-US" dirty="0" smtClean="0"/>
          </a:p>
          <a:p>
            <a:pPr lvl="1" fontAlgn="auto">
              <a:spcAft>
                <a:spcPts val="0"/>
              </a:spcAft>
              <a:buFont typeface="Arial" pitchFamily="34" charset="0"/>
              <a:buChar char="•"/>
              <a:defRPr/>
            </a:pPr>
            <a:endParaRPr lang="en-US" dirty="0"/>
          </a:p>
          <a:p>
            <a:pPr lvl="1" fontAlgn="auto">
              <a:spcAft>
                <a:spcPts val="0"/>
              </a:spcAft>
              <a:buFont typeface="Arial" pitchFamily="34" charset="0"/>
              <a:buChar char="•"/>
              <a:defRPr/>
            </a:pPr>
            <a:endParaRPr lang="en-US" dirty="0" smtClean="0"/>
          </a:p>
          <a:p>
            <a:pPr lvl="1" fontAlgn="auto">
              <a:spcAft>
                <a:spcPts val="0"/>
              </a:spcAft>
              <a:buFont typeface="Arial" pitchFamily="34" charset="0"/>
              <a:buChar char="•"/>
              <a:defRPr/>
            </a:pPr>
            <a:endParaRPr lang="en-US" dirty="0" smtClean="0"/>
          </a:p>
          <a:p>
            <a:pPr lvl="1" fontAlgn="auto">
              <a:spcAft>
                <a:spcPts val="0"/>
              </a:spcAft>
              <a:buFont typeface="Arial" pitchFamily="34" charset="0"/>
              <a:buChar char="•"/>
              <a:defRPr/>
            </a:pPr>
            <a:endParaRPr lang="en-US" dirty="0"/>
          </a:p>
          <a:p>
            <a:pPr lvl="1" fontAlgn="auto">
              <a:spcAft>
                <a:spcPts val="0"/>
              </a:spcAft>
              <a:buNone/>
              <a:defRPr/>
            </a:pPr>
            <a:endParaRPr lang="en-US" dirty="0"/>
          </a:p>
          <a:p>
            <a:pPr lvl="1" fontAlgn="auto">
              <a:spcAft>
                <a:spcPts val="0"/>
              </a:spcAft>
              <a:buFont typeface="Arial" pitchFamily="34" charset="0"/>
              <a:buChar char="•"/>
              <a:defRPr/>
            </a:pPr>
            <a:r>
              <a:rPr lang="en-US" altLang="en-US" dirty="0" err="1">
                <a:solidFill>
                  <a:schemeClr val="tx1"/>
                </a:solidFill>
              </a:rPr>
              <a:t>RMa_x</a:t>
            </a:r>
            <a:r>
              <a:rPr lang="en-US" altLang="en-US" dirty="0">
                <a:solidFill>
                  <a:schemeClr val="tx1"/>
                </a:solidFill>
              </a:rPr>
              <a:t>:  It has higher complexity than before. Because of introducing </a:t>
            </a:r>
            <a:r>
              <a:rPr lang="en-GB" altLang="zh-CN" dirty="0">
                <a:solidFill>
                  <a:schemeClr val="tx1"/>
                </a:solidFill>
              </a:rPr>
              <a:t>Rural-</a:t>
            </a:r>
            <a:r>
              <a:rPr lang="en-GB" altLang="zh-CN" dirty="0" err="1">
                <a:solidFill>
                  <a:schemeClr val="tx1"/>
                </a:solidFill>
              </a:rPr>
              <a:t>eMBB</a:t>
            </a:r>
            <a:r>
              <a:rPr lang="en-GB" altLang="zh-CN" dirty="0">
                <a:solidFill>
                  <a:schemeClr val="tx1"/>
                </a:solidFill>
              </a:rPr>
              <a:t> Low mobility large cell(</a:t>
            </a:r>
            <a:r>
              <a:rPr lang="en-US" altLang="en-US" dirty="0">
                <a:solidFill>
                  <a:schemeClr val="tx1"/>
                </a:solidFill>
              </a:rPr>
              <a:t>LMLC) in ITU, the range of path loss </a:t>
            </a:r>
            <a:r>
              <a:rPr lang="en-US" dirty="0" smtClean="0">
                <a:solidFill>
                  <a:schemeClr val="tx1"/>
                </a:solidFill>
              </a:rPr>
              <a:t>is different from 36.873, 38.900 and 38.901.</a:t>
            </a:r>
            <a:endParaRPr lang="en-US" dirty="0" smtClean="0">
              <a:solidFill>
                <a:srgbClr val="005BAA"/>
              </a:solidFill>
            </a:endParaRPr>
          </a:p>
          <a:p>
            <a:pPr fontAlgn="auto">
              <a:spcAft>
                <a:spcPts val="0"/>
              </a:spcAft>
              <a:defRPr/>
            </a:pPr>
            <a:r>
              <a:rPr lang="en-US" altLang="zh-CN" i="1" dirty="0">
                <a:solidFill>
                  <a:schemeClr val="tx1"/>
                </a:solidFill>
              </a:rPr>
              <a:t>Observation </a:t>
            </a:r>
            <a:r>
              <a:rPr lang="en-US" altLang="zh-CN" i="1" dirty="0" smtClean="0">
                <a:solidFill>
                  <a:schemeClr val="tx1"/>
                </a:solidFill>
              </a:rPr>
              <a:t>2: It </a:t>
            </a:r>
            <a:r>
              <a:rPr lang="en-US" altLang="zh-CN" i="1" dirty="0">
                <a:solidFill>
                  <a:schemeClr val="tx1"/>
                </a:solidFill>
              </a:rPr>
              <a:t>is suggested to carry out calibration on </a:t>
            </a:r>
            <a:r>
              <a:rPr lang="en-US" altLang="zh-CN" i="1" dirty="0" err="1">
                <a:solidFill>
                  <a:schemeClr val="tx1"/>
                </a:solidFill>
              </a:rPr>
              <a:t>RMa</a:t>
            </a:r>
            <a:r>
              <a:rPr lang="en-US" altLang="zh-CN" i="1" dirty="0">
                <a:solidFill>
                  <a:schemeClr val="tx1"/>
                </a:solidFill>
              </a:rPr>
              <a:t> </a:t>
            </a:r>
            <a:r>
              <a:rPr lang="en-US" altLang="zh-CN" i="1" dirty="0" smtClean="0">
                <a:solidFill>
                  <a:schemeClr val="tx1"/>
                </a:solidFill>
              </a:rPr>
              <a:t>and </a:t>
            </a:r>
            <a:r>
              <a:rPr lang="en-US" altLang="zh-CN" i="1" dirty="0">
                <a:solidFill>
                  <a:schemeClr val="tx1"/>
                </a:solidFill>
              </a:rPr>
              <a:t>other missing scenarios.</a:t>
            </a:r>
          </a:p>
          <a:p>
            <a:pPr lvl="1" fontAlgn="auto">
              <a:spcAft>
                <a:spcPts val="0"/>
              </a:spcAft>
              <a:buFont typeface="Arial" pitchFamily="34" charset="0"/>
              <a:buChar char="•"/>
              <a:defRPr/>
            </a:pPr>
            <a:endParaRPr lang="en-US" dirty="0" smtClean="0"/>
          </a:p>
        </p:txBody>
      </p:sp>
      <p:sp>
        <p:nvSpPr>
          <p:cNvPr id="11268" name="Title 5"/>
          <p:cNvSpPr>
            <a:spLocks noGrp="1"/>
          </p:cNvSpPr>
          <p:nvPr>
            <p:ph type="title"/>
          </p:nvPr>
        </p:nvSpPr>
        <p:spPr>
          <a:xfrm>
            <a:off x="336550" y="121052"/>
            <a:ext cx="8513763" cy="723900"/>
          </a:xfrm>
        </p:spPr>
        <p:txBody>
          <a:bodyPr/>
          <a:lstStyle/>
          <a:p>
            <a:r>
              <a:rPr lang="en-US" b="0" dirty="0" smtClean="0">
                <a:ea typeface="微软雅黑" panose="020B0503020204020204" charset="-122"/>
              </a:rPr>
              <a:t>The scope of calibration works for self evaluation</a:t>
            </a:r>
          </a:p>
        </p:txBody>
      </p:sp>
      <p:graphicFrame>
        <p:nvGraphicFramePr>
          <p:cNvPr id="4" name="表格 3"/>
          <p:cNvGraphicFramePr>
            <a:graphicFrameLocks noGrp="1"/>
          </p:cNvGraphicFramePr>
          <p:nvPr/>
        </p:nvGraphicFramePr>
        <p:xfrm>
          <a:off x="562496" y="1066800"/>
          <a:ext cx="7978822" cy="2455876"/>
        </p:xfrm>
        <a:graphic>
          <a:graphicData uri="http://schemas.openxmlformats.org/drawingml/2006/table">
            <a:tbl>
              <a:tblPr firstRow="1" bandRow="1">
                <a:tableStyleId>{5C22544A-7EE6-4342-B048-85BDC9FD1C3A}</a:tableStyleId>
              </a:tblPr>
              <a:tblGrid>
                <a:gridCol w="1994705"/>
                <a:gridCol w="1721125"/>
                <a:gridCol w="1531248"/>
                <a:gridCol w="2731744"/>
              </a:tblGrid>
              <a:tr h="422395">
                <a:tc>
                  <a:txBody>
                    <a:bodyPr/>
                    <a:lstStyle/>
                    <a:p>
                      <a:endParaRPr lang="zh-CN" altLang="en-US" dirty="0"/>
                    </a:p>
                  </a:txBody>
                  <a:tcPr/>
                </a:tc>
                <a:tc gridSpan="2">
                  <a:txBody>
                    <a:bodyPr/>
                    <a:lstStyle/>
                    <a:p>
                      <a:pPr algn="ctr"/>
                      <a:r>
                        <a:rPr lang="en-US" altLang="zh-CN" dirty="0" smtClean="0"/>
                        <a:t>x=a</a:t>
                      </a:r>
                      <a:endParaRPr lang="zh-CN" altLang="en-US" dirty="0"/>
                    </a:p>
                  </a:txBody>
                  <a:tcPr/>
                </a:tc>
                <a:tc hMerge="1">
                  <a:txBody>
                    <a:bodyPr/>
                    <a:lstStyle/>
                    <a:p>
                      <a:endParaRPr lang="zh-CN" altLang="en-US" dirty="0"/>
                    </a:p>
                  </a:txBody>
                  <a:tcPr/>
                </a:tc>
                <a:tc>
                  <a:txBody>
                    <a:bodyPr/>
                    <a:lstStyle/>
                    <a:p>
                      <a:pPr algn="ctr"/>
                      <a:r>
                        <a:rPr lang="en-US" altLang="zh-CN" dirty="0" smtClean="0"/>
                        <a:t>x=b</a:t>
                      </a:r>
                      <a:endParaRPr lang="zh-CN" altLang="en-US" dirty="0"/>
                    </a:p>
                  </a:txBody>
                  <a:tcPr/>
                </a:tc>
              </a:tr>
              <a:tr h="230748">
                <a:tc>
                  <a:txBody>
                    <a:bodyPr/>
                    <a:lstStyle/>
                    <a:p>
                      <a:pPr algn="ctr"/>
                      <a:r>
                        <a:rPr lang="en-US" altLang="zh-CN" sz="1200" b="1" i="1" dirty="0" smtClean="0"/>
                        <a:t>Available frequency range</a:t>
                      </a:r>
                      <a:endParaRPr lang="zh-CN" altLang="en-US" sz="1200" b="1" i="1" dirty="0"/>
                    </a:p>
                  </a:txBody>
                  <a:tcPr>
                    <a:solidFill>
                      <a:srgbClr val="FFFF00"/>
                    </a:solidFill>
                  </a:tcPr>
                </a:tc>
                <a:tc>
                  <a:txBody>
                    <a:bodyPr/>
                    <a:lstStyle/>
                    <a:p>
                      <a:pPr algn="ctr"/>
                      <a:r>
                        <a:rPr lang="en-US" altLang="zh-CN" sz="1200" b="1" i="1" kern="1200" dirty="0" smtClean="0">
                          <a:solidFill>
                            <a:schemeClr val="dk1"/>
                          </a:solidFill>
                          <a:latin typeface="+mn-lt"/>
                          <a:ea typeface="+mn-ea"/>
                          <a:cs typeface="+mn-cs"/>
                        </a:rPr>
                        <a:t>0.5-6 GHz</a:t>
                      </a:r>
                      <a:endParaRPr lang="zh-CN" altLang="en-US" sz="1200" b="1" i="1" kern="1200" dirty="0">
                        <a:solidFill>
                          <a:schemeClr val="dk1"/>
                        </a:solidFill>
                        <a:latin typeface="+mn-lt"/>
                        <a:ea typeface="+mn-ea"/>
                        <a:cs typeface="+mn-cs"/>
                      </a:endParaRPr>
                    </a:p>
                  </a:txBody>
                  <a:tcPr anchor="ctr">
                    <a:solidFill>
                      <a:srgbClr val="FFFF00"/>
                    </a:solidFill>
                  </a:tcPr>
                </a:tc>
                <a:tc>
                  <a:txBody>
                    <a:bodyPr/>
                    <a:lstStyle/>
                    <a:p>
                      <a:pPr algn="ctr"/>
                      <a:r>
                        <a:rPr lang="en-US" altLang="zh-CN" sz="1200" b="1" i="1" kern="1200" dirty="0" smtClean="0">
                          <a:solidFill>
                            <a:schemeClr val="dk1"/>
                          </a:solidFill>
                          <a:latin typeface="+mn-lt"/>
                          <a:ea typeface="+mn-ea"/>
                          <a:cs typeface="+mn-cs"/>
                        </a:rPr>
                        <a:t>6-100 GHz</a:t>
                      </a:r>
                      <a:endParaRPr lang="zh-CN" altLang="en-US" sz="1200" b="1" i="1" kern="1200" dirty="0">
                        <a:solidFill>
                          <a:schemeClr val="dk1"/>
                        </a:solidFill>
                        <a:latin typeface="+mn-lt"/>
                        <a:ea typeface="+mn-ea"/>
                        <a:cs typeface="+mn-cs"/>
                      </a:endParaRPr>
                    </a:p>
                  </a:txBody>
                  <a:tcPr anchor="ctr">
                    <a:solidFill>
                      <a:srgbClr val="FFFF00"/>
                    </a:solidFill>
                  </a:tcPr>
                </a:tc>
                <a:tc>
                  <a:txBody>
                    <a:bodyPr/>
                    <a:lstStyle/>
                    <a:p>
                      <a:pPr algn="ctr"/>
                      <a:r>
                        <a:rPr lang="en-US" altLang="zh-CN" sz="1200" b="1" i="1" dirty="0" smtClean="0"/>
                        <a:t>0.5-100 GHz</a:t>
                      </a:r>
                      <a:endParaRPr lang="zh-CN" altLang="en-US" sz="1200" b="1" i="1" dirty="0"/>
                    </a:p>
                  </a:txBody>
                  <a:tcPr anchor="ctr">
                    <a:solidFill>
                      <a:srgbClr val="FFFF00"/>
                    </a:solidFill>
                  </a:tcPr>
                </a:tc>
              </a:tr>
              <a:tr h="422395">
                <a:tc>
                  <a:txBody>
                    <a:bodyPr/>
                    <a:lstStyle/>
                    <a:p>
                      <a:pPr algn="ctr"/>
                      <a:r>
                        <a:rPr lang="en-US" altLang="zh-CN" dirty="0" err="1" smtClean="0"/>
                        <a:t>InH_x</a:t>
                      </a:r>
                      <a:endParaRPr lang="zh-CN" altLang="en-US" dirty="0"/>
                    </a:p>
                  </a:txBody>
                  <a:tcPr/>
                </a:tc>
                <a:tc>
                  <a:txBody>
                    <a:bodyPr/>
                    <a:lstStyle/>
                    <a:p>
                      <a:pPr marL="0" algn="ctr" defTabSz="457200" rtl="0" eaLnBrk="1" latinLnBrk="0" hangingPunct="1"/>
                      <a:r>
                        <a:rPr lang="en-US" altLang="zh-CN" sz="1800" kern="1200" dirty="0" smtClean="0">
                          <a:solidFill>
                            <a:schemeClr val="tx1"/>
                          </a:solidFill>
                          <a:latin typeface="+mn-lt"/>
                          <a:ea typeface="+mn-ea"/>
                          <a:cs typeface="+mn-cs"/>
                        </a:rPr>
                        <a:t>36.873</a:t>
                      </a:r>
                      <a:endParaRPr lang="zh-CN" altLang="en-US" sz="1800" kern="1200" dirty="0">
                        <a:solidFill>
                          <a:schemeClr val="tx1"/>
                        </a:solidFill>
                        <a:latin typeface="+mn-lt"/>
                        <a:ea typeface="+mn-ea"/>
                        <a:cs typeface="+mn-cs"/>
                      </a:endParaRPr>
                    </a:p>
                  </a:txBody>
                  <a:tcPr anchor="ctr"/>
                </a:tc>
                <a:tc>
                  <a:txBody>
                    <a:bodyPr/>
                    <a:lstStyle/>
                    <a:p>
                      <a:pPr algn="ctr"/>
                      <a:r>
                        <a:rPr lang="en-US" altLang="zh-CN" dirty="0" smtClean="0">
                          <a:solidFill>
                            <a:schemeClr val="tx1"/>
                          </a:solidFill>
                        </a:rPr>
                        <a:t>38.901</a:t>
                      </a:r>
                      <a:endParaRPr lang="zh-CN" altLang="en-US" dirty="0">
                        <a:solidFill>
                          <a:schemeClr val="tx1"/>
                        </a:solidFill>
                      </a:endParaRPr>
                    </a:p>
                  </a:txBody>
                  <a:tcPr anchor="ctr"/>
                </a:tc>
                <a:tc>
                  <a:txBody>
                    <a:bodyPr/>
                    <a:lstStyle/>
                    <a:p>
                      <a:pPr algn="ctr"/>
                      <a:r>
                        <a:rPr lang="en-US" altLang="zh-CN" smtClean="0">
                          <a:solidFill>
                            <a:schemeClr val="tx1"/>
                          </a:solidFill>
                        </a:rPr>
                        <a:t>38.901</a:t>
                      </a:r>
                      <a:endParaRPr lang="zh-CN" altLang="en-US" dirty="0">
                        <a:solidFill>
                          <a:schemeClr val="tx1"/>
                        </a:solidFill>
                      </a:endParaRPr>
                    </a:p>
                  </a:txBody>
                  <a:tcPr anchor="ctr"/>
                </a:tc>
              </a:tr>
              <a:tr h="491976">
                <a:tc>
                  <a:txBody>
                    <a:bodyPr/>
                    <a:lstStyle/>
                    <a:p>
                      <a:pPr algn="ctr"/>
                      <a:r>
                        <a:rPr lang="en-US" altLang="zh-CN" dirty="0" err="1" smtClean="0"/>
                        <a:t>UMa_x</a:t>
                      </a:r>
                      <a:endParaRPr lang="zh-CN" altLang="en-US" dirty="0"/>
                    </a:p>
                  </a:txBody>
                  <a:tcPr anchor="ctr"/>
                </a:tc>
                <a:tc>
                  <a:txBody>
                    <a:bodyPr/>
                    <a:lstStyle/>
                    <a:p>
                      <a:pPr algn="ctr"/>
                      <a:r>
                        <a:rPr lang="en-US" altLang="zh-CN" dirty="0" smtClean="0">
                          <a:solidFill>
                            <a:schemeClr val="tx1"/>
                          </a:solidFill>
                        </a:rPr>
                        <a:t>36.873</a:t>
                      </a:r>
                      <a:endParaRPr lang="zh-CN" altLang="en-US" dirty="0">
                        <a:solidFill>
                          <a:schemeClr val="tx1"/>
                        </a:solidFill>
                      </a:endParaRPr>
                    </a:p>
                  </a:txBody>
                  <a:tcPr anchor="ctr"/>
                </a:tc>
                <a:tc>
                  <a:txBody>
                    <a:bodyPr/>
                    <a:lstStyle/>
                    <a:p>
                      <a:pPr marL="0" algn="ctr" defTabSz="457200" rtl="0" eaLnBrk="1" latinLnBrk="0" hangingPunct="1"/>
                      <a:r>
                        <a:rPr lang="en-US" altLang="zh-CN" sz="1800" kern="1200" dirty="0" smtClean="0">
                          <a:solidFill>
                            <a:schemeClr val="tx1"/>
                          </a:solidFill>
                          <a:latin typeface="+mn-lt"/>
                          <a:ea typeface="+mn-ea"/>
                          <a:cs typeface="+mn-cs"/>
                        </a:rPr>
                        <a:t>38.901</a:t>
                      </a:r>
                      <a:endParaRPr lang="zh-CN" altLang="en-US" sz="1800" kern="1200" dirty="0">
                        <a:solidFill>
                          <a:schemeClr val="tx1"/>
                        </a:solidFill>
                        <a:latin typeface="+mn-lt"/>
                        <a:ea typeface="+mn-ea"/>
                        <a:cs typeface="+mn-cs"/>
                      </a:endParaRPr>
                    </a:p>
                  </a:txBody>
                  <a:tcPr anchor="ctr"/>
                </a:tc>
                <a:tc>
                  <a:txBody>
                    <a:bodyPr/>
                    <a:lstStyle/>
                    <a:p>
                      <a:pPr algn="ctr"/>
                      <a:r>
                        <a:rPr lang="en-US" altLang="zh-CN" dirty="0" smtClean="0">
                          <a:solidFill>
                            <a:schemeClr val="tx1"/>
                          </a:solidFill>
                        </a:rPr>
                        <a:t>38.901</a:t>
                      </a:r>
                      <a:endParaRPr lang="zh-CN" altLang="en-US" dirty="0">
                        <a:solidFill>
                          <a:schemeClr val="tx1"/>
                        </a:solidFill>
                      </a:endParaRPr>
                    </a:p>
                  </a:txBody>
                  <a:tcPr anchor="ctr"/>
                </a:tc>
              </a:tr>
              <a:tr h="42239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altLang="zh-CN" dirty="0" err="1" smtClean="0"/>
                        <a:t>UMi_x</a:t>
                      </a:r>
                      <a:endParaRPr lang="zh-CN" altLang="en-US" dirty="0" smtClean="0"/>
                    </a:p>
                  </a:txBody>
                  <a:tcPr/>
                </a:tc>
                <a:tc>
                  <a:txBody>
                    <a:bodyPr/>
                    <a:lstStyle/>
                    <a:p>
                      <a:pPr marL="0" algn="ctr" defTabSz="457200" rtl="0" eaLnBrk="1" latinLnBrk="0" hangingPunct="1"/>
                      <a:r>
                        <a:rPr lang="en-US" altLang="zh-CN" sz="1800" kern="1200" dirty="0" smtClean="0">
                          <a:solidFill>
                            <a:schemeClr val="tx1"/>
                          </a:solidFill>
                          <a:latin typeface="+mn-lt"/>
                          <a:ea typeface="+mn-ea"/>
                          <a:cs typeface="+mn-cs"/>
                        </a:rPr>
                        <a:t>36.873</a:t>
                      </a:r>
                      <a:endParaRPr lang="zh-CN" altLang="en-US" sz="1800" kern="1200" dirty="0">
                        <a:solidFill>
                          <a:schemeClr val="tx1"/>
                        </a:solidFill>
                        <a:latin typeface="+mn-lt"/>
                        <a:ea typeface="+mn-ea"/>
                        <a:cs typeface="+mn-cs"/>
                      </a:endParaRPr>
                    </a:p>
                  </a:txBody>
                  <a:tcPr anchor="ctr"/>
                </a:tc>
                <a:tc>
                  <a:txBody>
                    <a:bodyPr/>
                    <a:lstStyle/>
                    <a:p>
                      <a:pPr algn="ctr"/>
                      <a:r>
                        <a:rPr lang="en-US" altLang="zh-CN" dirty="0" smtClean="0">
                          <a:solidFill>
                            <a:schemeClr val="tx1"/>
                          </a:solidFill>
                        </a:rPr>
                        <a:t>38.901</a:t>
                      </a:r>
                      <a:endParaRPr lang="zh-CN" altLang="en-US" dirty="0">
                        <a:solidFill>
                          <a:schemeClr val="tx1"/>
                        </a:solidFill>
                      </a:endParaRPr>
                    </a:p>
                  </a:txBody>
                  <a:tcPr anchor="ctr"/>
                </a:tc>
                <a:tc>
                  <a:txBody>
                    <a:bodyPr/>
                    <a:lstStyle/>
                    <a:p>
                      <a:pPr algn="ctr"/>
                      <a:r>
                        <a:rPr lang="en-US" altLang="zh-CN" dirty="0" smtClean="0">
                          <a:solidFill>
                            <a:schemeClr val="tx1"/>
                          </a:solidFill>
                        </a:rPr>
                        <a:t>38.901</a:t>
                      </a:r>
                      <a:endParaRPr lang="zh-CN" altLang="en-US" dirty="0">
                        <a:solidFill>
                          <a:schemeClr val="tx1"/>
                        </a:solidFill>
                      </a:endParaRPr>
                    </a:p>
                  </a:txBody>
                  <a:tcPr anchor="ctr"/>
                </a:tc>
              </a:tr>
              <a:tr h="42239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altLang="zh-CN" dirty="0" err="1" smtClean="0"/>
                        <a:t>RMa_x</a:t>
                      </a:r>
                      <a:endParaRPr lang="zh-CN" altLang="en-US" dirty="0" smtClean="0"/>
                    </a:p>
                  </a:txBody>
                  <a:tcPr/>
                </a:tc>
                <a:tc>
                  <a:txBody>
                    <a:bodyPr/>
                    <a:lstStyle/>
                    <a:p>
                      <a:pPr algn="ctr"/>
                      <a:r>
                        <a:rPr lang="en-US" altLang="zh-CN" dirty="0" smtClean="0">
                          <a:solidFill>
                            <a:schemeClr val="tx1"/>
                          </a:solidFill>
                        </a:rPr>
                        <a:t>36.873</a:t>
                      </a:r>
                      <a:endParaRPr lang="zh-CN" altLang="en-US" dirty="0">
                        <a:solidFill>
                          <a:schemeClr val="tx1"/>
                        </a:solidFill>
                      </a:endParaRPr>
                    </a:p>
                  </a:txBody>
                  <a:tcPr anchor="ctr"/>
                </a:tc>
                <a:tc>
                  <a:txBody>
                    <a:bodyPr/>
                    <a:lstStyle/>
                    <a:p>
                      <a:pPr algn="ctr"/>
                      <a:endParaRPr lang="zh-CN" altLang="en-US" dirty="0">
                        <a:solidFill>
                          <a:schemeClr val="tx1"/>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altLang="zh-CN" sz="1800" kern="1200" dirty="0" smtClean="0">
                          <a:solidFill>
                            <a:schemeClr val="tx1"/>
                          </a:solidFill>
                          <a:latin typeface="+mn-lt"/>
                          <a:ea typeface="+mn-ea"/>
                          <a:cs typeface="+mn-cs"/>
                        </a:rPr>
                        <a:t>38.901  [0.5-30GHz]</a:t>
                      </a:r>
                      <a:endParaRPr lang="zh-CN" altLang="en-US" dirty="0" smtClean="0">
                        <a:solidFill>
                          <a:schemeClr val="tx1"/>
                        </a:solidFill>
                      </a:endParaRPr>
                    </a:p>
                  </a:txBody>
                  <a:tcPr anchor="ct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3"/>
          </p:nvPr>
        </p:nvSpPr>
        <p:spPr>
          <a:xfrm>
            <a:off x="562496" y="721035"/>
            <a:ext cx="7840723" cy="4422465"/>
          </a:xfrm>
        </p:spPr>
        <p:txBody>
          <a:bodyPr/>
          <a:lstStyle/>
          <a:p>
            <a:pPr fontAlgn="auto">
              <a:spcAft>
                <a:spcPts val="0"/>
              </a:spcAft>
              <a:buFont typeface="Arial" pitchFamily="34" charset="0"/>
              <a:buChar char="•"/>
              <a:defRPr/>
            </a:pPr>
            <a:r>
              <a:rPr lang="en-US" altLang="zh-CN" dirty="0"/>
              <a:t> </a:t>
            </a:r>
            <a:r>
              <a:rPr lang="en-US" altLang="zh-CN" dirty="0" smtClean="0"/>
              <a:t>  </a:t>
            </a:r>
            <a:r>
              <a:rPr lang="en-US" altLang="zh-CN" sz="2000" b="1" dirty="0" smtClean="0"/>
              <a:t>Calibration on uplink </a:t>
            </a:r>
          </a:p>
          <a:p>
            <a:pPr lvl="1" fontAlgn="auto">
              <a:spcAft>
                <a:spcPts val="0"/>
              </a:spcAft>
              <a:defRPr/>
            </a:pPr>
            <a:r>
              <a:rPr lang="en-US" altLang="zh-CN" sz="1600" dirty="0" smtClean="0"/>
              <a:t>SLS and LLS of some </a:t>
            </a:r>
            <a:r>
              <a:rPr lang="en-US" altLang="zh-CN" sz="1600" dirty="0"/>
              <a:t>test environments </a:t>
            </a:r>
            <a:r>
              <a:rPr lang="en-US" altLang="zh-CN" sz="1600" dirty="0" smtClean="0"/>
              <a:t>have been calibrated in the NR MIMO for </a:t>
            </a:r>
            <a:r>
              <a:rPr lang="en-US" altLang="zh-CN" sz="1600" dirty="0" err="1" smtClean="0"/>
              <a:t>eMBB</a:t>
            </a:r>
            <a:r>
              <a:rPr lang="en-US" altLang="zh-CN" sz="1600" dirty="0"/>
              <a:t> </a:t>
            </a:r>
            <a:r>
              <a:rPr lang="en-US" altLang="zh-CN" sz="1600" dirty="0" smtClean="0"/>
              <a:t>on DL only.</a:t>
            </a:r>
          </a:p>
          <a:p>
            <a:pPr lvl="1" fontAlgn="auto">
              <a:spcAft>
                <a:spcPts val="0"/>
              </a:spcAft>
              <a:defRPr/>
            </a:pPr>
            <a:r>
              <a:rPr lang="en-US" altLang="zh-CN" sz="1600" dirty="0" smtClean="0"/>
              <a:t>Uplink calibration for uplink system performance:</a:t>
            </a:r>
            <a:endParaRPr lang="en-US" altLang="zh-CN" sz="1600" dirty="0"/>
          </a:p>
          <a:p>
            <a:pPr lvl="2" fontAlgn="auto">
              <a:spcAft>
                <a:spcPts val="0"/>
              </a:spcAft>
              <a:buFont typeface="Wingdings" pitchFamily="2" charset="2"/>
              <a:buChar char="Ø"/>
              <a:defRPr/>
            </a:pPr>
            <a:r>
              <a:rPr lang="en-US" altLang="zh-CN" dirty="0" smtClean="0"/>
              <a:t>UL system </a:t>
            </a:r>
            <a:r>
              <a:rPr lang="en-US" altLang="zh-CN" dirty="0"/>
              <a:t>calibration is </a:t>
            </a:r>
            <a:r>
              <a:rPr lang="en-US" altLang="zh-CN" dirty="0" smtClean="0"/>
              <a:t>not included in </a:t>
            </a:r>
            <a:r>
              <a:rPr lang="en-US" altLang="zh-CN" dirty="0"/>
              <a:t>the </a:t>
            </a:r>
            <a:r>
              <a:rPr lang="en-US" altLang="zh-CN" dirty="0" smtClean="0"/>
              <a:t>NR MIMO calibration</a:t>
            </a:r>
          </a:p>
          <a:p>
            <a:pPr lvl="2" fontAlgn="auto">
              <a:spcAft>
                <a:spcPts val="0"/>
              </a:spcAft>
              <a:buFont typeface="Wingdings" pitchFamily="2" charset="2"/>
              <a:buChar char="Ø"/>
              <a:defRPr/>
            </a:pPr>
            <a:r>
              <a:rPr lang="en-US" altLang="zh-CN" dirty="0" smtClean="0"/>
              <a:t>In order to follow initial submission and ITU requirements, we should evaluate UL performances as well as DL.</a:t>
            </a:r>
          </a:p>
          <a:p>
            <a:pPr lvl="2" fontAlgn="auto">
              <a:spcAft>
                <a:spcPts val="0"/>
              </a:spcAft>
              <a:buFont typeface="Wingdings" pitchFamily="2" charset="2"/>
              <a:buChar char="Ø"/>
              <a:defRPr/>
            </a:pPr>
            <a:r>
              <a:rPr lang="en-US" altLang="zh-CN" dirty="0" smtClean="0"/>
              <a:t>This is necessary for some features e.g. evaluate the influence of uplink sharing between LTE(e.g. 900MHz) and NR (e.g. 3.5GHz).</a:t>
            </a:r>
          </a:p>
          <a:p>
            <a:pPr marL="342900" indent="-342900" fontAlgn="auto">
              <a:spcAft>
                <a:spcPts val="0"/>
              </a:spcAft>
              <a:buFont typeface="Arial" charset="0"/>
              <a:buChar char="•"/>
              <a:defRPr/>
            </a:pPr>
            <a:r>
              <a:rPr lang="en-US" altLang="zh-CN" sz="2000" b="1" dirty="0" smtClean="0"/>
              <a:t>Calibration on Link </a:t>
            </a:r>
            <a:r>
              <a:rPr lang="en-US" altLang="zh-CN" sz="2000" b="1" dirty="0"/>
              <a:t>to system </a:t>
            </a:r>
            <a:r>
              <a:rPr lang="en-US" altLang="zh-CN" sz="2000" b="1" dirty="0" smtClean="0"/>
              <a:t>mapping (L2S) for SLS</a:t>
            </a:r>
          </a:p>
          <a:p>
            <a:pPr marL="1085850" lvl="1" indent="-342900" fontAlgn="auto">
              <a:spcAft>
                <a:spcPts val="0"/>
              </a:spcAft>
              <a:buFont typeface="Arial" charset="0"/>
              <a:buChar char="•"/>
              <a:defRPr/>
            </a:pPr>
            <a:r>
              <a:rPr lang="en-US" altLang="zh-CN" dirty="0" smtClean="0"/>
              <a:t>Provided that channel coding</a:t>
            </a:r>
            <a:r>
              <a:rPr lang="en-US" altLang="zh-CN" dirty="0"/>
              <a:t> </a:t>
            </a:r>
            <a:r>
              <a:rPr lang="en-US" altLang="zh-CN" dirty="0" smtClean="0"/>
              <a:t>(e.g. LDPC for </a:t>
            </a:r>
            <a:r>
              <a:rPr lang="en-US" altLang="zh-CN" dirty="0" err="1" smtClean="0"/>
              <a:t>eMBB</a:t>
            </a:r>
            <a:r>
              <a:rPr lang="en-US" altLang="zh-CN" dirty="0" smtClean="0"/>
              <a:t>) is stable, L2S calibration work can be kicked off.</a:t>
            </a:r>
            <a:endParaRPr lang="en-US" altLang="zh-CN" dirty="0"/>
          </a:p>
          <a:p>
            <a:pPr fontAlgn="auto">
              <a:spcAft>
                <a:spcPts val="0"/>
              </a:spcAft>
              <a:buFont typeface="Arial" pitchFamily="34" charset="0"/>
              <a:buChar char="•"/>
              <a:defRPr/>
            </a:pPr>
            <a:endParaRPr lang="en-US" altLang="zh-CN" dirty="0" smtClean="0"/>
          </a:p>
          <a:p>
            <a:pPr lvl="1" fontAlgn="auto">
              <a:spcAft>
                <a:spcPts val="0"/>
              </a:spcAft>
              <a:buFont typeface="Arial" pitchFamily="34" charset="0"/>
              <a:buChar char="•"/>
              <a:defRPr/>
            </a:pPr>
            <a:endParaRPr lang="en-US" dirty="0" smtClean="0"/>
          </a:p>
          <a:p>
            <a:pPr lvl="1" fontAlgn="auto">
              <a:spcAft>
                <a:spcPts val="0"/>
              </a:spcAft>
              <a:buFont typeface="Arial" pitchFamily="34" charset="0"/>
              <a:buChar char="•"/>
              <a:defRPr/>
            </a:pPr>
            <a:endParaRPr lang="en-US" dirty="0"/>
          </a:p>
          <a:p>
            <a:pPr lvl="1" fontAlgn="auto">
              <a:spcAft>
                <a:spcPts val="0"/>
              </a:spcAft>
              <a:buFont typeface="Arial" pitchFamily="34" charset="0"/>
              <a:buChar char="•"/>
              <a:defRPr/>
            </a:pPr>
            <a:endParaRPr lang="en-US" dirty="0" smtClean="0"/>
          </a:p>
          <a:p>
            <a:pPr lvl="1" fontAlgn="auto">
              <a:spcAft>
                <a:spcPts val="0"/>
              </a:spcAft>
              <a:buFont typeface="Arial" pitchFamily="34" charset="0"/>
              <a:buChar char="•"/>
              <a:defRPr/>
            </a:pPr>
            <a:endParaRPr lang="en-US" dirty="0"/>
          </a:p>
          <a:p>
            <a:pPr lvl="1" fontAlgn="auto">
              <a:spcAft>
                <a:spcPts val="0"/>
              </a:spcAft>
              <a:buFont typeface="Arial" pitchFamily="34" charset="0"/>
              <a:buChar char="•"/>
              <a:defRPr/>
            </a:pPr>
            <a:endParaRPr lang="en-US" dirty="0" smtClean="0"/>
          </a:p>
          <a:p>
            <a:pPr lvl="1" fontAlgn="auto">
              <a:spcAft>
                <a:spcPts val="0"/>
              </a:spcAft>
              <a:buFont typeface="Arial" pitchFamily="34" charset="0"/>
              <a:buChar char="•"/>
              <a:defRPr/>
            </a:pPr>
            <a:endParaRPr lang="en-US" dirty="0" smtClean="0"/>
          </a:p>
          <a:p>
            <a:pPr lvl="1" fontAlgn="auto">
              <a:spcAft>
                <a:spcPts val="0"/>
              </a:spcAft>
              <a:buFont typeface="Arial" pitchFamily="34" charset="0"/>
              <a:buChar char="•"/>
              <a:defRPr/>
            </a:pPr>
            <a:endParaRPr lang="en-US" dirty="0"/>
          </a:p>
          <a:p>
            <a:pPr lvl="1" fontAlgn="auto">
              <a:spcAft>
                <a:spcPts val="0"/>
              </a:spcAft>
              <a:buFont typeface="Arial" pitchFamily="34" charset="0"/>
              <a:buChar char="•"/>
              <a:defRPr/>
            </a:pPr>
            <a:endParaRPr lang="en-US" dirty="0" smtClean="0"/>
          </a:p>
          <a:p>
            <a:pPr lvl="1" fontAlgn="auto">
              <a:spcAft>
                <a:spcPts val="0"/>
              </a:spcAft>
              <a:buNone/>
              <a:defRPr/>
            </a:pPr>
            <a:endParaRPr lang="en-US" dirty="0"/>
          </a:p>
          <a:p>
            <a:endParaRPr lang="en-US" altLang="zh-CN" dirty="0">
              <a:solidFill>
                <a:srgbClr val="005BAA"/>
              </a:solidFill>
            </a:endParaRPr>
          </a:p>
          <a:p>
            <a:endParaRPr lang="zh-CN" altLang="en-US" dirty="0">
              <a:solidFill>
                <a:srgbClr val="005BAA"/>
              </a:solidFill>
            </a:endParaRPr>
          </a:p>
          <a:p>
            <a:pPr lvl="1" fontAlgn="auto">
              <a:spcAft>
                <a:spcPts val="0"/>
              </a:spcAft>
              <a:buFont typeface="Arial" pitchFamily="34" charset="0"/>
              <a:buChar char="•"/>
              <a:defRPr/>
            </a:pPr>
            <a:r>
              <a:rPr lang="en-US" dirty="0" smtClean="0"/>
              <a:t> </a:t>
            </a:r>
          </a:p>
          <a:p>
            <a:pPr lvl="1" fontAlgn="auto">
              <a:spcAft>
                <a:spcPts val="0"/>
              </a:spcAft>
              <a:buFont typeface="Arial" pitchFamily="34" charset="0"/>
              <a:buChar char="•"/>
              <a:defRPr/>
            </a:pPr>
            <a:endParaRPr lang="en-US" dirty="0" smtClean="0"/>
          </a:p>
        </p:txBody>
      </p:sp>
      <p:sp>
        <p:nvSpPr>
          <p:cNvPr id="11268" name="Title 5"/>
          <p:cNvSpPr>
            <a:spLocks noGrp="1"/>
          </p:cNvSpPr>
          <p:nvPr>
            <p:ph type="title"/>
          </p:nvPr>
        </p:nvSpPr>
        <p:spPr>
          <a:xfrm>
            <a:off x="336550" y="121052"/>
            <a:ext cx="8513763" cy="723900"/>
          </a:xfrm>
        </p:spPr>
        <p:txBody>
          <a:bodyPr/>
          <a:lstStyle/>
          <a:p>
            <a:r>
              <a:rPr lang="en-US" b="0" dirty="0" smtClean="0">
                <a:ea typeface="微软雅黑" panose="020B0503020204020204" charset="-122"/>
              </a:rPr>
              <a:t>The scope of calibration work for self evaluation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Title 5"/>
          <p:cNvSpPr>
            <a:spLocks noGrp="1"/>
          </p:cNvSpPr>
          <p:nvPr>
            <p:ph type="title"/>
          </p:nvPr>
        </p:nvSpPr>
        <p:spPr>
          <a:xfrm>
            <a:off x="336550" y="411163"/>
            <a:ext cx="8513763" cy="723900"/>
          </a:xfrm>
        </p:spPr>
        <p:txBody>
          <a:bodyPr/>
          <a:lstStyle/>
          <a:p>
            <a:r>
              <a:rPr lang="en-US" b="0" dirty="0" smtClean="0">
                <a:ea typeface="微软雅黑" panose="020B0503020204020204" charset="-122"/>
              </a:rPr>
              <a:t>Initial calibration results </a:t>
            </a:r>
            <a:r>
              <a:rPr lang="en-US" dirty="0" smtClean="0"/>
              <a:t>for</a:t>
            </a:r>
            <a:r>
              <a:rPr lang="en-US" b="0" dirty="0" smtClean="0">
                <a:ea typeface="微软雅黑" panose="020B0503020204020204" charset="-122"/>
              </a:rPr>
              <a:t> </a:t>
            </a:r>
            <a:r>
              <a:rPr lang="en-US" b="0" dirty="0" err="1" smtClean="0">
                <a:ea typeface="微软雅黑" panose="020B0503020204020204" charset="-122"/>
              </a:rPr>
              <a:t>RMa_x</a:t>
            </a:r>
            <a:endParaRPr lang="en-US" b="0" dirty="0" smtClean="0">
              <a:ea typeface="微软雅黑" panose="020B0503020204020204" charset="-122"/>
            </a:endParaRPr>
          </a:p>
        </p:txBody>
      </p:sp>
      <p:pic>
        <p:nvPicPr>
          <p:cNvPr id="4" name="Picture 6"/>
          <p:cNvPicPr>
            <a:picLocks noGrp="1" noChangeAspect="1" noChangeArrowheads="1"/>
          </p:cNvPicPr>
          <p:nvPr>
            <p:ph idx="13"/>
          </p:nvPr>
        </p:nvPicPr>
        <p:blipFill>
          <a:blip r:embed="rId2"/>
          <a:srcRect/>
          <a:stretch>
            <a:fillRect/>
          </a:stretch>
        </p:blipFill>
        <p:spPr bwMode="auto">
          <a:xfrm>
            <a:off x="413573" y="687388"/>
            <a:ext cx="3948053" cy="3140075"/>
          </a:xfrm>
          <a:prstGeom prst="rect">
            <a:avLst/>
          </a:prstGeom>
          <a:noFill/>
          <a:ln w="9525">
            <a:noFill/>
            <a:miter lim="800000"/>
            <a:headEnd/>
            <a:tailEnd/>
          </a:ln>
          <a:effectLst/>
        </p:spPr>
      </p:pic>
      <p:pic>
        <p:nvPicPr>
          <p:cNvPr id="6" name="Picture 2"/>
          <p:cNvPicPr>
            <a:picLocks noGrp="1" noChangeAspect="1" noChangeArrowheads="1"/>
          </p:cNvPicPr>
          <p:nvPr>
            <p:ph idx="12"/>
          </p:nvPr>
        </p:nvPicPr>
        <p:blipFill>
          <a:blip r:embed="rId3"/>
          <a:srcRect/>
          <a:stretch>
            <a:fillRect/>
          </a:stretch>
        </p:blipFill>
        <p:spPr bwMode="auto">
          <a:xfrm>
            <a:off x="4746625" y="717083"/>
            <a:ext cx="4103688" cy="3080683"/>
          </a:xfrm>
          <a:prstGeom prst="rect">
            <a:avLst/>
          </a:prstGeom>
          <a:noFill/>
          <a:ln w="9525">
            <a:noFill/>
            <a:miter lim="800000"/>
            <a:headEnd/>
            <a:tailEnd/>
          </a:ln>
          <a:effectLst/>
        </p:spPr>
      </p:pic>
      <p:sp>
        <p:nvSpPr>
          <p:cNvPr id="7" name="矩形 6"/>
          <p:cNvSpPr/>
          <p:nvPr/>
        </p:nvSpPr>
        <p:spPr>
          <a:xfrm>
            <a:off x="772886" y="3827463"/>
            <a:ext cx="7794171" cy="923330"/>
          </a:xfrm>
          <a:prstGeom prst="rect">
            <a:avLst/>
          </a:prstGeom>
        </p:spPr>
        <p:txBody>
          <a:bodyPr wrap="square">
            <a:spAutoFit/>
          </a:bodyPr>
          <a:lstStyle/>
          <a:p>
            <a:pPr fontAlgn="auto">
              <a:spcAft>
                <a:spcPts val="0"/>
              </a:spcAft>
              <a:defRPr/>
            </a:pPr>
            <a:r>
              <a:rPr lang="en-US" altLang="zh-CN" i="1" dirty="0" smtClean="0"/>
              <a:t>Observation 3: In ITU, Both </a:t>
            </a:r>
            <a:r>
              <a:rPr lang="en-US" altLang="zh-CN" i="1" dirty="0" err="1" smtClean="0"/>
              <a:t>Rma_x</a:t>
            </a:r>
            <a:r>
              <a:rPr lang="en-US" altLang="zh-CN" i="1" dirty="0" smtClean="0"/>
              <a:t>(x=a) and </a:t>
            </a:r>
            <a:r>
              <a:rPr lang="en-US" altLang="zh-CN" i="1" dirty="0" err="1" smtClean="0"/>
              <a:t>Rma_x</a:t>
            </a:r>
            <a:r>
              <a:rPr lang="en-US" altLang="zh-CN" i="1" dirty="0" smtClean="0"/>
              <a:t>(x=b) are similar.</a:t>
            </a:r>
          </a:p>
          <a:p>
            <a:pPr fontAlgn="auto">
              <a:spcAft>
                <a:spcPts val="0"/>
              </a:spcAft>
              <a:defRPr/>
            </a:pPr>
            <a:r>
              <a:rPr lang="en-US" altLang="zh-CN" i="1" dirty="0" smtClean="0"/>
              <a:t>Observation 4:To have more calibration across companies for Rural and other test environments; and more detail will be discussed in the RAN1.</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3"/>
          </p:nvPr>
        </p:nvGraphicFramePr>
        <p:xfrm>
          <a:off x="561975" y="696686"/>
          <a:ext cx="7840664" cy="3667760"/>
        </p:xfrm>
        <a:graphic>
          <a:graphicData uri="http://schemas.openxmlformats.org/drawingml/2006/table">
            <a:tbl>
              <a:tblPr firstRow="1" bandRow="1">
                <a:tableStyleId>{5C22544A-7EE6-4342-B048-85BDC9FD1C3A}</a:tableStyleId>
              </a:tblPr>
              <a:tblGrid>
                <a:gridCol w="1960166"/>
                <a:gridCol w="1960166"/>
                <a:gridCol w="1960166"/>
                <a:gridCol w="1960166"/>
              </a:tblGrid>
              <a:tr h="370840">
                <a:tc>
                  <a:txBody>
                    <a:bodyPr/>
                    <a:lstStyle/>
                    <a:p>
                      <a:r>
                        <a:rPr lang="en-US" sz="1600" b="1" kern="1200" dirty="0" smtClean="0">
                          <a:solidFill>
                            <a:schemeClr val="lt1"/>
                          </a:solidFill>
                          <a:latin typeface="+mn-lt"/>
                          <a:ea typeface="+mn-ea"/>
                          <a:cs typeface="+mn-cs"/>
                        </a:rPr>
                        <a:t>Parameters</a:t>
                      </a:r>
                      <a:endParaRPr lang="zh-CN" altLang="en-US" sz="1600" dirty="0"/>
                    </a:p>
                  </a:txBody>
                  <a:tcPr/>
                </a:tc>
                <a:tc>
                  <a:txBody>
                    <a:bodyPr/>
                    <a:lstStyle/>
                    <a:p>
                      <a:r>
                        <a:rPr lang="en-US" sz="1600" dirty="0" smtClean="0"/>
                        <a:t>Assumptions</a:t>
                      </a:r>
                      <a:endParaRPr lang="zh-CN" altLang="en-US" sz="1600" dirty="0"/>
                    </a:p>
                  </a:txBody>
                  <a:tcPr/>
                </a:tc>
                <a:tc>
                  <a:txBody>
                    <a:bodyPr/>
                    <a:lstStyle/>
                    <a:p>
                      <a:r>
                        <a:rPr lang="en-US" sz="1600" b="1" kern="1200" dirty="0" smtClean="0">
                          <a:solidFill>
                            <a:schemeClr val="lt1"/>
                          </a:solidFill>
                          <a:latin typeface="+mn-lt"/>
                          <a:ea typeface="+mn-ea"/>
                          <a:cs typeface="+mn-cs"/>
                        </a:rPr>
                        <a:t>Parameters</a:t>
                      </a:r>
                      <a:endParaRPr lang="zh-CN" altLang="en-US" sz="16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smtClean="0"/>
                        <a:t>Assumptions</a:t>
                      </a:r>
                      <a:endParaRPr lang="zh-CN" altLang="en-US" sz="1600" dirty="0"/>
                    </a:p>
                  </a:txBody>
                  <a:tcPr/>
                </a:tc>
              </a:tr>
              <a:tr h="370840">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US" altLang="zh-CN" sz="1400" b="1" kern="1200" dirty="0" smtClean="0">
                          <a:solidFill>
                            <a:schemeClr val="dk1"/>
                          </a:solidFill>
                          <a:latin typeface="+mn-lt"/>
                          <a:ea typeface="+mn-ea"/>
                          <a:cs typeface="+mn-cs"/>
                        </a:rPr>
                        <a:t>Carrier frequency for evaluation</a:t>
                      </a:r>
                      <a:endParaRPr lang="zh-CN" altLang="zh-CN" sz="1400" b="1" kern="1200" dirty="0" smtClean="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Lst>
                      </a:pPr>
                      <a:r>
                        <a:rPr lang="en-US" altLang="zh-CN" sz="1400" kern="1200" dirty="0" smtClean="0">
                          <a:solidFill>
                            <a:schemeClr val="dk1"/>
                          </a:solidFill>
                          <a:latin typeface="+mn-lt"/>
                          <a:ea typeface="+mn-ea"/>
                          <a:cs typeface="+mn-cs"/>
                        </a:rPr>
                        <a:t>700MHz /4GHz</a:t>
                      </a:r>
                      <a:endParaRPr lang="zh-CN" altLang="zh-CN" sz="1400" kern="1200" dirty="0" smtClean="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US" altLang="zh-CN" sz="1400" b="1" kern="1200" dirty="0" smtClean="0">
                          <a:solidFill>
                            <a:schemeClr val="dk1"/>
                          </a:solidFill>
                          <a:latin typeface="+mn-lt"/>
                          <a:ea typeface="+mn-ea"/>
                          <a:cs typeface="+mn-cs"/>
                        </a:rPr>
                        <a:t>BS noise figure</a:t>
                      </a:r>
                      <a:endParaRPr lang="zh-CN" altLang="zh-CN" sz="1400" b="1" kern="1200" dirty="0" smtClean="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GB" altLang="zh-CN" sz="1400" kern="1200" dirty="0" smtClean="0">
                          <a:solidFill>
                            <a:schemeClr val="dk1"/>
                          </a:solidFill>
                          <a:latin typeface="+mn-lt"/>
                          <a:ea typeface="+mn-ea"/>
                          <a:cs typeface="+mn-cs"/>
                        </a:rPr>
                        <a:t>5dB</a:t>
                      </a:r>
                      <a:endParaRPr lang="zh-CN" altLang="zh-CN" sz="1400" kern="1200" dirty="0" smtClean="0">
                        <a:solidFill>
                          <a:schemeClr val="dk1"/>
                        </a:solidFill>
                        <a:latin typeface="+mn-lt"/>
                        <a:ea typeface="+mn-ea"/>
                        <a:cs typeface="+mn-cs"/>
                      </a:endParaRPr>
                    </a:p>
                  </a:txBody>
                  <a:tcPr marL="68580" marR="68580" marT="0" marB="0"/>
                </a:tc>
              </a:tr>
              <a:tr h="370840">
                <a:tc>
                  <a:txBody>
                    <a:bodyPr/>
                    <a:lstStyle/>
                    <a:p>
                      <a:pPr marL="0" algn="l" defTabSz="457200" rtl="0" eaLnBrk="1" latinLnBrk="0" hangingPunct="1"/>
                      <a:r>
                        <a:rPr lang="en-US" altLang="zh-CN" sz="1400" b="1" kern="1200" dirty="0" smtClean="0">
                          <a:solidFill>
                            <a:schemeClr val="dk1"/>
                          </a:solidFill>
                          <a:latin typeface="+mn-lt"/>
                          <a:ea typeface="+mn-ea"/>
                          <a:cs typeface="+mn-cs"/>
                        </a:rPr>
                        <a:t>Mode</a:t>
                      </a:r>
                      <a:endParaRPr lang="zh-CN" altLang="en-US" sz="1400" b="1" kern="1200" dirty="0" smtClean="0">
                        <a:solidFill>
                          <a:schemeClr val="dk1"/>
                        </a:solidFill>
                        <a:latin typeface="+mn-lt"/>
                        <a:ea typeface="+mn-ea"/>
                        <a:cs typeface="+mn-cs"/>
                      </a:endParaRPr>
                    </a:p>
                  </a:txBody>
                  <a:tcPr/>
                </a:tc>
                <a:tc>
                  <a:txBody>
                    <a:bodyPr/>
                    <a:lstStyle/>
                    <a:p>
                      <a:pPr marL="0" algn="l" defTabSz="457200" rtl="0" eaLnBrk="1" latinLnBrk="0" hangingPunct="1"/>
                      <a:r>
                        <a:rPr lang="en-US" altLang="zh-CN" sz="1400" kern="1200" dirty="0" smtClean="0">
                          <a:solidFill>
                            <a:schemeClr val="dk1"/>
                          </a:solidFill>
                          <a:latin typeface="+mn-lt"/>
                          <a:ea typeface="+mn-ea"/>
                          <a:cs typeface="+mn-cs"/>
                        </a:rPr>
                        <a:t>DL only</a:t>
                      </a:r>
                      <a:endParaRPr lang="zh-CN" altLang="en-US" sz="1400" kern="1200" dirty="0" smtClean="0">
                        <a:solidFill>
                          <a:schemeClr val="dk1"/>
                        </a:solidFill>
                        <a:latin typeface="+mn-lt"/>
                        <a:ea typeface="+mn-ea"/>
                        <a:cs typeface="+mn-cs"/>
                      </a:endParaRPr>
                    </a:p>
                  </a:txBody>
                  <a:tcPr/>
                </a:tc>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US" altLang="zh-CN" sz="1400" b="1" kern="1200" dirty="0" smtClean="0">
                          <a:solidFill>
                            <a:schemeClr val="dk1"/>
                          </a:solidFill>
                          <a:latin typeface="+mn-lt"/>
                          <a:ea typeface="+mn-ea"/>
                          <a:cs typeface="+mn-cs"/>
                        </a:rPr>
                        <a:t>UE noise figure</a:t>
                      </a:r>
                      <a:endParaRPr lang="zh-CN" altLang="zh-CN" sz="1400" b="1" kern="1200" dirty="0" smtClean="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GB" altLang="zh-CN" sz="1400" kern="1200" dirty="0" smtClean="0">
                          <a:solidFill>
                            <a:schemeClr val="dk1"/>
                          </a:solidFill>
                          <a:latin typeface="+mn-lt"/>
                          <a:ea typeface="+mn-ea"/>
                          <a:cs typeface="+mn-cs"/>
                        </a:rPr>
                        <a:t>7dB</a:t>
                      </a:r>
                      <a:endParaRPr lang="zh-CN" altLang="zh-CN" sz="1400" kern="1200" dirty="0" smtClean="0">
                        <a:solidFill>
                          <a:schemeClr val="dk1"/>
                        </a:solidFill>
                        <a:latin typeface="+mn-lt"/>
                        <a:ea typeface="+mn-ea"/>
                        <a:cs typeface="+mn-cs"/>
                      </a:endParaRPr>
                    </a:p>
                  </a:txBody>
                  <a:tcPr marL="68580" marR="68580" marT="0" marB="0"/>
                </a:tc>
              </a:tr>
              <a:tr h="370840">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US" altLang="zh-CN" sz="1400" b="1" kern="1200" dirty="0" smtClean="0">
                          <a:solidFill>
                            <a:schemeClr val="dk1"/>
                          </a:solidFill>
                          <a:latin typeface="+mn-lt"/>
                          <a:ea typeface="+mn-ea"/>
                          <a:cs typeface="+mn-cs"/>
                        </a:rPr>
                        <a:t>Channel Model</a:t>
                      </a:r>
                      <a:endParaRPr lang="zh-CN" altLang="zh-CN" sz="1400" b="1" kern="1200" dirty="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Lst>
                      </a:pPr>
                      <a:r>
                        <a:rPr lang="en-US" altLang="zh-CN" sz="1400" kern="1200" dirty="0" err="1" smtClean="0">
                          <a:solidFill>
                            <a:schemeClr val="dk1"/>
                          </a:solidFill>
                          <a:latin typeface="+mn-lt"/>
                          <a:ea typeface="+mn-ea"/>
                          <a:cs typeface="+mn-cs"/>
                        </a:rPr>
                        <a:t>RMa_X</a:t>
                      </a:r>
                      <a:r>
                        <a:rPr lang="en-US" altLang="zh-CN" sz="1400" kern="1200" dirty="0" smtClean="0">
                          <a:solidFill>
                            <a:schemeClr val="dk1"/>
                          </a:solidFill>
                          <a:latin typeface="+mn-lt"/>
                          <a:ea typeface="+mn-ea"/>
                          <a:cs typeface="+mn-cs"/>
                        </a:rPr>
                        <a:t> (36.873 and 38.900)</a:t>
                      </a:r>
                      <a:endParaRPr lang="zh-CN" altLang="zh-CN" sz="1400" kern="1200" dirty="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US" altLang="zh-CN" sz="1400" b="1" kern="1200" dirty="0" smtClean="0">
                          <a:solidFill>
                            <a:schemeClr val="dk1"/>
                          </a:solidFill>
                          <a:latin typeface="+mn-lt"/>
                          <a:ea typeface="+mn-ea"/>
                          <a:cs typeface="+mn-cs"/>
                        </a:rPr>
                        <a:t>Thermal noise level</a:t>
                      </a:r>
                      <a:endParaRPr lang="zh-CN" altLang="zh-CN" sz="1400" b="1" kern="1200" dirty="0" smtClean="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GB" altLang="zh-CN" sz="1400" kern="1200" dirty="0" smtClean="0">
                          <a:solidFill>
                            <a:schemeClr val="dk1"/>
                          </a:solidFill>
                          <a:latin typeface="+mn-lt"/>
                          <a:ea typeface="+mn-ea"/>
                          <a:cs typeface="+mn-cs"/>
                        </a:rPr>
                        <a:t>-174dBm/Hz</a:t>
                      </a:r>
                      <a:endParaRPr lang="zh-CN" altLang="zh-CN" sz="1400" kern="1200" dirty="0" smtClean="0">
                        <a:solidFill>
                          <a:schemeClr val="dk1"/>
                        </a:solidFill>
                        <a:latin typeface="+mn-lt"/>
                        <a:ea typeface="+mn-ea"/>
                        <a:cs typeface="+mn-cs"/>
                      </a:endParaRPr>
                    </a:p>
                  </a:txBody>
                  <a:tcPr marL="68580" marR="68580" marT="0" marB="0"/>
                </a:tc>
              </a:tr>
              <a:tr h="370840">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US" altLang="zh-CN" sz="1400" b="1" kern="1200" dirty="0" smtClean="0">
                          <a:solidFill>
                            <a:schemeClr val="dk1"/>
                          </a:solidFill>
                          <a:latin typeface="+mn-lt"/>
                          <a:ea typeface="+mn-ea"/>
                          <a:cs typeface="+mn-cs"/>
                        </a:rPr>
                        <a:t>BS antenna height</a:t>
                      </a:r>
                      <a:endParaRPr lang="zh-CN" altLang="zh-CN" sz="1400" b="1" kern="1200" dirty="0" smtClean="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GB" altLang="zh-CN" sz="1400" kern="1200" dirty="0" smtClean="0">
                          <a:solidFill>
                            <a:schemeClr val="dk1"/>
                          </a:solidFill>
                          <a:latin typeface="+mn-lt"/>
                          <a:ea typeface="+mn-ea"/>
                          <a:cs typeface="+mn-cs"/>
                        </a:rPr>
                        <a:t>35m</a:t>
                      </a:r>
                      <a:endParaRPr lang="zh-CN" altLang="zh-CN" sz="1400" kern="1200" dirty="0" smtClean="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US" altLang="zh-CN" sz="1400" b="1" kern="1200" dirty="0" smtClean="0">
                          <a:solidFill>
                            <a:schemeClr val="dk1"/>
                          </a:solidFill>
                          <a:latin typeface="+mn-lt"/>
                          <a:ea typeface="+mn-ea"/>
                          <a:cs typeface="+mn-cs"/>
                        </a:rPr>
                        <a:t>UE density</a:t>
                      </a:r>
                      <a:endParaRPr lang="zh-CN" altLang="zh-CN" sz="1400" b="1" kern="1200" dirty="0" smtClean="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GB" altLang="zh-CN" sz="1400" kern="1200" dirty="0" smtClean="0">
                          <a:solidFill>
                            <a:schemeClr val="dk1"/>
                          </a:solidFill>
                          <a:latin typeface="+mn-lt"/>
                          <a:ea typeface="+mn-ea"/>
                          <a:cs typeface="+mn-cs"/>
                        </a:rPr>
                        <a:t>10 UEs / </a:t>
                      </a:r>
                      <a:r>
                        <a:rPr lang="en-GB" altLang="zh-CN" sz="1400" kern="1200" dirty="0" err="1" smtClean="0">
                          <a:solidFill>
                            <a:schemeClr val="dk1"/>
                          </a:solidFill>
                          <a:latin typeface="+mn-lt"/>
                          <a:ea typeface="+mn-ea"/>
                          <a:cs typeface="+mn-cs"/>
                        </a:rPr>
                        <a:t>TRxP</a:t>
                      </a:r>
                      <a:endParaRPr lang="zh-CN" altLang="zh-CN" sz="1400" kern="1200" dirty="0" smtClean="0">
                        <a:solidFill>
                          <a:schemeClr val="dk1"/>
                        </a:solidFill>
                        <a:latin typeface="+mn-lt"/>
                        <a:ea typeface="+mn-ea"/>
                        <a:cs typeface="+mn-cs"/>
                      </a:endParaRPr>
                    </a:p>
                  </a:txBody>
                  <a:tcPr marL="68580" marR="68580" marT="0" marB="0"/>
                </a:tc>
              </a:tr>
              <a:tr h="370840">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GB" altLang="zh-CN" sz="1400" b="1" kern="1200" dirty="0" smtClean="0">
                          <a:solidFill>
                            <a:schemeClr val="dk1"/>
                          </a:solidFill>
                          <a:latin typeface="+mn-lt"/>
                          <a:ea typeface="+mn-ea"/>
                          <a:cs typeface="+mn-cs"/>
                        </a:rPr>
                        <a:t>Total transmit power per TRxP</a:t>
                      </a:r>
                      <a:endParaRPr lang="zh-CN" altLang="zh-CN" sz="1400" b="1" kern="1200" dirty="0" smtClean="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 pos="2340610" algn="l"/>
                        </a:tabLst>
                      </a:pPr>
                      <a:r>
                        <a:rPr lang="en-GB" altLang="zh-CN" sz="1400" kern="1200" dirty="0" smtClean="0">
                          <a:solidFill>
                            <a:schemeClr val="dk1"/>
                          </a:solidFill>
                          <a:latin typeface="+mn-lt"/>
                          <a:ea typeface="+mn-ea"/>
                          <a:cs typeface="+mn-cs"/>
                        </a:rPr>
                        <a:t>49 </a:t>
                      </a:r>
                      <a:r>
                        <a:rPr lang="en-GB" altLang="zh-CN" sz="1400" kern="1200" dirty="0" err="1" smtClean="0">
                          <a:solidFill>
                            <a:schemeClr val="dk1"/>
                          </a:solidFill>
                          <a:latin typeface="+mn-lt"/>
                          <a:ea typeface="+mn-ea"/>
                          <a:cs typeface="+mn-cs"/>
                        </a:rPr>
                        <a:t>dBm</a:t>
                      </a:r>
                      <a:r>
                        <a:rPr lang="en-GB" altLang="zh-CN" sz="1400" kern="1200" dirty="0" smtClean="0">
                          <a:solidFill>
                            <a:schemeClr val="dk1"/>
                          </a:solidFill>
                          <a:latin typeface="+mn-lt"/>
                          <a:ea typeface="+mn-ea"/>
                          <a:cs typeface="+mn-cs"/>
                        </a:rPr>
                        <a:t> for 20 MHz; 46 </a:t>
                      </a:r>
                      <a:r>
                        <a:rPr lang="en-GB" altLang="zh-CN" sz="1400" kern="1200" dirty="0" err="1" smtClean="0">
                          <a:solidFill>
                            <a:schemeClr val="dk1"/>
                          </a:solidFill>
                          <a:latin typeface="+mn-lt"/>
                          <a:ea typeface="+mn-ea"/>
                          <a:cs typeface="+mn-cs"/>
                        </a:rPr>
                        <a:t>dBm</a:t>
                      </a:r>
                      <a:r>
                        <a:rPr lang="en-GB" altLang="zh-CN" sz="1400" kern="1200" dirty="0" smtClean="0">
                          <a:solidFill>
                            <a:schemeClr val="dk1"/>
                          </a:solidFill>
                          <a:latin typeface="+mn-lt"/>
                          <a:ea typeface="+mn-ea"/>
                          <a:cs typeface="+mn-cs"/>
                        </a:rPr>
                        <a:t> for 10 MHz</a:t>
                      </a:r>
                      <a:endParaRPr lang="zh-CN" altLang="zh-CN" sz="1400" kern="1200" dirty="0" smtClean="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US" altLang="zh-CN" sz="1400" b="1" kern="1200" dirty="0" smtClean="0">
                          <a:solidFill>
                            <a:schemeClr val="dk1"/>
                          </a:solidFill>
                          <a:latin typeface="+mn-lt"/>
                          <a:ea typeface="+mn-ea"/>
                          <a:cs typeface="+mn-cs"/>
                        </a:rPr>
                        <a:t>UE antenna height</a:t>
                      </a:r>
                      <a:endParaRPr lang="zh-CN" altLang="zh-CN" sz="1400" b="1" kern="1200" dirty="0" smtClean="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GB" altLang="zh-CN" sz="1400" kern="1200" dirty="0" smtClean="0">
                          <a:solidFill>
                            <a:schemeClr val="dk1"/>
                          </a:solidFill>
                          <a:latin typeface="+mn-lt"/>
                          <a:ea typeface="+mn-ea"/>
                          <a:cs typeface="+mn-cs"/>
                        </a:rPr>
                        <a:t>1.5m</a:t>
                      </a:r>
                      <a:endParaRPr lang="zh-CN" altLang="zh-CN" sz="1400" kern="1200" dirty="0" smtClean="0">
                        <a:solidFill>
                          <a:schemeClr val="dk1"/>
                        </a:solidFill>
                        <a:latin typeface="+mn-lt"/>
                        <a:ea typeface="+mn-ea"/>
                        <a:cs typeface="+mn-cs"/>
                      </a:endParaRPr>
                    </a:p>
                  </a:txBody>
                  <a:tcPr marL="68580" marR="68580" marT="0" marB="0"/>
                </a:tc>
              </a:tr>
              <a:tr h="370840">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US" altLang="zh-CN" sz="1400" b="1" kern="1200" dirty="0" smtClean="0">
                          <a:solidFill>
                            <a:schemeClr val="dk1"/>
                          </a:solidFill>
                          <a:latin typeface="+mn-lt"/>
                          <a:ea typeface="+mn-ea"/>
                          <a:cs typeface="+mn-cs"/>
                        </a:rPr>
                        <a:t>Inter-site distance</a:t>
                      </a:r>
                      <a:endParaRPr lang="zh-CN" altLang="zh-CN" sz="1400" b="1" kern="1200" dirty="0" smtClean="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GB" altLang="zh-CN" sz="1400" kern="1200" dirty="0" smtClean="0">
                          <a:solidFill>
                            <a:schemeClr val="dk1"/>
                          </a:solidFill>
                          <a:latin typeface="+mn-lt"/>
                          <a:ea typeface="+mn-ea"/>
                          <a:cs typeface="+mn-cs"/>
                        </a:rPr>
                        <a:t>1732m</a:t>
                      </a:r>
                      <a:endParaRPr lang="zh-CN" altLang="zh-CN" sz="1400" kern="1200" dirty="0" smtClean="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GB" altLang="zh-CN" sz="1400" b="1" kern="1200" dirty="0" smtClean="0">
                          <a:solidFill>
                            <a:schemeClr val="dk1"/>
                          </a:solidFill>
                          <a:latin typeface="+mn-lt"/>
                          <a:ea typeface="+mn-ea"/>
                          <a:cs typeface="+mn-cs"/>
                        </a:rPr>
                        <a:t>Percentage type</a:t>
                      </a:r>
                      <a:endParaRPr lang="zh-CN" altLang="zh-CN" sz="1400" b="1" kern="1200" dirty="0">
                        <a:solidFill>
                          <a:schemeClr val="dk1"/>
                        </a:solidFill>
                        <a:latin typeface="+mn-lt"/>
                        <a:ea typeface="+mn-ea"/>
                        <a:cs typeface="+mn-cs"/>
                      </a:endParaRPr>
                    </a:p>
                  </a:txBody>
                  <a:tcPr marL="68580" marR="68580" marT="0" marB="0"/>
                </a:tc>
                <a:tc>
                  <a:txBody>
                    <a:bodyPr/>
                    <a:lstStyle/>
                    <a:p>
                      <a:pPr marL="0" marR="0" indent="0" algn="l" defTabSz="457200" rtl="0" eaLnBrk="1" fontAlgn="auto" latinLnBrk="0" hangingPunct="1">
                        <a:lnSpc>
                          <a:spcPct val="100000"/>
                        </a:lnSpc>
                        <a:spcBef>
                          <a:spcPts val="100"/>
                        </a:spcBef>
                        <a:spcAft>
                          <a:spcPts val="100"/>
                        </a:spcAft>
                        <a:buClrTx/>
                        <a:buSzTx/>
                        <a:buFontTx/>
                        <a:buNone/>
                        <a:tabLst>
                          <a:tab pos="1188085" algn="l"/>
                          <a:tab pos="180340" algn="l"/>
                          <a:tab pos="540385" algn="l"/>
                          <a:tab pos="900430" algn="l"/>
                          <a:tab pos="1188085" algn="l"/>
                          <a:tab pos="1260475" algn="l"/>
                          <a:tab pos="1620520" algn="l"/>
                          <a:tab pos="1980565" algn="l"/>
                          <a:tab pos="2340610" algn="l"/>
                        </a:tabLst>
                        <a:defRPr/>
                      </a:pPr>
                      <a:r>
                        <a:rPr lang="en-GB" altLang="zh-CN" sz="1400" kern="1200" dirty="0" smtClean="0">
                          <a:solidFill>
                            <a:schemeClr val="dk1"/>
                          </a:solidFill>
                          <a:latin typeface="+mn-lt"/>
                          <a:ea typeface="+mn-ea"/>
                          <a:cs typeface="+mn-cs"/>
                        </a:rPr>
                        <a:t>100% </a:t>
                      </a:r>
                      <a:r>
                        <a:rPr lang="en-GB" altLang="zh-CN" sz="1400" kern="1200" dirty="0" err="1" smtClean="0">
                          <a:solidFill>
                            <a:schemeClr val="dk1"/>
                          </a:solidFill>
                          <a:latin typeface="+mn-lt"/>
                          <a:ea typeface="+mn-ea"/>
                          <a:cs typeface="+mn-cs"/>
                        </a:rPr>
                        <a:t>lowloss</a:t>
                      </a:r>
                      <a:endParaRPr lang="zh-CN" altLang="zh-CN" sz="1400" kern="1200" dirty="0" smtClean="0">
                        <a:solidFill>
                          <a:schemeClr val="dk1"/>
                        </a:solidFill>
                        <a:latin typeface="+mn-lt"/>
                        <a:ea typeface="+mn-ea"/>
                        <a:cs typeface="+mn-cs"/>
                      </a:endParaRPr>
                    </a:p>
                  </a:txBody>
                  <a:tcPr marL="68580" marR="68580" marT="0" marB="0"/>
                </a:tc>
              </a:tr>
              <a:tr h="370840">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US" altLang="zh-CN" sz="1400" b="1" kern="1200" dirty="0" smtClean="0">
                          <a:solidFill>
                            <a:schemeClr val="dk1"/>
                          </a:solidFill>
                          <a:latin typeface="+mn-lt"/>
                          <a:ea typeface="+mn-ea"/>
                          <a:cs typeface="+mn-cs"/>
                        </a:rPr>
                        <a:t>Device deployment</a:t>
                      </a:r>
                      <a:endParaRPr lang="zh-CN" altLang="zh-CN" sz="1400" b="1" kern="1200" dirty="0" smtClean="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GB" altLang="zh-CN" sz="1400" kern="1200" dirty="0" smtClean="0">
                          <a:solidFill>
                            <a:schemeClr val="dk1"/>
                          </a:solidFill>
                          <a:latin typeface="+mn-lt"/>
                          <a:ea typeface="+mn-ea"/>
                          <a:cs typeface="+mn-cs"/>
                        </a:rPr>
                        <a:t>50% indoor, 50% outdoor (</a:t>
                      </a:r>
                      <a:r>
                        <a:rPr lang="en-GB" altLang="zh-CN" sz="1400" kern="1200" dirty="0" err="1" smtClean="0">
                          <a:solidFill>
                            <a:schemeClr val="dk1"/>
                          </a:solidFill>
                          <a:latin typeface="+mn-lt"/>
                          <a:ea typeface="+mn-ea"/>
                          <a:cs typeface="+mn-cs"/>
                        </a:rPr>
                        <a:t>in‑car</a:t>
                      </a:r>
                      <a:r>
                        <a:rPr lang="en-GB" altLang="zh-CN" sz="1400" kern="1200" dirty="0" smtClean="0">
                          <a:solidFill>
                            <a:schemeClr val="dk1"/>
                          </a:solidFill>
                          <a:latin typeface="+mn-lt"/>
                          <a:ea typeface="+mn-ea"/>
                          <a:cs typeface="+mn-cs"/>
                        </a:rPr>
                        <a:t>)</a:t>
                      </a:r>
                    </a:p>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GB" altLang="zh-CN" sz="1400" kern="1200" dirty="0" smtClean="0">
                          <a:solidFill>
                            <a:schemeClr val="dk1"/>
                          </a:solidFill>
                          <a:latin typeface="+mn-lt"/>
                          <a:ea typeface="+mn-ea"/>
                          <a:cs typeface="+mn-cs"/>
                        </a:rPr>
                        <a:t>Randomly and uniformly distributed over area </a:t>
                      </a:r>
                      <a:endParaRPr lang="zh-CN" altLang="zh-CN" sz="1400" kern="1200" dirty="0" smtClean="0">
                        <a:solidFill>
                          <a:schemeClr val="dk1"/>
                        </a:solidFill>
                        <a:latin typeface="+mn-lt"/>
                        <a:ea typeface="+mn-ea"/>
                        <a:cs typeface="+mn-cs"/>
                      </a:endParaRPr>
                    </a:p>
                  </a:txBody>
                  <a:tcPr marL="68580" marR="68580" marT="0" marB="0"/>
                </a:tc>
                <a:tc>
                  <a:txBody>
                    <a:bodyPr/>
                    <a:lstStyle/>
                    <a:p>
                      <a:pPr marL="0" marR="0" indent="0" algn="l" defTabSz="457200" rtl="0" eaLnBrk="1" fontAlgn="auto" latinLnBrk="0" hangingPunct="1">
                        <a:lnSpc>
                          <a:spcPct val="100000"/>
                        </a:lnSpc>
                        <a:spcBef>
                          <a:spcPts val="100"/>
                        </a:spcBef>
                        <a:spcAft>
                          <a:spcPts val="100"/>
                        </a:spcAft>
                        <a:buClrTx/>
                        <a:buSzTx/>
                        <a:buFontTx/>
                        <a:buNone/>
                        <a:tabLst>
                          <a:tab pos="1188085" algn="l"/>
                          <a:tab pos="180340" algn="l"/>
                          <a:tab pos="540385" algn="l"/>
                          <a:tab pos="900430" algn="l"/>
                          <a:tab pos="1188085" algn="l"/>
                          <a:tab pos="1260475" algn="l"/>
                          <a:tab pos="1620520" algn="l"/>
                          <a:tab pos="1980565" algn="l"/>
                          <a:tab pos="2340610" algn="l"/>
                        </a:tabLst>
                        <a:defRPr/>
                      </a:pPr>
                      <a:r>
                        <a:rPr lang="en-US" altLang="zh-CN" sz="1400" b="1" kern="1200" dirty="0" smtClean="0">
                          <a:solidFill>
                            <a:schemeClr val="dk1"/>
                          </a:solidFill>
                          <a:latin typeface="+mn-lt"/>
                          <a:ea typeface="+mn-ea"/>
                          <a:cs typeface="+mn-cs"/>
                        </a:rPr>
                        <a:t>UE speeds of interest</a:t>
                      </a:r>
                      <a:endParaRPr lang="zh-CN" altLang="zh-CN" sz="1400" b="1" kern="1200" dirty="0" smtClean="0">
                        <a:solidFill>
                          <a:schemeClr val="dk1"/>
                        </a:solidFill>
                        <a:latin typeface="+mn-lt"/>
                        <a:ea typeface="+mn-ea"/>
                        <a:cs typeface="+mn-cs"/>
                      </a:endParaRPr>
                    </a:p>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endParaRPr lang="zh-CN" altLang="zh-CN" sz="1400" b="1" kern="1200" dirty="0" smtClean="0">
                        <a:solidFill>
                          <a:schemeClr val="dk1"/>
                        </a:solidFill>
                        <a:latin typeface="+mn-lt"/>
                        <a:ea typeface="+mn-ea"/>
                        <a:cs typeface="+mn-cs"/>
                      </a:endParaRPr>
                    </a:p>
                  </a:txBody>
                  <a:tcPr marL="68580" marR="68580" marT="0" marB="0"/>
                </a:tc>
                <a:tc>
                  <a:txBody>
                    <a:bodyPr/>
                    <a:lstStyle/>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GB" altLang="zh-CN" sz="1400" kern="1200" dirty="0" smtClean="0">
                          <a:solidFill>
                            <a:schemeClr val="dk1"/>
                          </a:solidFill>
                          <a:latin typeface="+mn-lt"/>
                          <a:ea typeface="+mn-ea"/>
                          <a:cs typeface="+mn-cs"/>
                        </a:rPr>
                        <a:t>Indoor users: 3km/h;</a:t>
                      </a:r>
                      <a:endParaRPr lang="zh-CN" altLang="zh-CN" sz="1400" kern="1200" dirty="0" smtClean="0">
                        <a:solidFill>
                          <a:schemeClr val="dk1"/>
                        </a:solidFill>
                        <a:latin typeface="+mn-lt"/>
                        <a:ea typeface="+mn-ea"/>
                        <a:cs typeface="+mn-cs"/>
                      </a:endParaRPr>
                    </a:p>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r>
                        <a:rPr lang="en-GB" altLang="zh-CN" sz="1400" kern="1200" dirty="0" smtClean="0">
                          <a:solidFill>
                            <a:schemeClr val="dk1"/>
                          </a:solidFill>
                          <a:latin typeface="+mn-lt"/>
                          <a:ea typeface="+mn-ea"/>
                          <a:cs typeface="+mn-cs"/>
                        </a:rPr>
                        <a:t>Outdoor users (in-car): 120 km/h;</a:t>
                      </a:r>
                      <a:endParaRPr lang="zh-CN" altLang="zh-CN" sz="1400" kern="1200" dirty="0" smtClean="0">
                        <a:solidFill>
                          <a:schemeClr val="dk1"/>
                        </a:solidFill>
                        <a:latin typeface="+mn-lt"/>
                        <a:ea typeface="+mn-ea"/>
                        <a:cs typeface="+mn-cs"/>
                      </a:endParaRPr>
                    </a:p>
                    <a:p>
                      <a:pPr marL="0" algn="l" defTabSz="457200" rtl="0" eaLnBrk="1" latinLnBrk="0" hangingPunct="1">
                        <a:spcBef>
                          <a:spcPts val="100"/>
                        </a:spcBef>
                        <a:spcAft>
                          <a:spcPts val="100"/>
                        </a:spcAft>
                        <a:tabLst>
                          <a:tab pos="1188085" algn="l"/>
                          <a:tab pos="180340" algn="l"/>
                          <a:tab pos="540385" algn="l"/>
                          <a:tab pos="900430" algn="l"/>
                          <a:tab pos="1188085" algn="l"/>
                          <a:tab pos="1260475" algn="l"/>
                          <a:tab pos="1620520" algn="l"/>
                          <a:tab pos="1980565" algn="l"/>
                          <a:tab pos="2340610" algn="l"/>
                        </a:tabLst>
                      </a:pPr>
                      <a:endParaRPr lang="zh-CN" altLang="zh-CN" sz="1400" kern="1200" dirty="0" smtClean="0">
                        <a:solidFill>
                          <a:schemeClr val="dk1"/>
                        </a:solidFill>
                        <a:latin typeface="+mn-lt"/>
                        <a:ea typeface="+mn-ea"/>
                        <a:cs typeface="+mn-cs"/>
                      </a:endParaRPr>
                    </a:p>
                  </a:txBody>
                  <a:tcPr marL="68580" marR="68580" marT="0" marB="0"/>
                </a:tc>
              </a:tr>
            </a:tbl>
          </a:graphicData>
        </a:graphic>
      </p:graphicFrame>
      <p:sp>
        <p:nvSpPr>
          <p:cNvPr id="11268" name="Title 5"/>
          <p:cNvSpPr>
            <a:spLocks noGrp="1"/>
          </p:cNvSpPr>
          <p:nvPr>
            <p:ph type="title"/>
          </p:nvPr>
        </p:nvSpPr>
        <p:spPr>
          <a:xfrm>
            <a:off x="336550" y="168729"/>
            <a:ext cx="8513763" cy="723900"/>
          </a:xfrm>
        </p:spPr>
        <p:txBody>
          <a:bodyPr/>
          <a:lstStyle/>
          <a:p>
            <a:r>
              <a:rPr lang="en-US" dirty="0" smtClean="0"/>
              <a:t>Simulation assumptions for </a:t>
            </a:r>
            <a:r>
              <a:rPr lang="en-US" dirty="0" err="1" smtClean="0"/>
              <a:t>RMa_x</a:t>
            </a:r>
            <a:r>
              <a:rPr lang="en-US" dirty="0" smtClean="0"/>
              <a:t> </a:t>
            </a:r>
            <a:endParaRPr lang="en-US" b="0" dirty="0" smtClean="0">
              <a:ea typeface="微软雅黑" panose="020B0503020204020204" charset="-122"/>
            </a:endParaRPr>
          </a:p>
        </p:txBody>
      </p:sp>
      <p:sp>
        <p:nvSpPr>
          <p:cNvPr id="5" name="TextBox 4"/>
          <p:cNvSpPr txBox="1"/>
          <p:nvPr/>
        </p:nvSpPr>
        <p:spPr>
          <a:xfrm>
            <a:off x="957941" y="4587966"/>
            <a:ext cx="7064829" cy="425268"/>
          </a:xfrm>
          <a:prstGeom prst="rect">
            <a:avLst/>
          </a:prstGeom>
        </p:spPr>
        <p:txBody>
          <a:bodyPr vert="horz" wrap="square" lIns="0" tIns="0" rIns="0" bIns="0" rtlCol="0" anchor="t">
            <a:noAutofit/>
          </a:bodyPr>
          <a:lstStyle/>
          <a:p>
            <a:r>
              <a:rPr kumimoji="1" lang="en-US" altLang="zh-CN" sz="1600" i="1" dirty="0" smtClean="0"/>
              <a:t>Note: All simulation assumption are follow report ITU-R M.[IMT-2020 EVAL]</a:t>
            </a:r>
            <a:endParaRPr kumimoji="1" lang="zh-CN" altLang="en-US" sz="1600" i="1"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2"/>
          </p:nvPr>
        </p:nvSpPr>
        <p:spPr>
          <a:xfrm>
            <a:off x="336550" y="1270000"/>
            <a:ext cx="8513763" cy="3346450"/>
          </a:xfrm>
        </p:spPr>
        <p:txBody>
          <a:bodyPr/>
          <a:lstStyle/>
          <a:p>
            <a:pPr fontAlgn="auto">
              <a:spcAft>
                <a:spcPts val="0"/>
              </a:spcAft>
              <a:buFont typeface="Arial" panose="020B0604020202020204"/>
              <a:buNone/>
              <a:defRPr/>
            </a:pPr>
            <a:r>
              <a:rPr lang="en-GB" altLang="zh-CN" b="1" i="1" dirty="0" smtClean="0"/>
              <a:t>Proposal 1: </a:t>
            </a:r>
            <a:r>
              <a:rPr lang="en-GB" altLang="zh-CN" i="1" dirty="0" smtClean="0"/>
              <a:t>Considering workload, the NR </a:t>
            </a:r>
            <a:r>
              <a:rPr lang="en-GB" altLang="zh-CN" i="1" dirty="0"/>
              <a:t>MIMO calibration should be reused and continue in this self-evaluation SI at least for eMBB. </a:t>
            </a:r>
            <a:endParaRPr lang="en-GB" altLang="zh-CN" i="1" dirty="0" smtClean="0"/>
          </a:p>
          <a:p>
            <a:pPr fontAlgn="auto">
              <a:spcBef>
                <a:spcPts val="1200"/>
              </a:spcBef>
              <a:spcAft>
                <a:spcPts val="0"/>
              </a:spcAft>
              <a:buFont typeface="Arial" panose="020B0604020202020204"/>
              <a:buNone/>
              <a:defRPr/>
            </a:pPr>
            <a:r>
              <a:rPr lang="en-GB" altLang="zh-CN" b="1" i="1" dirty="0" smtClean="0"/>
              <a:t>Proposal 2: </a:t>
            </a:r>
            <a:r>
              <a:rPr lang="en-GB" altLang="zh-CN" i="1" dirty="0" smtClean="0"/>
              <a:t>A </a:t>
            </a:r>
            <a:r>
              <a:rPr lang="en-GB" altLang="zh-CN" i="1" dirty="0"/>
              <a:t>new set of calibration </a:t>
            </a:r>
            <a:r>
              <a:rPr lang="en-GB" altLang="zh-CN" i="1" dirty="0" smtClean="0"/>
              <a:t>is set up </a:t>
            </a:r>
            <a:r>
              <a:rPr lang="en-GB" altLang="zh-CN" i="1" dirty="0"/>
              <a:t>in this </a:t>
            </a:r>
            <a:r>
              <a:rPr lang="en-GB" altLang="zh-CN" i="1" dirty="0" smtClean="0"/>
              <a:t>SI </a:t>
            </a:r>
            <a:r>
              <a:rPr lang="en-GB" altLang="zh-CN" i="1" dirty="0"/>
              <a:t>which are not covered by NR MIMO </a:t>
            </a:r>
            <a:r>
              <a:rPr lang="en-GB" altLang="zh-CN" i="1" dirty="0" smtClean="0"/>
              <a:t>calibration, including at least </a:t>
            </a:r>
            <a:r>
              <a:rPr lang="en-GB" altLang="zh-CN" i="1" dirty="0"/>
              <a:t>r</a:t>
            </a:r>
            <a:r>
              <a:rPr lang="en-GB" altLang="zh-CN" i="1" dirty="0" smtClean="0"/>
              <a:t>ural test environment, uplink SLS and link-to-system (L2S) mapping.</a:t>
            </a:r>
            <a:endParaRPr lang="en-US" dirty="0"/>
          </a:p>
        </p:txBody>
      </p:sp>
      <p:sp>
        <p:nvSpPr>
          <p:cNvPr id="12292" name="Title 3"/>
          <p:cNvSpPr>
            <a:spLocks noGrp="1"/>
          </p:cNvSpPr>
          <p:nvPr>
            <p:ph type="title"/>
          </p:nvPr>
        </p:nvSpPr>
        <p:spPr>
          <a:xfrm>
            <a:off x="336550" y="411163"/>
            <a:ext cx="8513763" cy="723900"/>
          </a:xfrm>
        </p:spPr>
        <p:txBody>
          <a:bodyPr/>
          <a:lstStyle/>
          <a:p>
            <a:r>
              <a:rPr lang="en-US" b="0" dirty="0" smtClean="0">
                <a:ea typeface="微软雅黑" panose="020B0503020204020204" charset="-122"/>
              </a:rPr>
              <a:t>Proposal</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smtClean="0">
                <a:ea typeface="微软雅黑" panose="020B0503020204020204" charset="-122"/>
              </a:rPr>
              <a:t>Thank you</a:t>
            </a:r>
            <a:endParaRPr sz="2400" smtClean="0">
              <a:ea typeface="微软雅黑" panose="020B050302020402020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ZTE-Confidential-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ZTE-Confidential-16X9</Template>
  <TotalTime>274</TotalTime>
  <Words>757</Words>
  <Application>Microsoft Office PowerPoint</Application>
  <PresentationFormat>全屏显示(16:9)</PresentationFormat>
  <Paragraphs>109</Paragraphs>
  <Slides>8</Slides>
  <Notes>0</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ZTE-Confidential-16X9</vt:lpstr>
      <vt:lpstr>3GPP TSG RAN Meeting #77                       RP-171795  Sapporo, Japan, September 11 - 14, 2017  </vt:lpstr>
      <vt:lpstr>NR MIMO calibration</vt:lpstr>
      <vt:lpstr>The scope of calibration works for self evaluation</vt:lpstr>
      <vt:lpstr>The scope of calibration work for self evaluation</vt:lpstr>
      <vt:lpstr>Initial calibration results for RMa_x</vt:lpstr>
      <vt:lpstr>Simulation assumptions for RMa_x </vt:lpstr>
      <vt:lpstr>Proposal</vt:lpstr>
      <vt:lpstr>Thank you</vt:lpstr>
    </vt:vector>
  </TitlesOfParts>
  <Company>ZTE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RAN77</dc:title>
  <dc:creator>ZTE</dc:creator>
  <cp:lastModifiedBy>ZTE-DU</cp:lastModifiedBy>
  <cp:revision>69</cp:revision>
  <dcterms:created xsi:type="dcterms:W3CDTF">2015-07-29T09:15:00Z</dcterms:created>
  <dcterms:modified xsi:type="dcterms:W3CDTF">2017-09-04T16:00:50Z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2052-10.8.0.5918</vt:lpwstr>
  </property>
</Properties>
</file>