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6327" r:id="rId1"/>
  </p:sldMasterIdLst>
  <p:notesMasterIdLst>
    <p:notesMasterId r:id="rId12"/>
  </p:notesMasterIdLst>
  <p:handoutMasterIdLst>
    <p:handoutMasterId r:id="rId13"/>
  </p:handoutMasterIdLst>
  <p:sldIdLst>
    <p:sldId id="284" r:id="rId2"/>
    <p:sldId id="473" r:id="rId3"/>
    <p:sldId id="477" r:id="rId4"/>
    <p:sldId id="478" r:id="rId5"/>
    <p:sldId id="479" r:id="rId6"/>
    <p:sldId id="480" r:id="rId7"/>
    <p:sldId id="483" r:id="rId8"/>
    <p:sldId id="481" r:id="rId9"/>
    <p:sldId id="482" r:id="rId10"/>
    <p:sldId id="469" r:id="rId11"/>
  </p:sldIdLst>
  <p:sldSz cx="9906000" cy="6858000" type="A4"/>
  <p:notesSz cx="6794500" cy="9921875"/>
  <p:defaultTextStyle>
    <a:defPPr>
      <a:defRPr lang="ko-KR"/>
    </a:defPPr>
    <a:lvl1pPr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1pPr>
    <a:lvl2pPr marL="4556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2pPr>
    <a:lvl3pPr marL="9128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3pPr>
    <a:lvl4pPr marL="13700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4pPr>
    <a:lvl5pPr marL="18272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5pPr>
    <a:lvl6pPr marL="2286000" algn="l" defTabSz="914400" rtl="0" eaLnBrk="1" latinLnBrk="1" hangingPunct="1">
      <a:defRPr kumimoji="1" sz="1600" b="1" kern="1200">
        <a:solidFill>
          <a:schemeClr val="tx1"/>
        </a:solidFill>
        <a:latin typeface="Arial" pitchFamily="34" charset="0"/>
        <a:ea typeface="돋움" pitchFamily="50" charset="-127"/>
        <a:cs typeface="+mn-cs"/>
      </a:defRPr>
    </a:lvl6pPr>
    <a:lvl7pPr marL="2743200" algn="l" defTabSz="914400" rtl="0" eaLnBrk="1" latinLnBrk="1" hangingPunct="1">
      <a:defRPr kumimoji="1" sz="1600" b="1" kern="1200">
        <a:solidFill>
          <a:schemeClr val="tx1"/>
        </a:solidFill>
        <a:latin typeface="Arial" pitchFamily="34" charset="0"/>
        <a:ea typeface="돋움" pitchFamily="50" charset="-127"/>
        <a:cs typeface="+mn-cs"/>
      </a:defRPr>
    </a:lvl7pPr>
    <a:lvl8pPr marL="3200400" algn="l" defTabSz="914400" rtl="0" eaLnBrk="1" latinLnBrk="1" hangingPunct="1">
      <a:defRPr kumimoji="1" sz="1600" b="1" kern="1200">
        <a:solidFill>
          <a:schemeClr val="tx1"/>
        </a:solidFill>
        <a:latin typeface="Arial" pitchFamily="34" charset="0"/>
        <a:ea typeface="돋움" pitchFamily="50" charset="-127"/>
        <a:cs typeface="+mn-cs"/>
      </a:defRPr>
    </a:lvl8pPr>
    <a:lvl9pPr marL="3657600" algn="l" defTabSz="914400" rtl="0" eaLnBrk="1" latinLnBrk="1" hangingPunct="1">
      <a:defRPr kumimoji="1" sz="1600" b="1" kern="1200">
        <a:solidFill>
          <a:schemeClr val="tx1"/>
        </a:solidFill>
        <a:latin typeface="Arial" pitchFamily="34" charset="0"/>
        <a:ea typeface="돋움" pitchFamily="50" charset="-127"/>
        <a:cs typeface="+mn-cs"/>
      </a:defRPr>
    </a:lvl9pPr>
  </p:defaultTextStyle>
  <p:extLst>
    <p:ext uri="{EFAFB233-063F-42B5-8137-9DF3F51BA10A}">
      <p15:sldGuideLst xmlns:p15="http://schemas.microsoft.com/office/powerpoint/2012/main">
        <p15:guide id="1" orient="horz" pos="2840">
          <p15:clr>
            <a:srgbClr val="A4A3A4"/>
          </p15:clr>
        </p15:guide>
        <p15:guide id="2" orient="horz" pos="4319">
          <p15:clr>
            <a:srgbClr val="A4A3A4"/>
          </p15:clr>
        </p15:guide>
        <p15:guide id="3" orient="horz" pos="4201">
          <p15:clr>
            <a:srgbClr val="A4A3A4"/>
          </p15:clr>
        </p15:guide>
        <p15:guide id="4" pos="716">
          <p15:clr>
            <a:srgbClr val="A4A3A4"/>
          </p15:clr>
        </p15:guide>
      </p15:sldGuideLst>
    </p:ext>
    <p:ext uri="{2D200454-40CA-4A62-9FC3-DE9A4176ACB9}">
      <p15:notesGuideLst xmlns:p15="http://schemas.microsoft.com/office/powerpoint/2012/main">
        <p15:guide id="1" orient="horz" pos="3125">
          <p15:clr>
            <a:srgbClr val="A4A3A4"/>
          </p15:clr>
        </p15:guide>
        <p15:guide id="2" pos="213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2A68"/>
    <a:srgbClr val="B10242"/>
    <a:srgbClr val="317293"/>
    <a:srgbClr val="4397C1"/>
    <a:srgbClr val="C32565"/>
    <a:srgbClr val="F3D3DF"/>
    <a:srgbClr val="FFFAEB"/>
    <a:srgbClr val="FFF8E5"/>
    <a:srgbClr val="1E000F"/>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보통 스타일 2 - 강조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밝은 스타일 1 - 강조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B344D84-9AFB-497E-A393-DC336BA19D2E}" styleName="보통 스타일 3 - 강조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08" autoAdjust="0"/>
    <p:restoredTop sz="95986" autoAdjust="0"/>
  </p:normalViewPr>
  <p:slideViewPr>
    <p:cSldViewPr>
      <p:cViewPr varScale="1">
        <p:scale>
          <a:sx n="89" d="100"/>
          <a:sy n="89" d="100"/>
        </p:scale>
        <p:origin x="1704" y="96"/>
      </p:cViewPr>
      <p:guideLst>
        <p:guide orient="horz" pos="2840"/>
        <p:guide orient="horz" pos="4319"/>
        <p:guide orient="horz" pos="4201"/>
        <p:guide pos="716"/>
      </p:guideLst>
    </p:cSldViewPr>
  </p:slideViewPr>
  <p:outlineViewPr>
    <p:cViewPr>
      <p:scale>
        <a:sx n="33" d="100"/>
        <a:sy n="33" d="100"/>
      </p:scale>
      <p:origin x="0" y="134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3264" y="66"/>
      </p:cViewPr>
      <p:guideLst>
        <p:guide orient="horz" pos="3125"/>
        <p:guide pos="213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48100" y="0"/>
            <a:ext cx="2944813" cy="496888"/>
          </a:xfrm>
          <a:prstGeom prst="rect">
            <a:avLst/>
          </a:prstGeom>
        </p:spPr>
        <p:txBody>
          <a:bodyPr vert="horz" lIns="91440" tIns="45720" rIns="91440" bIns="45720" rtlCol="0"/>
          <a:lstStyle>
            <a:lvl1pPr algn="r">
              <a:defRPr sz="1200"/>
            </a:lvl1pPr>
          </a:lstStyle>
          <a:p>
            <a:fld id="{8EAE3BF3-938C-4B6D-89D8-B9CBFCEAC3EB}" type="datetimeFigureOut">
              <a:rPr lang="ko-KR" altLang="en-US" smtClean="0"/>
              <a:t>2017-09-05</a:t>
            </a:fld>
            <a:endParaRPr lang="ko-KR" altLang="en-US"/>
          </a:p>
        </p:txBody>
      </p:sp>
      <p:sp>
        <p:nvSpPr>
          <p:cNvPr id="4" name="바닥글 개체 틀 3"/>
          <p:cNvSpPr>
            <a:spLocks noGrp="1"/>
          </p:cNvSpPr>
          <p:nvPr>
            <p:ph type="ftr" sz="quarter" idx="2"/>
          </p:nvPr>
        </p:nvSpPr>
        <p:spPr>
          <a:xfrm>
            <a:off x="0" y="9424988"/>
            <a:ext cx="2944813" cy="4968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48100" y="9424988"/>
            <a:ext cx="2944813" cy="496887"/>
          </a:xfrm>
          <a:prstGeom prst="rect">
            <a:avLst/>
          </a:prstGeom>
        </p:spPr>
        <p:txBody>
          <a:bodyPr vert="horz" lIns="91440" tIns="45720" rIns="91440" bIns="45720" rtlCol="0" anchor="b"/>
          <a:lstStyle>
            <a:lvl1pPr algn="r">
              <a:defRPr sz="1200"/>
            </a:lvl1pPr>
          </a:lstStyle>
          <a:p>
            <a:fld id="{1B52CF34-2779-4A16-9477-FE24B775D6A3}" type="slidenum">
              <a:rPr lang="ko-KR" altLang="en-US" smtClean="0"/>
              <a:t>‹#›</a:t>
            </a:fld>
            <a:endParaRPr lang="ko-KR" altLang="en-US"/>
          </a:p>
        </p:txBody>
      </p:sp>
    </p:spTree>
    <p:extLst>
      <p:ext uri="{BB962C8B-B14F-4D97-AF65-F5344CB8AC3E}">
        <p14:creationId xmlns:p14="http://schemas.microsoft.com/office/powerpoint/2010/main" val="30784591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1" y="0"/>
            <a:ext cx="2944072" cy="496015"/>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lvl1pPr algn="l" eaLnBrk="1" latinLnBrk="1" hangingPunct="1">
              <a:defRPr kumimoji="1" sz="1200" b="0">
                <a:latin typeface="굴림" pitchFamily="50" charset="-127"/>
                <a:ea typeface="굴림" pitchFamily="50" charset="-127"/>
              </a:defRPr>
            </a:lvl1pPr>
          </a:lstStyle>
          <a:p>
            <a:pPr>
              <a:defRPr/>
            </a:pPr>
            <a:endParaRPr lang="en-US" altLang="ko-KR"/>
          </a:p>
        </p:txBody>
      </p:sp>
      <p:sp>
        <p:nvSpPr>
          <p:cNvPr id="6147" name="Rectangle 3"/>
          <p:cNvSpPr>
            <a:spLocks noGrp="1" noChangeArrowheads="1"/>
          </p:cNvSpPr>
          <p:nvPr>
            <p:ph type="dt" idx="1"/>
          </p:nvPr>
        </p:nvSpPr>
        <p:spPr bwMode="auto">
          <a:xfrm>
            <a:off x="3848844" y="0"/>
            <a:ext cx="2944072" cy="496015"/>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lvl1pPr algn="r" eaLnBrk="1" latinLnBrk="1" hangingPunct="1">
              <a:defRPr kumimoji="1" sz="1200" b="0">
                <a:latin typeface="굴림" pitchFamily="50" charset="-127"/>
                <a:ea typeface="굴림" pitchFamily="50" charset="-127"/>
              </a:defRPr>
            </a:lvl1pPr>
          </a:lstStyle>
          <a:p>
            <a:pPr>
              <a:defRPr/>
            </a:pPr>
            <a:endParaRPr lang="en-US" altLang="ko-KR"/>
          </a:p>
        </p:txBody>
      </p:sp>
      <p:sp>
        <p:nvSpPr>
          <p:cNvPr id="89092" name="Rectangle 4"/>
          <p:cNvSpPr>
            <a:spLocks noGrp="1" noRot="1" noChangeAspect="1" noChangeArrowheads="1" noTextEdit="1"/>
          </p:cNvSpPr>
          <p:nvPr>
            <p:ph type="sldImg" idx="2"/>
          </p:nvPr>
        </p:nvSpPr>
        <p:spPr bwMode="auto">
          <a:xfrm>
            <a:off x="711200" y="744538"/>
            <a:ext cx="5372100" cy="3719512"/>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79768" y="4712930"/>
            <a:ext cx="5434966" cy="4464131"/>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6150" name="Rectangle 6"/>
          <p:cNvSpPr>
            <a:spLocks noGrp="1" noChangeArrowheads="1"/>
          </p:cNvSpPr>
          <p:nvPr>
            <p:ph type="ftr" sz="quarter" idx="4"/>
          </p:nvPr>
        </p:nvSpPr>
        <p:spPr bwMode="auto">
          <a:xfrm>
            <a:off x="1" y="9424276"/>
            <a:ext cx="2944072" cy="496014"/>
          </a:xfrm>
          <a:prstGeom prst="rect">
            <a:avLst/>
          </a:prstGeom>
          <a:noFill/>
          <a:ln w="9525">
            <a:noFill/>
            <a:miter lim="800000"/>
            <a:headEnd/>
            <a:tailEnd/>
          </a:ln>
          <a:effectLst/>
        </p:spPr>
        <p:txBody>
          <a:bodyPr vert="horz" wrap="square" lIns="91266" tIns="45633" rIns="91266" bIns="45633" numCol="1" anchor="b" anchorCtr="0" compatLnSpc="1">
            <a:prstTxWarp prst="textNoShape">
              <a:avLst/>
            </a:prstTxWarp>
          </a:bodyPr>
          <a:lstStyle>
            <a:lvl1pPr algn="l" eaLnBrk="1" latinLnBrk="1" hangingPunct="1">
              <a:defRPr kumimoji="1" sz="1200" b="0">
                <a:latin typeface="굴림" pitchFamily="50" charset="-127"/>
                <a:ea typeface="굴림" pitchFamily="50" charset="-127"/>
              </a:defRPr>
            </a:lvl1pPr>
          </a:lstStyle>
          <a:p>
            <a:pPr>
              <a:defRPr/>
            </a:pPr>
            <a:endParaRPr lang="en-US" altLang="ko-KR"/>
          </a:p>
        </p:txBody>
      </p:sp>
      <p:sp>
        <p:nvSpPr>
          <p:cNvPr id="6151" name="Rectangle 7"/>
          <p:cNvSpPr>
            <a:spLocks noGrp="1" noChangeArrowheads="1"/>
          </p:cNvSpPr>
          <p:nvPr>
            <p:ph type="sldNum" sz="quarter" idx="5"/>
          </p:nvPr>
        </p:nvSpPr>
        <p:spPr bwMode="auto">
          <a:xfrm>
            <a:off x="3848844" y="9424276"/>
            <a:ext cx="2944072" cy="496014"/>
          </a:xfrm>
          <a:prstGeom prst="rect">
            <a:avLst/>
          </a:prstGeom>
          <a:noFill/>
          <a:ln w="9525">
            <a:noFill/>
            <a:miter lim="800000"/>
            <a:headEnd/>
            <a:tailEnd/>
          </a:ln>
          <a:effectLst/>
        </p:spPr>
        <p:txBody>
          <a:bodyPr vert="horz" wrap="square" lIns="91266" tIns="45633" rIns="91266" bIns="45633" numCol="1" anchor="b" anchorCtr="0" compatLnSpc="1">
            <a:prstTxWarp prst="textNoShape">
              <a:avLst/>
            </a:prstTxWarp>
          </a:bodyPr>
          <a:lstStyle>
            <a:lvl1pPr algn="r" eaLnBrk="1" latinLnBrk="1" hangingPunct="1">
              <a:defRPr kumimoji="1" sz="1200" b="0">
                <a:latin typeface="굴림" pitchFamily="50" charset="-127"/>
                <a:ea typeface="굴림" pitchFamily="50" charset="-127"/>
              </a:defRPr>
            </a:lvl1pPr>
          </a:lstStyle>
          <a:p>
            <a:pPr>
              <a:defRPr/>
            </a:pPr>
            <a:fld id="{86A48C05-3BF9-4CF8-965C-B3A5E128232B}" type="slidenum">
              <a:rPr lang="en-US" altLang="ko-KR"/>
              <a:pPr>
                <a:defRPr/>
              </a:pPr>
              <a:t>‹#›</a:t>
            </a:fld>
            <a:endParaRPr lang="en-US" altLang="ko-KR" dirty="0"/>
          </a:p>
        </p:txBody>
      </p:sp>
    </p:spTree>
    <p:extLst>
      <p:ext uri="{BB962C8B-B14F-4D97-AF65-F5344CB8AC3E}">
        <p14:creationId xmlns:p14="http://schemas.microsoft.com/office/powerpoint/2010/main" val="4180597183"/>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1pPr>
    <a:lvl2pPr marL="4556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2pPr>
    <a:lvl3pPr marL="9128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3pPr>
    <a:lvl4pPr marL="13700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4pPr>
    <a:lvl5pPr marL="18272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5pPr>
    <a:lvl6pPr marL="2285722" algn="l" defTabSz="914290" rtl="0" eaLnBrk="1" latinLnBrk="1" hangingPunct="1">
      <a:defRPr sz="1200" kern="1200">
        <a:solidFill>
          <a:schemeClr val="tx1"/>
        </a:solidFill>
        <a:latin typeface="+mn-lt"/>
        <a:ea typeface="+mn-ea"/>
        <a:cs typeface="+mn-cs"/>
      </a:defRPr>
    </a:lvl6pPr>
    <a:lvl7pPr marL="2742867" algn="l" defTabSz="914290" rtl="0" eaLnBrk="1" latinLnBrk="1" hangingPunct="1">
      <a:defRPr sz="1200" kern="1200">
        <a:solidFill>
          <a:schemeClr val="tx1"/>
        </a:solidFill>
        <a:latin typeface="+mn-lt"/>
        <a:ea typeface="+mn-ea"/>
        <a:cs typeface="+mn-cs"/>
      </a:defRPr>
    </a:lvl7pPr>
    <a:lvl8pPr marL="3200011" algn="l" defTabSz="914290" rtl="0" eaLnBrk="1" latinLnBrk="1" hangingPunct="1">
      <a:defRPr sz="1200" kern="1200">
        <a:solidFill>
          <a:schemeClr val="tx1"/>
        </a:solidFill>
        <a:latin typeface="+mn-lt"/>
        <a:ea typeface="+mn-ea"/>
        <a:cs typeface="+mn-cs"/>
      </a:defRPr>
    </a:lvl8pPr>
    <a:lvl9pPr marL="3657155" algn="l" defTabSz="91429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
        <p:nvSpPr>
          <p:cNvPr id="13" name="제목 12"/>
          <p:cNvSpPr>
            <a:spLocks noGrp="1"/>
          </p:cNvSpPr>
          <p:nvPr>
            <p:ph type="title" hasCustomPrompt="1"/>
          </p:nvPr>
        </p:nvSpPr>
        <p:spPr>
          <a:xfrm>
            <a:off x="1496616" y="2273380"/>
            <a:ext cx="7056784" cy="1299636"/>
          </a:xfrm>
          <a:prstGeom prst="rect">
            <a:avLst/>
          </a:prstGeom>
          <a:noFill/>
        </p:spPr>
        <p:txBody>
          <a:bodyPr anchor="ctr"/>
          <a:lstStyle>
            <a:lvl1pPr>
              <a:defRPr sz="4400" b="1" baseline="0">
                <a:solidFill>
                  <a:srgbClr val="C42A68"/>
                </a:solidFill>
                <a:latin typeface="Arial" pitchFamily="34" charset="0"/>
                <a:ea typeface="맑은 고딕" pitchFamily="50" charset="-127"/>
              </a:defRPr>
            </a:lvl1pPr>
          </a:lstStyle>
          <a:p>
            <a:r>
              <a:rPr lang="ko-KR" altLang="en-US" dirty="0" smtClean="0"/>
              <a:t>제목</a:t>
            </a:r>
            <a:endParaRPr lang="ko-KR" altLang="en-US" dirty="0"/>
          </a:p>
        </p:txBody>
      </p:sp>
      <p:pic>
        <p:nvPicPr>
          <p:cNvPr id="16" name="그림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12840" y="4851880"/>
            <a:ext cx="3024336" cy="66535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빈 화면">
    <p:spTree>
      <p:nvGrpSpPr>
        <p:cNvPr id="1" name=""/>
        <p:cNvGrpSpPr/>
        <p:nvPr/>
      </p:nvGrpSpPr>
      <p:grpSpPr>
        <a:xfrm>
          <a:off x="0" y="0"/>
          <a:ext cx="0" cy="0"/>
          <a:chOff x="0" y="0"/>
          <a:chExt cx="0" cy="0"/>
        </a:xfrm>
      </p:grpSpPr>
      <p:sp>
        <p:nvSpPr>
          <p:cNvPr id="18" name="내용 개체 틀 10"/>
          <p:cNvSpPr>
            <a:spLocks noGrp="1"/>
          </p:cNvSpPr>
          <p:nvPr>
            <p:ph sz="quarter" idx="18"/>
          </p:nvPr>
        </p:nvSpPr>
        <p:spPr>
          <a:xfrm>
            <a:off x="488504" y="908721"/>
            <a:ext cx="8928992" cy="4752527"/>
          </a:xfrm>
          <a:prstGeom prst="rect">
            <a:avLst/>
          </a:prstGeom>
        </p:spPr>
        <p:txBody>
          <a:bodyPr/>
          <a:lstStyle>
            <a:lvl1pPr marL="360363" indent="-360363">
              <a:spcBef>
                <a:spcPts val="600"/>
              </a:spcBef>
              <a:spcAft>
                <a:spcPts val="600"/>
              </a:spcAft>
              <a:buFont typeface="Wingdings" pitchFamily="2" charset="2"/>
              <a:buChar char=""/>
              <a:defRPr sz="2400" b="1" u="none" baseline="0">
                <a:solidFill>
                  <a:schemeClr val="tx1">
                    <a:lumMod val="75000"/>
                    <a:lumOff val="25000"/>
                  </a:schemeClr>
                </a:solidFill>
                <a:latin typeface="Arial" panose="020B0604020202020204" pitchFamily="34" charset="0"/>
                <a:ea typeface="맑은 고딕" pitchFamily="50" charset="-127"/>
                <a:cs typeface="Arial" panose="020B0604020202020204" pitchFamily="34" charset="0"/>
              </a:defRPr>
            </a:lvl1pPr>
            <a:lvl2pPr marL="625475" indent="-265113" algn="l" rtl="0" eaLnBrk="1" fontAlgn="base" latinLnBrk="1" hangingPunct="1">
              <a:spcBef>
                <a:spcPts val="0"/>
              </a:spcBef>
              <a:spcAft>
                <a:spcPts val="600"/>
              </a:spcAft>
              <a:buFont typeface="Wingdings" panose="05000000000000000000" pitchFamily="2" charset="2"/>
              <a:buChar char="§"/>
              <a:defRPr kumimoji="1" lang="ko-KR" altLang="en-US" sz="1800" b="0" baseline="0" dirty="0" smtClean="0">
                <a:solidFill>
                  <a:schemeClr val="tx1">
                    <a:lumMod val="75000"/>
                    <a:lumOff val="25000"/>
                  </a:schemeClr>
                </a:solidFill>
                <a:latin typeface="Arial" panose="020B0604020202020204" pitchFamily="34" charset="0"/>
                <a:ea typeface="맑은 고딕" pitchFamily="50" charset="-127"/>
                <a:cs typeface="Arial" panose="020B0604020202020204" pitchFamily="34" charset="0"/>
              </a:defRPr>
            </a:lvl2pPr>
            <a:lvl3pPr marL="809625" indent="-184150" algn="l" rtl="0" eaLnBrk="1" fontAlgn="base" latinLnBrk="1" hangingPunct="1">
              <a:spcBef>
                <a:spcPct val="20000"/>
              </a:spcBef>
              <a:spcAft>
                <a:spcPts val="600"/>
              </a:spcAft>
              <a:buFont typeface="Calibri" panose="020F0502020204030204" pitchFamily="34" charset="0"/>
              <a:buChar char="‐"/>
              <a:defRPr kumimoji="1" lang="ko-KR" altLang="en-US" sz="1200" baseline="0" dirty="0" smtClean="0">
                <a:solidFill>
                  <a:schemeClr val="tx1">
                    <a:lumMod val="75000"/>
                    <a:lumOff val="25000"/>
                  </a:schemeClr>
                </a:solidFill>
                <a:latin typeface="Arial" panose="020B0604020202020204" pitchFamily="34" charset="0"/>
                <a:ea typeface="맑은 고딕" pitchFamily="50" charset="-127"/>
                <a:cs typeface="Arial" panose="020B0604020202020204" pitchFamily="34" charset="0"/>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sp>
        <p:nvSpPr>
          <p:cNvPr id="10" name="TextBox 9"/>
          <p:cNvSpPr txBox="1"/>
          <p:nvPr userDrawn="1"/>
        </p:nvSpPr>
        <p:spPr>
          <a:xfrm>
            <a:off x="9134147" y="6589512"/>
            <a:ext cx="705641" cy="246221"/>
          </a:xfrm>
          <a:prstGeom prst="rect">
            <a:avLst/>
          </a:prstGeom>
          <a:noFill/>
        </p:spPr>
        <p:txBody>
          <a:bodyPr wrap="none" rtlCol="0" anchor="t" anchorCtr="0">
            <a:spAutoFit/>
          </a:bodyPr>
          <a:lstStyle/>
          <a:p>
            <a:pPr algn="r" rtl="0" fontAlgn="base" latinLnBrk="1">
              <a:spcBef>
                <a:spcPct val="0"/>
              </a:spcBef>
              <a:spcAft>
                <a:spcPct val="0"/>
              </a:spcAft>
            </a:pPr>
            <a:r>
              <a:rPr kumimoji="1" lang="en-US" altLang="ko-KR" sz="1000" b="0" kern="1200" dirty="0" smtClean="0">
                <a:solidFill>
                  <a:schemeClr val="bg1"/>
                </a:solidFill>
                <a:latin typeface="Calibri" pitchFamily="34" charset="0"/>
                <a:ea typeface="맑은 고딕" pitchFamily="50" charset="-127"/>
                <a:cs typeface="Calibri" panose="020F0502020204030204" pitchFamily="34" charset="0"/>
              </a:rPr>
              <a:t>| page </a:t>
            </a:r>
            <a:fld id="{20D81975-5F40-40F7-A5DB-5814000A945F}" type="slidenum">
              <a:rPr kumimoji="1" lang="ko-KR" altLang="en-US" sz="1000" b="0" kern="1200" smtClean="0">
                <a:solidFill>
                  <a:schemeClr val="bg1"/>
                </a:solidFill>
                <a:latin typeface="Calibri" pitchFamily="34" charset="0"/>
                <a:ea typeface="맑은 고딕" pitchFamily="50" charset="-127"/>
                <a:cs typeface="Calibri" panose="020F0502020204030204" pitchFamily="34" charset="0"/>
              </a:rPr>
              <a:pPr algn="r" rtl="0" fontAlgn="base" latinLnBrk="1">
                <a:spcBef>
                  <a:spcPct val="0"/>
                </a:spcBef>
                <a:spcAft>
                  <a:spcPct val="0"/>
                </a:spcAft>
              </a:pPr>
              <a:t>‹#›</a:t>
            </a:fld>
            <a:endParaRPr kumimoji="1" lang="ko-KR" altLang="en-US" sz="1000" b="0" kern="1200" dirty="0" smtClean="0">
              <a:solidFill>
                <a:schemeClr val="bg1"/>
              </a:solidFill>
              <a:latin typeface="Calibri" pitchFamily="34" charset="0"/>
              <a:ea typeface="맑은 고딕" pitchFamily="50" charset="-127"/>
              <a:cs typeface="Calibri" panose="020F0502020204030204" pitchFamily="34" charset="0"/>
            </a:endParaRPr>
          </a:p>
        </p:txBody>
      </p:sp>
      <p:sp>
        <p:nvSpPr>
          <p:cNvPr id="7" name="제목 7"/>
          <p:cNvSpPr>
            <a:spLocks noGrp="1"/>
          </p:cNvSpPr>
          <p:nvPr>
            <p:ph type="title" hasCustomPrompt="1"/>
          </p:nvPr>
        </p:nvSpPr>
        <p:spPr>
          <a:xfrm>
            <a:off x="488504" y="148636"/>
            <a:ext cx="8928991" cy="616068"/>
          </a:xfrm>
          <a:prstGeom prst="rect">
            <a:avLst/>
          </a:prstGeom>
        </p:spPr>
        <p:txBody>
          <a:bodyPr anchor="ctr" anchorCtr="0"/>
          <a:lstStyle>
            <a:lvl1pPr algn="ctr" rtl="0" eaLnBrk="1" fontAlgn="base" latinLnBrk="1" hangingPunct="1">
              <a:spcBef>
                <a:spcPct val="0"/>
              </a:spcBef>
              <a:spcAft>
                <a:spcPct val="0"/>
              </a:spcAft>
              <a:defRPr kumimoji="1" lang="ko-KR" altLang="en-US" sz="2800" b="1" baseline="0" dirty="0">
                <a:solidFill>
                  <a:srgbClr val="C42A68"/>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en-US" altLang="ko-KR" dirty="0" smtClean="0"/>
              <a:t>Title</a:t>
            </a:r>
            <a:endParaRPr lang="ko-KR" altLang="en-US" dirty="0"/>
          </a:p>
        </p:txBody>
      </p:sp>
      <p:sp>
        <p:nvSpPr>
          <p:cNvPr id="8" name="Line 14"/>
          <p:cNvSpPr>
            <a:spLocks noChangeShapeType="1"/>
          </p:cNvSpPr>
          <p:nvPr userDrawn="1"/>
        </p:nvSpPr>
        <p:spPr bwMode="auto">
          <a:xfrm>
            <a:off x="13968" y="764704"/>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sp>
        <p:nvSpPr>
          <p:cNvPr id="9"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a:solidFill>
                <a:srgbClr val="000000"/>
              </a:solidFill>
              <a:latin typeface="맑은 고딕" pitchFamily="50" charset="-127"/>
              <a:ea typeface="맑은 고딕" pitchFamily="50" charset="-127"/>
            </a:endParaRPr>
          </a:p>
        </p:txBody>
      </p:sp>
      <p:pic>
        <p:nvPicPr>
          <p:cNvPr id="11" name="그림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456" y="6607432"/>
            <a:ext cx="936104" cy="205943"/>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pic>
        <p:nvPicPr>
          <p:cNvPr id="16" name="그림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32720" y="3014232"/>
            <a:ext cx="4831104" cy="1062840"/>
          </a:xfrm>
          <a:prstGeom prst="rect">
            <a:avLst/>
          </a:prstGeom>
        </p:spPr>
      </p:pic>
    </p:spTree>
    <p:extLst>
      <p:ext uri="{BB962C8B-B14F-4D97-AF65-F5344CB8AC3E}">
        <p14:creationId xmlns:p14="http://schemas.microsoft.com/office/powerpoint/2010/main" val="401047767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7F7F7"/>
        </a:solidFill>
        <a:effectLst/>
      </p:bgPr>
    </p:bg>
    <p:spTree>
      <p:nvGrpSpPr>
        <p:cNvPr id="1" name=""/>
        <p:cNvGrpSpPr/>
        <p:nvPr/>
      </p:nvGrpSpPr>
      <p:grpSpPr>
        <a:xfrm>
          <a:off x="0" y="0"/>
          <a:ext cx="0" cy="0"/>
          <a:chOff x="0" y="0"/>
          <a:chExt cx="0" cy="0"/>
        </a:xfrm>
      </p:grpSpPr>
      <p:sp>
        <p:nvSpPr>
          <p:cNvPr id="40" name="Freeform 344"/>
          <p:cNvSpPr>
            <a:spLocks/>
          </p:cNvSpPr>
          <p:nvPr userDrawn="1"/>
        </p:nvSpPr>
        <p:spPr bwMode="auto">
          <a:xfrm>
            <a:off x="0" y="6116638"/>
            <a:ext cx="5952934" cy="741362"/>
          </a:xfrm>
          <a:custGeom>
            <a:avLst/>
            <a:gdLst>
              <a:gd name="T0" fmla="*/ 0 w 2352675"/>
              <a:gd name="T1" fmla="*/ 0 h 361950"/>
              <a:gd name="T2" fmla="*/ 0 w 2352675"/>
              <a:gd name="T3" fmla="*/ 741316 h 361950"/>
              <a:gd name="T4" fmla="*/ 5484825 w 2352675"/>
              <a:gd name="T5" fmla="*/ 741316 h 361950"/>
              <a:gd name="T6" fmla="*/ 0 w 2352675"/>
              <a:gd name="T7" fmla="*/ 0 h 3619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2675" h="361950">
                <a:moveTo>
                  <a:pt x="0" y="0"/>
                </a:moveTo>
                <a:lnTo>
                  <a:pt x="0" y="361950"/>
                </a:lnTo>
                <a:lnTo>
                  <a:pt x="2352675" y="361950"/>
                </a:lnTo>
                <a:lnTo>
                  <a:pt x="0" y="0"/>
                </a:lnTo>
                <a:close/>
              </a:path>
            </a:pathLst>
          </a:custGeom>
          <a:solidFill>
            <a:srgbClr val="F07F09">
              <a:alpha val="20000"/>
            </a:srgbClr>
          </a:solidFill>
          <a:ln>
            <a:noFill/>
          </a:ln>
          <a:extLst>
            <a:ext uri="{91240B29-F687-4F45-9708-019B960494DF}">
              <a14:hiddenLine xmlns:a14="http://schemas.microsoft.com/office/drawing/2010/main" w="19050" cap="flat" cmpd="sng" algn="ctr">
                <a:solidFill>
                  <a:srgbClr val="000000"/>
                </a:solidFill>
                <a:prstDash val="solid"/>
                <a:round/>
                <a:headEnd/>
                <a:tailEnd/>
              </a14:hiddenLine>
            </a:ext>
          </a:extLst>
        </p:spPr>
        <p:txBody>
          <a:bodyPr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black"/>
              </a:solidFill>
              <a:effectLst/>
              <a:uLnTx/>
              <a:uFillTx/>
              <a:ea typeface="HY그래픽M" panose="02030600000101010101" pitchFamily="18" charset="-127"/>
            </a:endParaRPr>
          </a:p>
        </p:txBody>
      </p:sp>
      <p:sp>
        <p:nvSpPr>
          <p:cNvPr id="41" name="Freeform 346"/>
          <p:cNvSpPr>
            <a:spLocks/>
          </p:cNvSpPr>
          <p:nvPr userDrawn="1"/>
        </p:nvSpPr>
        <p:spPr bwMode="auto">
          <a:xfrm flipH="1">
            <a:off x="993773" y="5732463"/>
            <a:ext cx="8912226" cy="1125537"/>
          </a:xfrm>
          <a:custGeom>
            <a:avLst/>
            <a:gdLst>
              <a:gd name="T0" fmla="*/ 0 w 2352675"/>
              <a:gd name="T1" fmla="*/ 0 h 361950"/>
              <a:gd name="T2" fmla="*/ 0 w 2352675"/>
              <a:gd name="T3" fmla="*/ 1124744 h 361950"/>
              <a:gd name="T4" fmla="*/ 8150274 w 2352675"/>
              <a:gd name="T5" fmla="*/ 1124744 h 361950"/>
              <a:gd name="T6" fmla="*/ 0 w 2352675"/>
              <a:gd name="T7" fmla="*/ 0 h 3619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2675" h="361950">
                <a:moveTo>
                  <a:pt x="0" y="0"/>
                </a:moveTo>
                <a:lnTo>
                  <a:pt x="0" y="361950"/>
                </a:lnTo>
                <a:lnTo>
                  <a:pt x="2352675" y="361950"/>
                </a:lnTo>
                <a:lnTo>
                  <a:pt x="0" y="0"/>
                </a:lnTo>
                <a:close/>
              </a:path>
            </a:pathLst>
          </a:custGeom>
          <a:solidFill>
            <a:srgbClr val="F3D3DF"/>
          </a:solidFill>
          <a:ln>
            <a:noFill/>
          </a:ln>
        </p:spPr>
        <p:txBody>
          <a:bodyPr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black"/>
              </a:solidFill>
              <a:effectLst/>
              <a:uLnTx/>
              <a:uFillTx/>
              <a:ea typeface="HY그래픽M" panose="02030600000101010101" pitchFamily="18" charset="-127"/>
            </a:endParaRPr>
          </a:p>
        </p:txBody>
      </p:sp>
      <p:sp>
        <p:nvSpPr>
          <p:cNvPr id="42" name="Freeform 342"/>
          <p:cNvSpPr>
            <a:spLocks/>
          </p:cNvSpPr>
          <p:nvPr userDrawn="1"/>
        </p:nvSpPr>
        <p:spPr bwMode="gray">
          <a:xfrm flipH="1">
            <a:off x="215900" y="6021388"/>
            <a:ext cx="9690100" cy="836612"/>
          </a:xfrm>
          <a:custGeom>
            <a:avLst/>
            <a:gdLst>
              <a:gd name="T0" fmla="*/ 0 w 2352675"/>
              <a:gd name="T1" fmla="*/ 0 h 361950"/>
              <a:gd name="T2" fmla="*/ 0 w 2352675"/>
              <a:gd name="T3" fmla="*/ 836712 h 361950"/>
              <a:gd name="T4" fmla="*/ 8928484 w 2352675"/>
              <a:gd name="T5" fmla="*/ 836712 h 361950"/>
              <a:gd name="T6" fmla="*/ 0 w 2352675"/>
              <a:gd name="T7" fmla="*/ 0 h 3619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2675" h="361950">
                <a:moveTo>
                  <a:pt x="0" y="0"/>
                </a:moveTo>
                <a:lnTo>
                  <a:pt x="0" y="361950"/>
                </a:lnTo>
                <a:lnTo>
                  <a:pt x="2352675" y="361950"/>
                </a:lnTo>
                <a:lnTo>
                  <a:pt x="0" y="0"/>
                </a:lnTo>
                <a:close/>
              </a:path>
            </a:pathLst>
          </a:custGeom>
          <a:gradFill rotWithShape="1">
            <a:gsLst>
              <a:gs pos="0">
                <a:srgbClr val="C32565"/>
              </a:gs>
              <a:gs pos="100000">
                <a:srgbClr val="9F2936">
                  <a:gamma/>
                  <a:tint val="63922"/>
                  <a:invGamma/>
                </a:srgbClr>
              </a:gs>
            </a:gsLst>
            <a:lin ang="0" scaled="1"/>
          </a:gradFill>
          <a:ln>
            <a:noFill/>
          </a:ln>
        </p:spPr>
        <p:txBody>
          <a:bodyPr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black"/>
              </a:solidFill>
              <a:effectLst/>
              <a:uLnTx/>
              <a:uFillTx/>
              <a:ea typeface="HY그래픽M" panose="02030600000101010101" pitchFamily="18" charset="-127"/>
            </a:endParaRPr>
          </a:p>
        </p:txBody>
      </p:sp>
      <p:sp>
        <p:nvSpPr>
          <p:cNvPr id="43" name="Freeform 341"/>
          <p:cNvSpPr>
            <a:spLocks/>
          </p:cNvSpPr>
          <p:nvPr userDrawn="1"/>
        </p:nvSpPr>
        <p:spPr bwMode="invGray">
          <a:xfrm>
            <a:off x="-1" y="6124575"/>
            <a:ext cx="3902575" cy="733425"/>
          </a:xfrm>
          <a:custGeom>
            <a:avLst/>
            <a:gdLst>
              <a:gd name="T0" fmla="*/ 0 w 2352675"/>
              <a:gd name="T1" fmla="*/ 0 h 361950"/>
              <a:gd name="T2" fmla="*/ 0 w 2352675"/>
              <a:gd name="T3" fmla="*/ 733425 h 361950"/>
              <a:gd name="T4" fmla="*/ 3595169 w 2352675"/>
              <a:gd name="T5" fmla="*/ 733425 h 361950"/>
              <a:gd name="T6" fmla="*/ 0 w 2352675"/>
              <a:gd name="T7" fmla="*/ 0 h 3619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352675" h="361950">
                <a:moveTo>
                  <a:pt x="0" y="0"/>
                </a:moveTo>
                <a:lnTo>
                  <a:pt x="0" y="361950"/>
                </a:lnTo>
                <a:lnTo>
                  <a:pt x="2352675" y="361950"/>
                </a:lnTo>
                <a:lnTo>
                  <a:pt x="0" y="0"/>
                </a:lnTo>
                <a:close/>
              </a:path>
            </a:pathLst>
          </a:custGeom>
          <a:gradFill rotWithShape="1">
            <a:gsLst>
              <a:gs pos="0">
                <a:schemeClr val="bg1">
                  <a:lumMod val="50000"/>
                </a:schemeClr>
              </a:gs>
              <a:gs pos="100000">
                <a:srgbClr val="F07F09">
                  <a:gamma/>
                  <a:tint val="66275"/>
                  <a:invGamma/>
                </a:srgbClr>
              </a:gs>
            </a:gsLst>
            <a:lin ang="0" scaled="1"/>
          </a:gradFill>
          <a:ln>
            <a:noFill/>
          </a:ln>
        </p:spPr>
        <p:txBody>
          <a:bodyPr anchor="ct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black"/>
              </a:solidFill>
              <a:effectLst/>
              <a:uLnTx/>
              <a:uFillTx/>
              <a:ea typeface="HY그래픽M" panose="02030600000101010101" pitchFamily="18" charset="-127"/>
            </a:endParaRPr>
          </a:p>
        </p:txBody>
      </p:sp>
      <p:sp>
        <p:nvSpPr>
          <p:cNvPr id="2" name="TextBox 1"/>
          <p:cNvSpPr txBox="1"/>
          <p:nvPr userDrawn="1"/>
        </p:nvSpPr>
        <p:spPr>
          <a:xfrm>
            <a:off x="8337376" y="40268"/>
            <a:ext cx="1512168" cy="400110"/>
          </a:xfrm>
          <a:prstGeom prst="rect">
            <a:avLst/>
          </a:prstGeom>
          <a:noFill/>
        </p:spPr>
        <p:txBody>
          <a:bodyPr wrap="square" rtlCol="0" anchor="t" anchorCtr="0">
            <a:spAutoFit/>
          </a:bodyPr>
          <a:lstStyle/>
          <a:p>
            <a:pPr algn="r"/>
            <a:r>
              <a:rPr lang="en-US" altLang="ko-KR" sz="2000" b="1" i="1" dirty="0" smtClean="0">
                <a:ea typeface="돋움" pitchFamily="50" charset="-127"/>
              </a:rPr>
              <a:t>RP-171630</a:t>
            </a:r>
            <a:endParaRPr lang="ko-KR" altLang="en-US" sz="2000" b="1" i="1" dirty="0" smtClean="0">
              <a:ea typeface="돋움" pitchFamily="50" charset="-127"/>
            </a:endParaRPr>
          </a:p>
        </p:txBody>
      </p:sp>
    </p:spTree>
  </p:cSld>
  <p:clrMap bg1="lt1" tx1="dk1" bg2="lt2" tx2="dk2" accent1="accent1" accent2="accent2" accent3="accent3" accent4="accent4" accent5="accent5" accent6="accent6" hlink="hlink" folHlink="folHlink"/>
  <p:sldLayoutIdLst>
    <p:sldLayoutId id="2147486326" r:id="rId1"/>
    <p:sldLayoutId id="2147486332" r:id="rId2"/>
    <p:sldLayoutId id="2147486333" r:id="rId3"/>
  </p:sldLayoutIdLst>
  <p:timing>
    <p:tnLst>
      <p:par>
        <p:cTn id="1" dur="indefinite" restart="never" nodeType="tmRoot"/>
      </p:par>
    </p:tnLst>
  </p:timing>
  <p:hf hdr="0" dt="0"/>
  <p:txStyles>
    <p:titleStyle>
      <a:lvl1pPr algn="ctr" rtl="0" eaLnBrk="1" fontAlgn="base" latinLnBrk="1" hangingPunct="1">
        <a:spcBef>
          <a:spcPct val="0"/>
        </a:spcBef>
        <a:spcAft>
          <a:spcPct val="0"/>
        </a:spcAft>
        <a:defRPr kumimoji="1" sz="4400">
          <a:solidFill>
            <a:schemeClr val="tx2"/>
          </a:solidFill>
          <a:latin typeface="+mj-lt"/>
          <a:ea typeface="+mj-ea"/>
          <a:cs typeface="+mj-cs"/>
        </a:defRPr>
      </a:lvl1pPr>
      <a:lvl2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2pPr>
      <a:lvl3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3pPr>
      <a:lvl4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4pPr>
      <a:lvl5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5pPr>
      <a:lvl6pPr marL="457145"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6pPr>
      <a:lvl7pPr marL="91429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7pPr>
      <a:lvl8pPr marL="1371433"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8pPr>
      <a:lvl9pPr marL="1828578"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9pPr>
    </p:titleStyle>
    <p:bodyStyle>
      <a:lvl1pPr marL="341313" indent="-341313"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1363" indent="-284163" algn="l" rtl="0" eaLnBrk="1" fontAlgn="base" latinLnBrk="1" hangingPunct="1">
        <a:spcBef>
          <a:spcPct val="20000"/>
        </a:spcBef>
        <a:spcAft>
          <a:spcPct val="0"/>
        </a:spcAft>
        <a:buChar char="–"/>
        <a:defRPr kumimoji="1" sz="2800">
          <a:solidFill>
            <a:schemeClr val="tx1"/>
          </a:solidFill>
          <a:latin typeface="+mn-lt"/>
          <a:ea typeface="+mn-ea"/>
        </a:defRPr>
      </a:lvl2pPr>
      <a:lvl3pPr marL="1141413" indent="-227013" algn="l" rtl="0" eaLnBrk="1" fontAlgn="base" latinLnBrk="1" hangingPunct="1">
        <a:spcBef>
          <a:spcPct val="20000"/>
        </a:spcBef>
        <a:spcAft>
          <a:spcPct val="0"/>
        </a:spcAft>
        <a:buChar char="•"/>
        <a:defRPr kumimoji="1" sz="2400">
          <a:solidFill>
            <a:schemeClr val="tx1"/>
          </a:solidFill>
          <a:latin typeface="+mn-lt"/>
          <a:ea typeface="+mn-ea"/>
        </a:defRPr>
      </a:lvl3pPr>
      <a:lvl4pPr marL="1598613" indent="-227013" algn="l" rtl="0" eaLnBrk="1" fontAlgn="base" latinLnBrk="1" hangingPunct="1">
        <a:spcBef>
          <a:spcPct val="20000"/>
        </a:spcBef>
        <a:spcAft>
          <a:spcPct val="0"/>
        </a:spcAft>
        <a:buChar char="–"/>
        <a:defRPr kumimoji="1" sz="2000">
          <a:solidFill>
            <a:schemeClr val="tx1"/>
          </a:solidFill>
          <a:latin typeface="+mn-lt"/>
          <a:ea typeface="+mn-ea"/>
        </a:defRPr>
      </a:lvl4pPr>
      <a:lvl5pPr marL="2055813" indent="-227013" algn="l" rtl="0" eaLnBrk="1" fontAlgn="base" latinLnBrk="1" hangingPunct="1">
        <a:spcBef>
          <a:spcPct val="20000"/>
        </a:spcBef>
        <a:spcAft>
          <a:spcPct val="0"/>
        </a:spcAft>
        <a:buChar char="»"/>
        <a:defRPr kumimoji="1" sz="2000">
          <a:solidFill>
            <a:schemeClr val="tx1"/>
          </a:solidFill>
          <a:latin typeface="+mn-lt"/>
          <a:ea typeface="+mn-ea"/>
        </a:defRPr>
      </a:lvl5pPr>
      <a:lvl6pPr marL="2514294" indent="-228572" algn="l" rtl="0" eaLnBrk="1" fontAlgn="base" latinLnBrk="1" hangingPunct="1">
        <a:spcBef>
          <a:spcPct val="20000"/>
        </a:spcBef>
        <a:spcAft>
          <a:spcPct val="0"/>
        </a:spcAft>
        <a:buChar char="»"/>
        <a:defRPr kumimoji="1" sz="2000">
          <a:solidFill>
            <a:schemeClr val="tx1"/>
          </a:solidFill>
          <a:latin typeface="+mn-lt"/>
          <a:ea typeface="+mn-ea"/>
        </a:defRPr>
      </a:lvl6pPr>
      <a:lvl7pPr marL="2971439" indent="-228572" algn="l" rtl="0" eaLnBrk="1" fontAlgn="base" latinLnBrk="1" hangingPunct="1">
        <a:spcBef>
          <a:spcPct val="20000"/>
        </a:spcBef>
        <a:spcAft>
          <a:spcPct val="0"/>
        </a:spcAft>
        <a:buChar char="»"/>
        <a:defRPr kumimoji="1" sz="2000">
          <a:solidFill>
            <a:schemeClr val="tx1"/>
          </a:solidFill>
          <a:latin typeface="+mn-lt"/>
          <a:ea typeface="+mn-ea"/>
        </a:defRPr>
      </a:lvl7pPr>
      <a:lvl8pPr marL="3428584" indent="-228572" algn="l" rtl="0" eaLnBrk="1" fontAlgn="base" latinLnBrk="1" hangingPunct="1">
        <a:spcBef>
          <a:spcPct val="20000"/>
        </a:spcBef>
        <a:spcAft>
          <a:spcPct val="0"/>
        </a:spcAft>
        <a:buChar char="»"/>
        <a:defRPr kumimoji="1" sz="2000">
          <a:solidFill>
            <a:schemeClr val="tx1"/>
          </a:solidFill>
          <a:latin typeface="+mn-lt"/>
          <a:ea typeface="+mn-ea"/>
        </a:defRPr>
      </a:lvl8pPr>
      <a:lvl9pPr marL="3885727" indent="-228572" algn="l" rtl="0" eaLnBrk="1" fontAlgn="base" latinLnBrk="1" hangingPunct="1">
        <a:spcBef>
          <a:spcPct val="20000"/>
        </a:spcBef>
        <a:spcAft>
          <a:spcPct val="0"/>
        </a:spcAft>
        <a:buChar char="»"/>
        <a:defRPr kumimoji="1" sz="2000">
          <a:solidFill>
            <a:schemeClr val="tx1"/>
          </a:solidFill>
          <a:latin typeface="+mn-lt"/>
          <a:ea typeface="+mn-ea"/>
        </a:defRPr>
      </a:lvl9pPr>
    </p:bodyStyle>
    <p:otherStyle>
      <a:defPPr>
        <a:defRPr lang="ko-KR"/>
      </a:defPPr>
      <a:lvl1pPr marL="0" algn="l" defTabSz="914290" rtl="0" eaLnBrk="1" latinLnBrk="1" hangingPunct="1">
        <a:defRPr sz="1700" kern="1200">
          <a:solidFill>
            <a:schemeClr val="tx1"/>
          </a:solidFill>
          <a:latin typeface="+mn-lt"/>
          <a:ea typeface="+mn-ea"/>
          <a:cs typeface="+mn-cs"/>
        </a:defRPr>
      </a:lvl1pPr>
      <a:lvl2pPr marL="457145" algn="l" defTabSz="914290" rtl="0" eaLnBrk="1" latinLnBrk="1" hangingPunct="1">
        <a:defRPr sz="1700" kern="1200">
          <a:solidFill>
            <a:schemeClr val="tx1"/>
          </a:solidFill>
          <a:latin typeface="+mn-lt"/>
          <a:ea typeface="+mn-ea"/>
          <a:cs typeface="+mn-cs"/>
        </a:defRPr>
      </a:lvl2pPr>
      <a:lvl3pPr marL="914290" algn="l" defTabSz="914290" rtl="0" eaLnBrk="1" latinLnBrk="1" hangingPunct="1">
        <a:defRPr sz="1700" kern="1200">
          <a:solidFill>
            <a:schemeClr val="tx1"/>
          </a:solidFill>
          <a:latin typeface="+mn-lt"/>
          <a:ea typeface="+mn-ea"/>
          <a:cs typeface="+mn-cs"/>
        </a:defRPr>
      </a:lvl3pPr>
      <a:lvl4pPr marL="1371433" algn="l" defTabSz="914290" rtl="0" eaLnBrk="1" latinLnBrk="1" hangingPunct="1">
        <a:defRPr sz="1700" kern="1200">
          <a:solidFill>
            <a:schemeClr val="tx1"/>
          </a:solidFill>
          <a:latin typeface="+mn-lt"/>
          <a:ea typeface="+mn-ea"/>
          <a:cs typeface="+mn-cs"/>
        </a:defRPr>
      </a:lvl4pPr>
      <a:lvl5pPr marL="1828578" algn="l" defTabSz="914290" rtl="0" eaLnBrk="1" latinLnBrk="1" hangingPunct="1">
        <a:defRPr sz="1700" kern="1200">
          <a:solidFill>
            <a:schemeClr val="tx1"/>
          </a:solidFill>
          <a:latin typeface="+mn-lt"/>
          <a:ea typeface="+mn-ea"/>
          <a:cs typeface="+mn-cs"/>
        </a:defRPr>
      </a:lvl5pPr>
      <a:lvl6pPr marL="2285722" algn="l" defTabSz="914290" rtl="0" eaLnBrk="1" latinLnBrk="1" hangingPunct="1">
        <a:defRPr sz="1700" kern="1200">
          <a:solidFill>
            <a:schemeClr val="tx1"/>
          </a:solidFill>
          <a:latin typeface="+mn-lt"/>
          <a:ea typeface="+mn-ea"/>
          <a:cs typeface="+mn-cs"/>
        </a:defRPr>
      </a:lvl6pPr>
      <a:lvl7pPr marL="2742867" algn="l" defTabSz="914290" rtl="0" eaLnBrk="1" latinLnBrk="1" hangingPunct="1">
        <a:defRPr sz="1700" kern="1200">
          <a:solidFill>
            <a:schemeClr val="tx1"/>
          </a:solidFill>
          <a:latin typeface="+mn-lt"/>
          <a:ea typeface="+mn-ea"/>
          <a:cs typeface="+mn-cs"/>
        </a:defRPr>
      </a:lvl7pPr>
      <a:lvl8pPr marL="3200011" algn="l" defTabSz="914290" rtl="0" eaLnBrk="1" latinLnBrk="1" hangingPunct="1">
        <a:defRPr sz="1700" kern="1200">
          <a:solidFill>
            <a:schemeClr val="tx1"/>
          </a:solidFill>
          <a:latin typeface="+mn-lt"/>
          <a:ea typeface="+mn-ea"/>
          <a:cs typeface="+mn-cs"/>
        </a:defRPr>
      </a:lvl8pPr>
      <a:lvl9pPr marL="3657155" algn="l" defTabSz="914290" rtl="0" eaLnBrk="1" latinLnBrk="1"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a:xfrm>
            <a:off x="488504" y="1699754"/>
            <a:ext cx="9001000" cy="1873262"/>
          </a:xfrm>
        </p:spPr>
        <p:txBody>
          <a:bodyPr/>
          <a:lstStyle/>
          <a:p>
            <a:r>
              <a:rPr lang="en-US" altLang="ko-KR" sz="2800" dirty="0">
                <a:solidFill>
                  <a:schemeClr val="bg1">
                    <a:lumMod val="50000"/>
                  </a:schemeClr>
                </a:solidFill>
                <a:latin typeface="Calibri" panose="020F0502020204030204" pitchFamily="34" charset="0"/>
                <a:cs typeface="Calibri" panose="020F0502020204030204" pitchFamily="34" charset="0"/>
              </a:rPr>
              <a:t>Motivation for New </a:t>
            </a:r>
            <a:r>
              <a:rPr lang="en-US" altLang="ko-KR" sz="2800" dirty="0" smtClean="0">
                <a:solidFill>
                  <a:schemeClr val="bg1">
                    <a:lumMod val="50000"/>
                  </a:schemeClr>
                </a:solidFill>
                <a:latin typeface="Calibri" panose="020F0502020204030204" pitchFamily="34" charset="0"/>
                <a:cs typeface="Calibri" panose="020F0502020204030204" pitchFamily="34" charset="0"/>
              </a:rPr>
              <a:t>WI </a:t>
            </a:r>
            <a:br>
              <a:rPr lang="en-US" altLang="ko-KR" sz="2800" dirty="0" smtClean="0">
                <a:solidFill>
                  <a:schemeClr val="bg1">
                    <a:lumMod val="50000"/>
                  </a:schemeClr>
                </a:solidFill>
                <a:latin typeface="Calibri" panose="020F0502020204030204" pitchFamily="34" charset="0"/>
                <a:cs typeface="Calibri" panose="020F0502020204030204" pitchFamily="34" charset="0"/>
              </a:rPr>
            </a:br>
            <a:r>
              <a:rPr lang="nn-NO" altLang="ko-KR" sz="4800" dirty="0">
                <a:latin typeface="Calibri" panose="020F0502020204030204" pitchFamily="34" charset="0"/>
                <a:cs typeface="Calibri" panose="020F0502020204030204" pitchFamily="34" charset="0"/>
              </a:rPr>
              <a:t>MBMS </a:t>
            </a:r>
            <a:r>
              <a:rPr lang="nn-NO" altLang="ko-KR" sz="4800" dirty="0" smtClean="0">
                <a:latin typeface="Calibri" panose="020F0502020204030204" pitchFamily="34" charset="0"/>
                <a:cs typeface="Calibri" panose="020F0502020204030204" pitchFamily="34" charset="0"/>
              </a:rPr>
              <a:t>support for </a:t>
            </a:r>
            <a:br>
              <a:rPr lang="nn-NO" altLang="ko-KR" sz="4800" dirty="0" smtClean="0">
                <a:latin typeface="Calibri" panose="020F0502020204030204" pitchFamily="34" charset="0"/>
                <a:cs typeface="Calibri" panose="020F0502020204030204" pitchFamily="34" charset="0"/>
              </a:rPr>
            </a:br>
            <a:r>
              <a:rPr lang="nn-NO" altLang="ko-KR" sz="4800" dirty="0" smtClean="0">
                <a:latin typeface="Calibri" panose="020F0502020204030204" pitchFamily="34" charset="0"/>
                <a:cs typeface="Calibri" panose="020F0502020204030204" pitchFamily="34" charset="0"/>
              </a:rPr>
              <a:t>non-standalone </a:t>
            </a:r>
            <a:r>
              <a:rPr lang="nn-NO" altLang="ko-KR" sz="4800" dirty="0">
                <a:latin typeface="Calibri" panose="020F0502020204030204" pitchFamily="34" charset="0"/>
                <a:cs typeface="Calibri" panose="020F0502020204030204" pitchFamily="34" charset="0"/>
              </a:rPr>
              <a:t>NR</a:t>
            </a:r>
            <a:endParaRPr lang="ko-KR" altLang="en-US" sz="4800" dirty="0">
              <a:solidFill>
                <a:schemeClr val="bg1">
                  <a:lumMod val="50000"/>
                </a:schemeClr>
              </a:solidFill>
              <a:latin typeface="Calibri" panose="020F0502020204030204" pitchFamily="34" charset="0"/>
              <a:cs typeface="Calibri" panose="020F0502020204030204" pitchFamily="34" charset="0"/>
            </a:endParaRPr>
          </a:p>
        </p:txBody>
      </p:sp>
      <p:sp>
        <p:nvSpPr>
          <p:cNvPr id="4"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fontAlgn="auto" latinLnBrk="0">
              <a:spcBef>
                <a:spcPts val="0"/>
              </a:spcBef>
              <a:spcAft>
                <a:spcPts val="0"/>
              </a:spcAft>
            </a:pPr>
            <a:r>
              <a:rPr lang="en-US" altLang="ko-KR" sz="1800" dirty="0" smtClean="0">
                <a:solidFill>
                  <a:prstClr val="black"/>
                </a:solidFill>
                <a:latin typeface="Calibri" pitchFamily="34" charset="0"/>
                <a:ea typeface="맑은 고딕" panose="020B0503020000020004" pitchFamily="50" charset="-127"/>
              </a:rPr>
              <a:t>3GPP TSG RAN Meeting #77	                  			    	</a:t>
            </a:r>
          </a:p>
          <a:p>
            <a:pPr algn="l" fontAlgn="auto" latinLnBrk="0">
              <a:spcBef>
                <a:spcPts val="0"/>
              </a:spcBef>
              <a:spcAft>
                <a:spcPts val="0"/>
              </a:spcAft>
            </a:pPr>
            <a:r>
              <a:rPr lang="en-US" altLang="ko-KR" sz="1800" dirty="0" smtClean="0">
                <a:solidFill>
                  <a:prstClr val="black"/>
                </a:solidFill>
                <a:latin typeface="Calibri" pitchFamily="34" charset="0"/>
                <a:ea typeface="맑은 고딕" panose="020B0503020000020004" pitchFamily="50" charset="-127"/>
              </a:rPr>
              <a:t>Sapporo, Japan, September 11 - 14, 2017</a:t>
            </a:r>
            <a:endParaRPr lang="en-US" altLang="ko-KR" sz="1800" dirty="0">
              <a:solidFill>
                <a:prstClr val="black"/>
              </a:solidFill>
              <a:latin typeface="Calibri" pitchFamily="34" charset="0"/>
              <a:ea typeface="맑은 고딕" panose="020B0503020000020004" pitchFamily="50" charset="-127"/>
            </a:endParaRPr>
          </a:p>
        </p:txBody>
      </p:sp>
      <p:sp>
        <p:nvSpPr>
          <p:cNvPr id="5" name="TextBox 4"/>
          <p:cNvSpPr txBox="1">
            <a:spLocks noChangeArrowheads="1"/>
          </p:cNvSpPr>
          <p:nvPr/>
        </p:nvSpPr>
        <p:spPr bwMode="auto">
          <a:xfrm>
            <a:off x="72008" y="1043398"/>
            <a:ext cx="23607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eaLnBrk="1" hangingPunct="1"/>
            <a:r>
              <a:rPr lang="en-US" altLang="ko-KR" dirty="0">
                <a:latin typeface="Calibri" pitchFamily="34" charset="0"/>
              </a:rPr>
              <a:t>Agenda item: </a:t>
            </a:r>
            <a:r>
              <a:rPr lang="en-US" altLang="ko-KR" dirty="0" smtClean="0">
                <a:latin typeface="Calibri" pitchFamily="34" charset="0"/>
              </a:rPr>
              <a:t>9.1</a:t>
            </a:r>
            <a:endParaRPr lang="en-US" altLang="ko-KR" dirty="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79605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Motivations</a:t>
            </a:r>
          </a:p>
        </p:txBody>
      </p:sp>
      <p:sp>
        <p:nvSpPr>
          <p:cNvPr id="4" name="내용 개체 틀 2"/>
          <p:cNvSpPr>
            <a:spLocks noGrp="1"/>
          </p:cNvSpPr>
          <p:nvPr>
            <p:ph sz="quarter" idx="18"/>
          </p:nvPr>
        </p:nvSpPr>
        <p:spPr>
          <a:xfrm>
            <a:off x="632520" y="836712"/>
            <a:ext cx="8640960" cy="5904656"/>
          </a:xfrm>
        </p:spPr>
        <p:txBody>
          <a:bodyPr>
            <a:normAutofit fontScale="77500" lnSpcReduction="20000"/>
          </a:bodyPr>
          <a:lstStyle/>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Cellular system is overwhelming conventional terrestrial broadcast </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There are nowadays many users who watch TV programs by using </a:t>
            </a:r>
            <a:r>
              <a:rPr lang="en-US" altLang="ko-KR" sz="2000" b="1" dirty="0">
                <a:latin typeface="Calibri" panose="020F0502020204030204" pitchFamily="34" charset="0"/>
                <a:ea typeface="Tahoma" panose="020B0604030504040204" pitchFamily="34" charset="0"/>
                <a:cs typeface="Calibri" panose="020F0502020204030204" pitchFamily="34" charset="0"/>
              </a:rPr>
              <a:t>smartphones or tablets instead of conventional TV screens</a:t>
            </a:r>
            <a:r>
              <a:rPr lang="en-US" altLang="ko-KR" sz="2000" dirty="0">
                <a:latin typeface="Calibri" panose="020F0502020204030204" pitchFamily="34" charset="0"/>
                <a:ea typeface="Tahoma" panose="020B0604030504040204" pitchFamily="34" charset="0"/>
                <a:cs typeface="Calibri" panose="020F0502020204030204" pitchFamily="34" charset="0"/>
              </a:rPr>
              <a:t>. The percentage of those users is highly increasing in many countries</a:t>
            </a:r>
          </a:p>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Many users are consuming TV/video on demand nowadays by using unicast bearers for </a:t>
            </a:r>
            <a:r>
              <a:rPr lang="en-US" altLang="ko-KR" dirty="0" err="1">
                <a:latin typeface="Calibri" panose="020F0502020204030204" pitchFamily="34" charset="0"/>
                <a:ea typeface="Tahoma" panose="020B0604030504040204" pitchFamily="34" charset="0"/>
                <a:cs typeface="Calibri" panose="020F0502020204030204" pitchFamily="34" charset="0"/>
              </a:rPr>
              <a:t>eMBB</a:t>
            </a:r>
            <a:r>
              <a:rPr lang="en-US" altLang="ko-KR" dirty="0">
                <a:latin typeface="Calibri" panose="020F0502020204030204" pitchFamily="34" charset="0"/>
                <a:ea typeface="Tahoma" panose="020B0604030504040204" pitchFamily="34" charset="0"/>
                <a:cs typeface="Calibri" panose="020F0502020204030204" pitchFamily="34" charset="0"/>
              </a:rPr>
              <a:t>. </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It is not likely that multiple users are consuming same contents at the same time. This chance in which broadcast transmission is beneficial would normally happen only in hot spot.</a:t>
            </a:r>
          </a:p>
          <a:p>
            <a:pPr>
              <a:lnSpc>
                <a:spcPct val="120000"/>
              </a:lnSpc>
            </a:pP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NR can provide higher quality of services than LTE MBMS e.g. for </a:t>
            </a:r>
            <a:r>
              <a:rPr lang="en-US" altLang="ko-KR" dirty="0" err="1">
                <a:solidFill>
                  <a:srgbClr val="0070C0"/>
                </a:solidFill>
                <a:latin typeface="Calibri" panose="020F0502020204030204" pitchFamily="34" charset="0"/>
                <a:ea typeface="Tahoma" panose="020B0604030504040204" pitchFamily="34" charset="0"/>
                <a:cs typeface="Calibri" panose="020F0502020204030204" pitchFamily="34" charset="0"/>
              </a:rPr>
              <a:t>eMBB</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 and V2X</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NR MBMS can provide more numbers of UHD TV channels and higher capacity over NR resources for basic V2X service in dense areas</a:t>
            </a:r>
            <a:endParaRPr lang="en-US" altLang="ko-KR" sz="2400" dirty="0">
              <a:latin typeface="Calibri" panose="020F0502020204030204" pitchFamily="34" charset="0"/>
              <a:ea typeface="Tahoma" panose="020B0604030504040204" pitchFamily="34" charset="0"/>
              <a:cs typeface="Calibri" panose="020F0502020204030204" pitchFamily="34" charset="0"/>
            </a:endParaRPr>
          </a:p>
          <a:p>
            <a:pPr>
              <a:lnSpc>
                <a:spcPct val="120000"/>
              </a:lnSpc>
            </a:pP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In REL-14 study on V2X, it has been identified that small area broadcast is much beneficial than large area broadcast and unicast transmissions.</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Large area broadcast requires high resource capacity to broadcast V2X messages in a range of several hundreds of meters from a source UE</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Many small clusters of MBMS areas should be configured to provide V2V service over MBMS</a:t>
            </a:r>
            <a:endParaRPr lang="en-US" altLang="ko-KR" sz="2400" dirty="0">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33384321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MBMS in a hot spot</a:t>
            </a:r>
          </a:p>
        </p:txBody>
      </p:sp>
      <p:sp>
        <p:nvSpPr>
          <p:cNvPr id="4" name="내용 개체 틀 2"/>
          <p:cNvSpPr>
            <a:spLocks noGrp="1"/>
          </p:cNvSpPr>
          <p:nvPr>
            <p:ph sz="quarter" idx="18"/>
          </p:nvPr>
        </p:nvSpPr>
        <p:spPr>
          <a:xfrm>
            <a:off x="632520" y="836712"/>
            <a:ext cx="8640960" cy="5832648"/>
          </a:xfrm>
        </p:spPr>
        <p:txBody>
          <a:bodyPr>
            <a:normAutofit fontScale="92500" lnSpcReduction="20000"/>
          </a:bodyPr>
          <a:lstStyle/>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For initial 5G, it is interesting to deploy NR </a:t>
            </a:r>
            <a:r>
              <a:rPr lang="en-US" altLang="ko-KR" dirty="0" err="1">
                <a:latin typeface="Calibri" panose="020F0502020204030204" pitchFamily="34" charset="0"/>
                <a:ea typeface="Tahoma" panose="020B0604030504040204" pitchFamily="34" charset="0"/>
                <a:cs typeface="Calibri" panose="020F0502020204030204" pitchFamily="34" charset="0"/>
              </a:rPr>
              <a:t>gNBs</a:t>
            </a:r>
            <a:r>
              <a:rPr lang="en-US" altLang="ko-KR" dirty="0">
                <a:latin typeface="Calibri" panose="020F0502020204030204" pitchFamily="34" charset="0"/>
                <a:ea typeface="Tahoma" panose="020B0604030504040204" pitchFamily="34" charset="0"/>
                <a:cs typeface="Calibri" panose="020F0502020204030204" pitchFamily="34" charset="0"/>
              </a:rPr>
              <a:t> for capacity boosting as the secondary node of EN-DC. </a:t>
            </a:r>
          </a:p>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Offloading PTP traffic to PTM traffic is beneficial in a hot spot during prime time, e.g. Football/Baseball Stadium and Apartment/Condominium where (many) multiple users are likely interested in the same content at </a:t>
            </a:r>
            <a:r>
              <a:rPr lang="en-US" altLang="ko-KR" dirty="0" smtClean="0">
                <a:latin typeface="Calibri" panose="020F0502020204030204" pitchFamily="34" charset="0"/>
                <a:ea typeface="Tahoma" panose="020B0604030504040204" pitchFamily="34" charset="0"/>
                <a:cs typeface="Calibri" panose="020F0502020204030204" pitchFamily="34" charset="0"/>
              </a:rPr>
              <a:t>the same time.</a:t>
            </a:r>
            <a:endParaRPr lang="en-US" altLang="ko-KR" dirty="0">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en-US" altLang="ko-KR" dirty="0" smtClean="0">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en-US" altLang="ko-KR" dirty="0">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en-US" altLang="ko-KR" dirty="0" smtClean="0">
              <a:latin typeface="Calibri" panose="020F0502020204030204" pitchFamily="34" charset="0"/>
              <a:ea typeface="Tahoma" panose="020B0604030504040204" pitchFamily="34" charset="0"/>
              <a:cs typeface="Calibri" panose="020F0502020204030204" pitchFamily="34" charset="0"/>
            </a:endParaRPr>
          </a:p>
          <a:p>
            <a:pPr>
              <a:lnSpc>
                <a:spcPct val="120000"/>
              </a:lnSpc>
            </a:pPr>
            <a:endParaRPr lang="en-US" altLang="ko-KR" dirty="0" smtClean="0">
              <a:latin typeface="Calibri" panose="020F0502020204030204" pitchFamily="34" charset="0"/>
              <a:ea typeface="Tahoma" panose="020B0604030504040204" pitchFamily="34" charset="0"/>
              <a:cs typeface="Calibri" panose="020F0502020204030204" pitchFamily="34" charset="0"/>
            </a:endParaRPr>
          </a:p>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Support of MBMS over NR </a:t>
            </a:r>
            <a:r>
              <a:rPr lang="en-US" altLang="ko-KR" dirty="0" err="1">
                <a:latin typeface="Calibri" panose="020F0502020204030204" pitchFamily="34" charset="0"/>
                <a:ea typeface="Tahoma" panose="020B0604030504040204" pitchFamily="34" charset="0"/>
                <a:cs typeface="Calibri" panose="020F0502020204030204" pitchFamily="34" charset="0"/>
              </a:rPr>
              <a:t>SgNB</a:t>
            </a:r>
            <a:r>
              <a:rPr lang="en-US" altLang="ko-KR" dirty="0">
                <a:latin typeface="Calibri" panose="020F0502020204030204" pitchFamily="34" charset="0"/>
                <a:ea typeface="Tahoma" panose="020B0604030504040204" pitchFamily="34" charset="0"/>
                <a:cs typeface="Calibri" panose="020F0502020204030204" pitchFamily="34" charset="0"/>
              </a:rPr>
              <a:t> </a:t>
            </a:r>
            <a:r>
              <a:rPr lang="en-US" altLang="ko-KR" dirty="0" smtClean="0">
                <a:latin typeface="Calibri" panose="020F0502020204030204" pitchFamily="34" charset="0"/>
                <a:ea typeface="Tahoma" panose="020B0604030504040204" pitchFamily="34" charset="0"/>
                <a:cs typeface="Calibri" panose="020F0502020204030204" pitchFamily="34" charset="0"/>
              </a:rPr>
              <a:t>can provide </a:t>
            </a:r>
            <a:r>
              <a:rPr lang="en-US" altLang="ko-KR" dirty="0">
                <a:latin typeface="Calibri" panose="020F0502020204030204" pitchFamily="34" charset="0"/>
                <a:ea typeface="Tahoma" panose="020B0604030504040204" pitchFamily="34" charset="0"/>
                <a:cs typeface="Calibri" panose="020F0502020204030204" pitchFamily="34" charset="0"/>
              </a:rPr>
              <a:t>efficiency. However, </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E-UTRAN supporting EN-DC cannot currently use NR </a:t>
            </a:r>
            <a:r>
              <a:rPr lang="en-US" altLang="ko-KR" dirty="0" err="1">
                <a:solidFill>
                  <a:srgbClr val="0070C0"/>
                </a:solidFill>
                <a:latin typeface="Calibri" panose="020F0502020204030204" pitchFamily="34" charset="0"/>
                <a:ea typeface="Tahoma" panose="020B0604030504040204" pitchFamily="34" charset="0"/>
                <a:cs typeface="Calibri" panose="020F0502020204030204" pitchFamily="34" charset="0"/>
              </a:rPr>
              <a:t>SgNB</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 resource to provide MBMS services.</a:t>
            </a:r>
          </a:p>
          <a:p>
            <a:pPr>
              <a:lnSpc>
                <a:spcPct val="120000"/>
              </a:lnSpc>
            </a:pPr>
            <a:endParaRPr lang="en-US" altLang="ko-KR" dirty="0">
              <a:latin typeface="Calibri" panose="020F0502020204030204" pitchFamily="34" charset="0"/>
              <a:ea typeface="Tahoma" panose="020B0604030504040204" pitchFamily="34" charset="0"/>
              <a:cs typeface="Calibri" panose="020F0502020204030204" pitchFamily="34" charset="0"/>
            </a:endParaRPr>
          </a:p>
        </p:txBody>
      </p:sp>
      <p:sp>
        <p:nvSpPr>
          <p:cNvPr id="43" name="타원 42"/>
          <p:cNvSpPr/>
          <p:nvPr/>
        </p:nvSpPr>
        <p:spPr>
          <a:xfrm>
            <a:off x="5121843" y="3661970"/>
            <a:ext cx="792088" cy="286661"/>
          </a:xfrm>
          <a:prstGeom prst="ellipse">
            <a:avLst/>
          </a:prstGeom>
          <a:solidFill>
            <a:srgbClr val="F7964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44" name="타원 43"/>
          <p:cNvSpPr/>
          <p:nvPr/>
        </p:nvSpPr>
        <p:spPr>
          <a:xfrm>
            <a:off x="4010199" y="3661970"/>
            <a:ext cx="792088" cy="286661"/>
          </a:xfrm>
          <a:prstGeom prst="ellipse">
            <a:avLst/>
          </a:prstGeom>
          <a:solidFill>
            <a:srgbClr val="F7964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pic>
        <p:nvPicPr>
          <p:cNvPr id="45" name="그림 44"/>
          <p:cNvPicPr>
            <a:picLocks noChangeAspect="1"/>
          </p:cNvPicPr>
          <p:nvPr/>
        </p:nvPicPr>
        <p:blipFill>
          <a:blip r:embed="rId2"/>
          <a:stretch>
            <a:fillRect/>
          </a:stretch>
        </p:blipFill>
        <p:spPr>
          <a:xfrm>
            <a:off x="6479604" y="3068960"/>
            <a:ext cx="2289820" cy="1818813"/>
          </a:xfrm>
          <a:prstGeom prst="rect">
            <a:avLst/>
          </a:prstGeom>
        </p:spPr>
      </p:pic>
      <p:pic>
        <p:nvPicPr>
          <p:cNvPr id="46" name="그림 45"/>
          <p:cNvPicPr>
            <a:picLocks noChangeAspect="1"/>
          </p:cNvPicPr>
          <p:nvPr/>
        </p:nvPicPr>
        <p:blipFill>
          <a:blip r:embed="rId3"/>
          <a:stretch>
            <a:fillRect/>
          </a:stretch>
        </p:blipFill>
        <p:spPr>
          <a:xfrm>
            <a:off x="1151012" y="3524765"/>
            <a:ext cx="2448272" cy="1363008"/>
          </a:xfrm>
          <a:prstGeom prst="rect">
            <a:avLst/>
          </a:prstGeom>
        </p:spPr>
      </p:pic>
      <p:sp>
        <p:nvSpPr>
          <p:cNvPr id="47" name="이등변 삼각형 46"/>
          <p:cNvSpPr/>
          <p:nvPr/>
        </p:nvSpPr>
        <p:spPr>
          <a:xfrm>
            <a:off x="5431249" y="3294956"/>
            <a:ext cx="201565" cy="504682"/>
          </a:xfrm>
          <a:prstGeom prst="triangle">
            <a:avLst/>
          </a:prstGeom>
          <a:solidFill>
            <a:srgbClr val="F7964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48" name="타원 47"/>
          <p:cNvSpPr/>
          <p:nvPr/>
        </p:nvSpPr>
        <p:spPr>
          <a:xfrm>
            <a:off x="5395245" y="3150940"/>
            <a:ext cx="288032" cy="294843"/>
          </a:xfrm>
          <a:prstGeom prst="ellipse">
            <a:avLst/>
          </a:prstGeom>
          <a:solidFill>
            <a:sysClr val="window" lastClr="FFFFFF"/>
          </a:solidFill>
          <a:ln w="25400" cap="flat" cmpd="sng" algn="ctr">
            <a:solidFill>
              <a:srgbClr val="C0504D"/>
            </a:solidFill>
            <a:prstDash val="sys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49" name="타원 48"/>
          <p:cNvSpPr/>
          <p:nvPr/>
        </p:nvSpPr>
        <p:spPr>
          <a:xfrm rot="19152083">
            <a:off x="5875507" y="3223555"/>
            <a:ext cx="313754" cy="1145894"/>
          </a:xfrm>
          <a:prstGeom prst="ellipse">
            <a:avLst/>
          </a:prstGeom>
          <a:noFill/>
          <a:ln w="25400" cap="flat" cmpd="sng" algn="ctr">
            <a:solidFill>
              <a:srgbClr val="C0504D"/>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0" name="타원 49"/>
          <p:cNvSpPr/>
          <p:nvPr/>
        </p:nvSpPr>
        <p:spPr>
          <a:xfrm rot="17869236">
            <a:off x="6016317" y="2984135"/>
            <a:ext cx="313754" cy="1145894"/>
          </a:xfrm>
          <a:prstGeom prst="ellipse">
            <a:avLst/>
          </a:prstGeom>
          <a:noFill/>
          <a:ln w="25400" cap="flat" cmpd="sng" algn="ctr">
            <a:solidFill>
              <a:srgbClr val="C0504D"/>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1" name="타원 50"/>
          <p:cNvSpPr/>
          <p:nvPr/>
        </p:nvSpPr>
        <p:spPr>
          <a:xfrm rot="16502668">
            <a:off x="6098245" y="2719607"/>
            <a:ext cx="313754" cy="1145894"/>
          </a:xfrm>
          <a:prstGeom prst="ellipse">
            <a:avLst/>
          </a:prstGeom>
          <a:noFill/>
          <a:ln w="25400" cap="flat" cmpd="sng" algn="ctr">
            <a:solidFill>
              <a:srgbClr val="C0504D"/>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2" name="이등변 삼각형 51"/>
          <p:cNvSpPr/>
          <p:nvPr/>
        </p:nvSpPr>
        <p:spPr>
          <a:xfrm>
            <a:off x="4288920" y="3312321"/>
            <a:ext cx="234646" cy="487317"/>
          </a:xfrm>
          <a:prstGeom prst="triangle">
            <a:avLst/>
          </a:prstGeom>
          <a:solidFill>
            <a:srgbClr val="F7964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3" name="타원 52"/>
          <p:cNvSpPr/>
          <p:nvPr/>
        </p:nvSpPr>
        <p:spPr>
          <a:xfrm>
            <a:off x="4247356" y="3185028"/>
            <a:ext cx="288032" cy="294843"/>
          </a:xfrm>
          <a:prstGeom prst="ellipse">
            <a:avLst/>
          </a:prstGeom>
          <a:solidFill>
            <a:sysClr val="window" lastClr="FFFFFF"/>
          </a:solidFill>
          <a:ln w="25400" cap="flat" cmpd="sng" algn="ctr">
            <a:solidFill>
              <a:srgbClr val="C0504D"/>
            </a:solidFill>
            <a:prstDash val="sys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4" name="타원 53"/>
          <p:cNvSpPr/>
          <p:nvPr/>
        </p:nvSpPr>
        <p:spPr>
          <a:xfrm rot="15754637">
            <a:off x="3616078" y="2814548"/>
            <a:ext cx="313754" cy="1145894"/>
          </a:xfrm>
          <a:prstGeom prst="ellipse">
            <a:avLst/>
          </a:prstGeom>
          <a:noFill/>
          <a:ln w="25400" cap="flat" cmpd="sng" algn="ctr">
            <a:solidFill>
              <a:srgbClr val="C0504D"/>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5" name="타원 54"/>
          <p:cNvSpPr/>
          <p:nvPr/>
        </p:nvSpPr>
        <p:spPr>
          <a:xfrm rot="14336860">
            <a:off x="3686914" y="3083418"/>
            <a:ext cx="313754" cy="1145894"/>
          </a:xfrm>
          <a:prstGeom prst="ellipse">
            <a:avLst/>
          </a:prstGeom>
          <a:noFill/>
          <a:ln w="25400" cap="flat" cmpd="sng" algn="ctr">
            <a:solidFill>
              <a:srgbClr val="C0504D"/>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6" name="타원 55"/>
          <p:cNvSpPr/>
          <p:nvPr/>
        </p:nvSpPr>
        <p:spPr>
          <a:xfrm>
            <a:off x="3637070" y="3332449"/>
            <a:ext cx="2740871" cy="1049601"/>
          </a:xfrm>
          <a:prstGeom prst="ellipse">
            <a:avLst/>
          </a:prstGeom>
          <a:no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57" name="TextBox 56"/>
          <p:cNvSpPr txBox="1"/>
          <p:nvPr/>
        </p:nvSpPr>
        <p:spPr>
          <a:xfrm>
            <a:off x="4393699" y="4382050"/>
            <a:ext cx="1090042" cy="276999"/>
          </a:xfrm>
          <a:prstGeom prst="rect">
            <a:avLst/>
          </a:prstGeom>
          <a:noFill/>
        </p:spPr>
        <p:txBody>
          <a:bodyPr wrap="none" rtlCol="0">
            <a:spAutoFit/>
          </a:bodyPr>
          <a:lstStyle/>
          <a:p>
            <a:pPr algn="l" fontAlgn="auto" latinLnBrk="0">
              <a:spcBef>
                <a:spcPts val="0"/>
              </a:spcBef>
              <a:spcAft>
                <a:spcPts val="0"/>
              </a:spcAft>
            </a:pPr>
            <a:r>
              <a:rPr lang="en-US" altLang="ko-KR" sz="1200" dirty="0" smtClean="0">
                <a:solidFill>
                  <a:srgbClr val="0070C0"/>
                </a:solidFill>
                <a:latin typeface="Calibri"/>
                <a:ea typeface="맑은 고딕" panose="020B0503020000020004" pitchFamily="50" charset="-127"/>
              </a:rPr>
              <a:t>Macro LTE cell</a:t>
            </a:r>
            <a:endParaRPr lang="ko-KR" altLang="en-US" sz="1200" dirty="0">
              <a:solidFill>
                <a:srgbClr val="0070C0"/>
              </a:solidFill>
              <a:latin typeface="Calibri"/>
              <a:ea typeface="맑은 고딕" panose="020B0503020000020004" pitchFamily="50" charset="-127"/>
            </a:endParaRPr>
          </a:p>
        </p:txBody>
      </p:sp>
      <p:sp>
        <p:nvSpPr>
          <p:cNvPr id="58" name="TextBox 57"/>
          <p:cNvSpPr txBox="1"/>
          <p:nvPr/>
        </p:nvSpPr>
        <p:spPr>
          <a:xfrm>
            <a:off x="3815308" y="3898492"/>
            <a:ext cx="1010213" cy="276999"/>
          </a:xfrm>
          <a:prstGeom prst="rect">
            <a:avLst/>
          </a:prstGeom>
          <a:noFill/>
        </p:spPr>
        <p:txBody>
          <a:bodyPr wrap="none" rtlCol="0">
            <a:spAutoFit/>
          </a:bodyPr>
          <a:lstStyle/>
          <a:p>
            <a:pPr algn="l" fontAlgn="auto" latinLnBrk="0">
              <a:spcBef>
                <a:spcPts val="0"/>
              </a:spcBef>
              <a:spcAft>
                <a:spcPts val="0"/>
              </a:spcAft>
            </a:pPr>
            <a:r>
              <a:rPr lang="en-US" altLang="ko-KR" sz="1200" dirty="0" smtClean="0">
                <a:solidFill>
                  <a:srgbClr val="C00000"/>
                </a:solidFill>
                <a:latin typeface="Calibri"/>
                <a:ea typeface="맑은 고딕" panose="020B0503020000020004" pitchFamily="50" charset="-127"/>
              </a:rPr>
              <a:t>Small NR cell</a:t>
            </a:r>
            <a:endParaRPr lang="ko-KR" altLang="en-US" sz="1200" dirty="0">
              <a:solidFill>
                <a:srgbClr val="C00000"/>
              </a:solidFill>
              <a:latin typeface="Calibri"/>
              <a:ea typeface="맑은 고딕" panose="020B0503020000020004" pitchFamily="50" charset="-127"/>
            </a:endParaRPr>
          </a:p>
        </p:txBody>
      </p:sp>
      <p:sp>
        <p:nvSpPr>
          <p:cNvPr id="59" name="TextBox 58"/>
          <p:cNvSpPr txBox="1"/>
          <p:nvPr/>
        </p:nvSpPr>
        <p:spPr>
          <a:xfrm>
            <a:off x="5037343" y="3877994"/>
            <a:ext cx="1010213" cy="276999"/>
          </a:xfrm>
          <a:prstGeom prst="rect">
            <a:avLst/>
          </a:prstGeom>
          <a:noFill/>
        </p:spPr>
        <p:txBody>
          <a:bodyPr wrap="none" rtlCol="0">
            <a:spAutoFit/>
          </a:bodyPr>
          <a:lstStyle/>
          <a:p>
            <a:pPr algn="l" fontAlgn="auto" latinLnBrk="0">
              <a:spcBef>
                <a:spcPts val="0"/>
              </a:spcBef>
              <a:spcAft>
                <a:spcPts val="0"/>
              </a:spcAft>
            </a:pPr>
            <a:r>
              <a:rPr lang="en-US" altLang="ko-KR" sz="1200" dirty="0" smtClean="0">
                <a:solidFill>
                  <a:srgbClr val="C00000"/>
                </a:solidFill>
                <a:latin typeface="Calibri"/>
                <a:ea typeface="맑은 고딕" panose="020B0503020000020004" pitchFamily="50" charset="-127"/>
              </a:rPr>
              <a:t>Small NR cell</a:t>
            </a:r>
            <a:endParaRPr lang="ko-KR" altLang="en-US" sz="1200" dirty="0">
              <a:solidFill>
                <a:srgbClr val="C00000"/>
              </a:solidFill>
              <a:latin typeface="Calibri"/>
              <a:ea typeface="맑은 고딕" panose="020B0503020000020004" pitchFamily="50" charset="-127"/>
            </a:endParaRPr>
          </a:p>
        </p:txBody>
      </p:sp>
      <p:sp>
        <p:nvSpPr>
          <p:cNvPr id="60" name="TextBox 59"/>
          <p:cNvSpPr txBox="1"/>
          <p:nvPr/>
        </p:nvSpPr>
        <p:spPr>
          <a:xfrm>
            <a:off x="1901331" y="3257931"/>
            <a:ext cx="774699" cy="276999"/>
          </a:xfrm>
          <a:prstGeom prst="rect">
            <a:avLst/>
          </a:prstGeom>
          <a:noFill/>
        </p:spPr>
        <p:txBody>
          <a:bodyPr wrap="none" rtlCol="0">
            <a:spAutoFit/>
          </a:bodyPr>
          <a:lstStyle/>
          <a:p>
            <a:pPr algn="l" fontAlgn="auto" latinLnBrk="0">
              <a:spcBef>
                <a:spcPts val="0"/>
              </a:spcBef>
              <a:spcAft>
                <a:spcPts val="0"/>
              </a:spcAft>
            </a:pPr>
            <a:r>
              <a:rPr lang="en-US" altLang="ko-KR" sz="1200" dirty="0" smtClean="0">
                <a:solidFill>
                  <a:srgbClr val="C00000"/>
                </a:solidFill>
                <a:latin typeface="Calibri"/>
                <a:ea typeface="맑은 고딕" panose="020B0503020000020004" pitchFamily="50" charset="-127"/>
              </a:rPr>
              <a:t>Stadiums</a:t>
            </a:r>
            <a:endParaRPr lang="ko-KR" altLang="en-US" sz="1200" dirty="0">
              <a:solidFill>
                <a:srgbClr val="C00000"/>
              </a:solidFill>
              <a:latin typeface="Calibri"/>
              <a:ea typeface="맑은 고딕" panose="020B0503020000020004" pitchFamily="50" charset="-127"/>
            </a:endParaRPr>
          </a:p>
        </p:txBody>
      </p:sp>
      <p:sp>
        <p:nvSpPr>
          <p:cNvPr id="61" name="TextBox 60"/>
          <p:cNvSpPr txBox="1"/>
          <p:nvPr/>
        </p:nvSpPr>
        <p:spPr>
          <a:xfrm>
            <a:off x="6695628" y="4865950"/>
            <a:ext cx="1855188" cy="276999"/>
          </a:xfrm>
          <a:prstGeom prst="rect">
            <a:avLst/>
          </a:prstGeom>
          <a:noFill/>
        </p:spPr>
        <p:txBody>
          <a:bodyPr wrap="none" rtlCol="0">
            <a:spAutoFit/>
          </a:bodyPr>
          <a:lstStyle/>
          <a:p>
            <a:pPr algn="l" fontAlgn="auto" latinLnBrk="0">
              <a:spcBef>
                <a:spcPts val="0"/>
              </a:spcBef>
              <a:spcAft>
                <a:spcPts val="0"/>
              </a:spcAft>
            </a:pPr>
            <a:r>
              <a:rPr lang="en-US" altLang="ko-KR" sz="1200" dirty="0">
                <a:solidFill>
                  <a:srgbClr val="C00000"/>
                </a:solidFill>
                <a:latin typeface="Calibri"/>
                <a:ea typeface="맑은 고딕" panose="020B0503020000020004" pitchFamily="50" charset="-127"/>
              </a:rPr>
              <a:t>Apartment/Condominium</a:t>
            </a:r>
            <a:endParaRPr lang="ko-KR" altLang="en-US" sz="1200" dirty="0">
              <a:solidFill>
                <a:srgbClr val="C00000"/>
              </a:solidFill>
              <a:latin typeface="Calibri"/>
              <a:ea typeface="맑은 고딕" panose="020B0503020000020004" pitchFamily="50" charset="-127"/>
            </a:endParaRPr>
          </a:p>
        </p:txBody>
      </p:sp>
    </p:spTree>
    <p:extLst>
      <p:ext uri="{BB962C8B-B14F-4D97-AF65-F5344CB8AC3E}">
        <p14:creationId xmlns:p14="http://schemas.microsoft.com/office/powerpoint/2010/main" val="14135268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MBMS for basic V2X service</a:t>
            </a:r>
          </a:p>
        </p:txBody>
      </p:sp>
      <p:sp>
        <p:nvSpPr>
          <p:cNvPr id="4" name="내용 개체 틀 2"/>
          <p:cNvSpPr>
            <a:spLocks noGrp="1"/>
          </p:cNvSpPr>
          <p:nvPr>
            <p:ph sz="quarter" idx="18"/>
          </p:nvPr>
        </p:nvSpPr>
        <p:spPr>
          <a:xfrm>
            <a:off x="632520" y="836712"/>
            <a:ext cx="8640960" cy="5832648"/>
          </a:xfrm>
        </p:spPr>
        <p:txBody>
          <a:bodyPr>
            <a:normAutofit fontScale="92500" lnSpcReduction="20000"/>
          </a:bodyPr>
          <a:lstStyle/>
          <a:p>
            <a:pPr lvl="0">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The study on V2X concluded that it is feasible to support transport for V2V, V2I/N and V2P services over </a:t>
            </a:r>
            <a:r>
              <a:rPr lang="en-US" altLang="ko-KR" dirty="0" err="1">
                <a:latin typeface="Calibri" panose="020F0502020204030204" pitchFamily="34" charset="0"/>
                <a:ea typeface="Tahoma" panose="020B0604030504040204" pitchFamily="34" charset="0"/>
                <a:cs typeface="Calibri" panose="020F0502020204030204" pitchFamily="34" charset="0"/>
              </a:rPr>
              <a:t>Uu</a:t>
            </a:r>
            <a:r>
              <a:rPr lang="en-US" altLang="ko-KR" dirty="0">
                <a:latin typeface="Calibri" panose="020F0502020204030204" pitchFamily="34" charset="0"/>
                <a:ea typeface="Tahoma" panose="020B0604030504040204" pitchFamily="34" charset="0"/>
                <a:cs typeface="Calibri" panose="020F0502020204030204" pitchFamily="34" charset="0"/>
              </a:rPr>
              <a:t>. However, </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capacity problem of LTE MBMS has been identified in TR36.885 for </a:t>
            </a:r>
            <a:r>
              <a:rPr lang="en-US" altLang="ko-KR" dirty="0" err="1">
                <a:solidFill>
                  <a:srgbClr val="0070C0"/>
                </a:solidFill>
                <a:latin typeface="Calibri" panose="020F0502020204030204" pitchFamily="34" charset="0"/>
                <a:ea typeface="Tahoma" panose="020B0604030504040204" pitchFamily="34" charset="0"/>
                <a:cs typeface="Calibri" panose="020F0502020204030204" pitchFamily="34" charset="0"/>
              </a:rPr>
              <a:t>Uu</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 transport of basic V2X service:</a:t>
            </a:r>
          </a:p>
          <a:p>
            <a:pPr marL="457200" lvl="1" indent="0">
              <a:lnSpc>
                <a:spcPct val="120000"/>
              </a:lnSpc>
              <a:buNone/>
            </a:pPr>
            <a:r>
              <a:rPr lang="en-US" altLang="ko-KR" sz="2100" i="1" dirty="0">
                <a:latin typeface="Calibri" panose="020F0502020204030204" pitchFamily="34" charset="0"/>
                <a:ea typeface="Tahoma" panose="020B0604030504040204" pitchFamily="34" charset="0"/>
                <a:cs typeface="Calibri" panose="020F0502020204030204" pitchFamily="34" charset="0"/>
              </a:rPr>
              <a:t>“Unicast cannot meet the capacity requirements for Urban cases and Freeway cases option 1.“ (ISD for urban = 500m, ISD for Freeway option 1 = 1732m)</a:t>
            </a:r>
          </a:p>
          <a:p>
            <a:pPr lvl="0">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It is useful to use MBMS for support of V2X over </a:t>
            </a:r>
            <a:r>
              <a:rPr lang="en-US" altLang="ko-KR" dirty="0" err="1">
                <a:latin typeface="Calibri" panose="020F0502020204030204" pitchFamily="34" charset="0"/>
                <a:ea typeface="Tahoma" panose="020B0604030504040204" pitchFamily="34" charset="0"/>
                <a:cs typeface="Calibri" panose="020F0502020204030204" pitchFamily="34" charset="0"/>
              </a:rPr>
              <a:t>Uu</a:t>
            </a:r>
            <a:r>
              <a:rPr lang="en-US" altLang="ko-KR" dirty="0">
                <a:latin typeface="Calibri" panose="020F0502020204030204" pitchFamily="34" charset="0"/>
                <a:ea typeface="Tahoma" panose="020B0604030504040204" pitchFamily="34" charset="0"/>
                <a:cs typeface="Calibri" panose="020F0502020204030204" pitchFamily="34" charset="0"/>
              </a:rPr>
              <a:t>. However, NR does not support MBMS service on the radio, yet. Thus, </a:t>
            </a: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basic V2X service provided by MBMS bearers cannot use SCG resource in EN-DC.</a:t>
            </a:r>
          </a:p>
          <a:p>
            <a:pPr lvl="0">
              <a:lnSpc>
                <a:spcPct val="120000"/>
              </a:lnSpc>
            </a:pPr>
            <a:r>
              <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rPr>
              <a:t>NR PDSCH designed for unicast could be used to support V2X service </a:t>
            </a:r>
            <a:r>
              <a:rPr lang="en-US" altLang="ko-KR" dirty="0" smtClean="0">
                <a:solidFill>
                  <a:srgbClr val="0070C0"/>
                </a:solidFill>
                <a:latin typeface="Calibri" panose="020F0502020204030204" pitchFamily="34" charset="0"/>
                <a:ea typeface="Tahoma" panose="020B0604030504040204" pitchFamily="34" charset="0"/>
                <a:cs typeface="Calibri" panose="020F0502020204030204" pitchFamily="34" charset="0"/>
              </a:rPr>
              <a:t>over MBMS as well as </a:t>
            </a:r>
            <a:r>
              <a:rPr lang="en-US" altLang="ko-KR" dirty="0" err="1" smtClean="0">
                <a:solidFill>
                  <a:srgbClr val="0070C0"/>
                </a:solidFill>
                <a:latin typeface="Calibri" panose="020F0502020204030204" pitchFamily="34" charset="0"/>
                <a:ea typeface="Tahoma" panose="020B0604030504040204" pitchFamily="34" charset="0"/>
                <a:cs typeface="Calibri" panose="020F0502020204030204" pitchFamily="34" charset="0"/>
              </a:rPr>
              <a:t>eMBB</a:t>
            </a:r>
            <a:r>
              <a:rPr lang="en-US" altLang="ko-KR" dirty="0" smtClean="0">
                <a:solidFill>
                  <a:srgbClr val="0070C0"/>
                </a:solidFill>
                <a:latin typeface="Calibri" panose="020F0502020204030204" pitchFamily="34" charset="0"/>
                <a:ea typeface="Tahoma" panose="020B0604030504040204" pitchFamily="34" charset="0"/>
                <a:cs typeface="Calibri" panose="020F0502020204030204" pitchFamily="34" charset="0"/>
              </a:rPr>
              <a:t>.</a:t>
            </a:r>
            <a:endParaRPr lang="en-US" altLang="ko-KR" dirty="0">
              <a:solidFill>
                <a:srgbClr val="0070C0"/>
              </a:solidFill>
              <a:latin typeface="Calibri" panose="020F0502020204030204" pitchFamily="34" charset="0"/>
              <a:ea typeface="Tahoma" panose="020B0604030504040204" pitchFamily="34" charset="0"/>
              <a:cs typeface="Calibri" panose="020F0502020204030204" pitchFamily="34" charset="0"/>
            </a:endParaRPr>
          </a:p>
          <a:p>
            <a:pPr lvl="1">
              <a:lnSpc>
                <a:spcPct val="120000"/>
              </a:lnSpc>
            </a:pPr>
            <a:r>
              <a:rPr lang="en-US" altLang="ko-KR" sz="2000" dirty="0" err="1">
                <a:latin typeface="Calibri" panose="020F0502020204030204" pitchFamily="34" charset="0"/>
                <a:ea typeface="Tahoma" panose="020B0604030504040204" pitchFamily="34" charset="0"/>
                <a:cs typeface="Calibri" panose="020F0502020204030204" pitchFamily="34" charset="0"/>
              </a:rPr>
              <a:t>CoMP</a:t>
            </a:r>
            <a:r>
              <a:rPr lang="en-US" altLang="ko-KR" sz="2000" dirty="0">
                <a:latin typeface="Calibri" panose="020F0502020204030204" pitchFamily="34" charset="0"/>
                <a:ea typeface="Tahoma" panose="020B0604030504040204" pitchFamily="34" charset="0"/>
                <a:cs typeface="Calibri" panose="020F0502020204030204" pitchFamily="34" charset="0"/>
              </a:rPr>
              <a:t>-like solution is already considered in NR PDSCH, noting that </a:t>
            </a:r>
            <a:r>
              <a:rPr lang="en-US" altLang="ko-KR" sz="2000" dirty="0" err="1">
                <a:latin typeface="Calibri" panose="020F0502020204030204" pitchFamily="34" charset="0"/>
                <a:ea typeface="Tahoma" panose="020B0604030504040204" pitchFamily="34" charset="0"/>
                <a:cs typeface="Calibri" panose="020F0502020204030204" pitchFamily="34" charset="0"/>
              </a:rPr>
              <a:t>CoMP</a:t>
            </a:r>
            <a:r>
              <a:rPr lang="en-US" altLang="ko-KR" sz="2000" dirty="0">
                <a:latin typeface="Calibri" panose="020F0502020204030204" pitchFamily="34" charset="0"/>
                <a:ea typeface="Tahoma" panose="020B0604030504040204" pitchFamily="34" charset="0"/>
                <a:cs typeface="Calibri" panose="020F0502020204030204" pitchFamily="34" charset="0"/>
              </a:rPr>
              <a:t> based MBMS has been studied in the Rel-14 study on V2X.</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Small area of MBMS broadcast should be the main target for V2X, considering that large area of MBMS broadcast is not essential and may cause capacity problem</a:t>
            </a:r>
            <a:r>
              <a:rPr lang="en-US" altLang="ko-KR" sz="2000" dirty="0" smtClean="0">
                <a:latin typeface="Calibri" panose="020F0502020204030204" pitchFamily="34" charset="0"/>
                <a:ea typeface="Tahoma" panose="020B0604030504040204" pitchFamily="34" charset="0"/>
                <a:cs typeface="Calibri" panose="020F0502020204030204" pitchFamily="34" charset="0"/>
              </a:rPr>
              <a:t>.</a:t>
            </a:r>
            <a:endParaRPr lang="en-US" altLang="ko-KR" dirty="0">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744892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MBMS based on EPC</a:t>
            </a:r>
          </a:p>
        </p:txBody>
      </p:sp>
      <p:sp>
        <p:nvSpPr>
          <p:cNvPr id="4" name="내용 개체 틀 2"/>
          <p:cNvSpPr>
            <a:spLocks noGrp="1"/>
          </p:cNvSpPr>
          <p:nvPr>
            <p:ph sz="quarter" idx="18"/>
          </p:nvPr>
        </p:nvSpPr>
        <p:spPr>
          <a:xfrm>
            <a:off x="632520" y="836712"/>
            <a:ext cx="8640960" cy="5832648"/>
          </a:xfrm>
        </p:spPr>
        <p:txBody>
          <a:bodyPr>
            <a:normAutofit/>
          </a:bodyPr>
          <a:lstStyle/>
          <a:p>
            <a:r>
              <a:rPr lang="en-US" altLang="ko-KR" dirty="0" smtClean="0">
                <a:latin typeface="Calibri" panose="020F0502020204030204" pitchFamily="34" charset="0"/>
                <a:ea typeface="Tahoma" panose="020B0604030504040204" pitchFamily="34" charset="0"/>
                <a:cs typeface="Calibri" panose="020F0502020204030204" pitchFamily="34" charset="0"/>
              </a:rPr>
              <a:t>MBMS is currently based </a:t>
            </a:r>
            <a:r>
              <a:rPr lang="en-US" altLang="ko-KR" dirty="0">
                <a:latin typeface="Calibri" panose="020F0502020204030204" pitchFamily="34" charset="0"/>
                <a:ea typeface="Tahoma" panose="020B0604030504040204" pitchFamily="34" charset="0"/>
                <a:cs typeface="Calibri" panose="020F0502020204030204" pitchFamily="34" charset="0"/>
              </a:rPr>
              <a:t>on </a:t>
            </a:r>
            <a:r>
              <a:rPr lang="en-US" altLang="ko-KR" dirty="0" smtClean="0">
                <a:latin typeface="Calibri" panose="020F0502020204030204" pitchFamily="34" charset="0"/>
                <a:ea typeface="Tahoma" panose="020B0604030504040204" pitchFamily="34" charset="0"/>
                <a:cs typeface="Calibri" panose="020F0502020204030204" pitchFamily="34" charset="0"/>
              </a:rPr>
              <a:t>EPC. Since EPC supports </a:t>
            </a:r>
            <a:r>
              <a:rPr lang="en-US" altLang="ko-KR" dirty="0">
                <a:latin typeface="Calibri" panose="020F0502020204030204" pitchFamily="34" charset="0"/>
                <a:ea typeface="Tahoma" panose="020B0604030504040204" pitchFamily="34" charset="0"/>
                <a:cs typeface="Calibri" panose="020F0502020204030204" pitchFamily="34" charset="0"/>
              </a:rPr>
              <a:t>no direct interface with NR </a:t>
            </a:r>
            <a:r>
              <a:rPr lang="en-US" altLang="ko-KR" dirty="0" smtClean="0">
                <a:latin typeface="Calibri" panose="020F0502020204030204" pitchFamily="34" charset="0"/>
                <a:ea typeface="Tahoma" panose="020B0604030504040204" pitchFamily="34" charset="0"/>
                <a:cs typeface="Calibri" panose="020F0502020204030204" pitchFamily="34" charset="0"/>
              </a:rPr>
              <a:t>RAT, MBMS cannot be supported in standalone NR for the timing being.</a:t>
            </a:r>
            <a:endParaRPr lang="en-US" altLang="ko-KR" dirty="0">
              <a:latin typeface="Calibri" panose="020F0502020204030204" pitchFamily="34" charset="0"/>
              <a:ea typeface="Tahoma" panose="020B0604030504040204" pitchFamily="34" charset="0"/>
              <a:cs typeface="Calibri" panose="020F0502020204030204" pitchFamily="34" charset="0"/>
            </a:endParaRPr>
          </a:p>
          <a:p>
            <a:pPr lvl="1"/>
            <a:r>
              <a:rPr lang="en-US" altLang="ko-KR" sz="2000" dirty="0">
                <a:latin typeface="Calibri" panose="020F0502020204030204" pitchFamily="34" charset="0"/>
                <a:ea typeface="Tahoma" panose="020B0604030504040204" pitchFamily="34" charset="0"/>
                <a:cs typeface="Calibri" panose="020F0502020204030204" pitchFamily="34" charset="0"/>
              </a:rPr>
              <a:t>NR </a:t>
            </a:r>
            <a:r>
              <a:rPr lang="en-US" altLang="ko-KR" sz="2000" dirty="0" err="1">
                <a:latin typeface="Calibri" panose="020F0502020204030204" pitchFamily="34" charset="0"/>
                <a:ea typeface="Tahoma" panose="020B0604030504040204" pitchFamily="34" charset="0"/>
                <a:cs typeface="Calibri" panose="020F0502020204030204" pitchFamily="34" charset="0"/>
              </a:rPr>
              <a:t>gNB</a:t>
            </a:r>
            <a:r>
              <a:rPr lang="en-US" altLang="ko-KR" sz="2000" dirty="0">
                <a:latin typeface="Calibri" panose="020F0502020204030204" pitchFamily="34" charset="0"/>
                <a:ea typeface="Tahoma" panose="020B0604030504040204" pitchFamily="34" charset="0"/>
                <a:cs typeface="Calibri" panose="020F0502020204030204" pitchFamily="34" charset="0"/>
              </a:rPr>
              <a:t> cannot join IP multicast of a MBMS service provided by MBMS CN nodes in EPC. </a:t>
            </a:r>
          </a:p>
        </p:txBody>
      </p:sp>
      <p:sp>
        <p:nvSpPr>
          <p:cNvPr id="29" name="타원 28"/>
          <p:cNvSpPr/>
          <p:nvPr/>
        </p:nvSpPr>
        <p:spPr>
          <a:xfrm>
            <a:off x="1520206" y="5030566"/>
            <a:ext cx="5849507" cy="504056"/>
          </a:xfrm>
          <a:prstGeom prst="ellipse">
            <a:avLst/>
          </a:prstGeom>
          <a:solidFill>
            <a:sysClr val="window" lastClr="FFFFFF"/>
          </a:solidFill>
          <a:ln w="25400" cap="flat" cmpd="sng" algn="ctr">
            <a:solidFill>
              <a:srgbClr val="7030A0"/>
            </a:solidFill>
            <a:prstDash val="sys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srgbClr val="7030A0"/>
                </a:solidFill>
                <a:effectLst/>
                <a:uLnTx/>
                <a:uFillTx/>
                <a:latin typeface="Calibri"/>
                <a:ea typeface="맑은 고딕" panose="020B0503020000020004" pitchFamily="50" charset="-127"/>
              </a:rPr>
              <a:t>MBMS service area</a:t>
            </a:r>
            <a:endParaRPr kumimoji="0" lang="ko-KR" altLang="en-US" sz="1800" b="0" i="0" u="none" strike="noStrike" kern="0" cap="none" spc="0" normalizeH="0" baseline="0" noProof="0" dirty="0" smtClean="0">
              <a:ln>
                <a:noFill/>
              </a:ln>
              <a:solidFill>
                <a:srgbClr val="7030A0"/>
              </a:solidFill>
              <a:effectLst/>
              <a:uLnTx/>
              <a:uFillTx/>
              <a:latin typeface="Calibri"/>
              <a:ea typeface="맑은 고딕" panose="020B0503020000020004" pitchFamily="50" charset="-127"/>
            </a:endParaRPr>
          </a:p>
        </p:txBody>
      </p:sp>
      <p:sp>
        <p:nvSpPr>
          <p:cNvPr id="30" name="타원 29"/>
          <p:cNvSpPr/>
          <p:nvPr/>
        </p:nvSpPr>
        <p:spPr>
          <a:xfrm>
            <a:off x="3354664" y="4618088"/>
            <a:ext cx="1224136" cy="504056"/>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LTE</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err="1" smtClean="0">
                <a:ln>
                  <a:noFill/>
                </a:ln>
                <a:solidFill>
                  <a:prstClr val="white"/>
                </a:solidFill>
                <a:effectLst/>
                <a:uLnTx/>
                <a:uFillTx/>
                <a:latin typeface="Calibri"/>
                <a:ea typeface="맑은 고딕" panose="020B0503020000020004" pitchFamily="50" charset="-127"/>
              </a:rPr>
              <a:t>eNB</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31" name="타원 30"/>
          <p:cNvSpPr/>
          <p:nvPr/>
        </p:nvSpPr>
        <p:spPr>
          <a:xfrm>
            <a:off x="5550908" y="4639127"/>
            <a:ext cx="1224136" cy="504056"/>
          </a:xfrm>
          <a:prstGeom prst="ellipse">
            <a:avLst/>
          </a:prstGeom>
          <a:solidFill>
            <a:srgbClr val="C0504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NR</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err="1" smtClean="0">
                <a:ln>
                  <a:noFill/>
                </a:ln>
                <a:solidFill>
                  <a:prstClr val="white"/>
                </a:solidFill>
                <a:effectLst/>
                <a:uLnTx/>
                <a:uFillTx/>
                <a:latin typeface="Calibri"/>
                <a:ea typeface="맑은 고딕" panose="020B0503020000020004" pitchFamily="50" charset="-127"/>
              </a:rPr>
              <a:t>gNB</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cxnSp>
        <p:nvCxnSpPr>
          <p:cNvPr id="32" name="직선 화살표 연결선 31"/>
          <p:cNvCxnSpPr/>
          <p:nvPr/>
        </p:nvCxnSpPr>
        <p:spPr>
          <a:xfrm flipH="1">
            <a:off x="3867111" y="3665551"/>
            <a:ext cx="144016" cy="952537"/>
          </a:xfrm>
          <a:prstGeom prst="straightConnector1">
            <a:avLst/>
          </a:prstGeom>
          <a:noFill/>
          <a:ln w="9525" cap="flat" cmpd="sng" algn="ctr">
            <a:solidFill>
              <a:srgbClr val="4F81BD">
                <a:shade val="95000"/>
                <a:satMod val="105000"/>
              </a:srgbClr>
            </a:solidFill>
            <a:prstDash val="solid"/>
            <a:tailEnd type="triangle"/>
          </a:ln>
          <a:effectLst/>
        </p:spPr>
      </p:cxnSp>
      <p:sp>
        <p:nvSpPr>
          <p:cNvPr id="33" name="TextBox 32"/>
          <p:cNvSpPr txBox="1"/>
          <p:nvPr/>
        </p:nvSpPr>
        <p:spPr>
          <a:xfrm>
            <a:off x="5568383" y="3754948"/>
            <a:ext cx="4191133" cy="646331"/>
          </a:xfrm>
          <a:prstGeom prst="rect">
            <a:avLst/>
          </a:prstGeom>
          <a:noFill/>
        </p:spPr>
        <p:txBody>
          <a:bodyPr wrap="square" rtlCol="0">
            <a:spAutoFit/>
          </a:bodyPr>
          <a:lstStyle/>
          <a:p>
            <a:pPr algn="l" fontAlgn="auto" latinLnBrk="0">
              <a:spcBef>
                <a:spcPts val="0"/>
              </a:spcBef>
              <a:spcAft>
                <a:spcPts val="0"/>
              </a:spcAft>
            </a:pPr>
            <a:r>
              <a:rPr lang="en-US" altLang="ko-KR" sz="1800" b="0" dirty="0" smtClean="0">
                <a:solidFill>
                  <a:srgbClr val="C00000"/>
                </a:solidFill>
                <a:latin typeface="Calibri"/>
                <a:ea typeface="맑은 고딕" panose="020B0503020000020004" pitchFamily="50" charset="-127"/>
              </a:rPr>
              <a:t>“NR RAT is not connected to EPC for </a:t>
            </a:r>
            <a:r>
              <a:rPr lang="en-US" altLang="ko-KR" sz="1800" b="0" dirty="0">
                <a:solidFill>
                  <a:srgbClr val="C00000"/>
                </a:solidFill>
                <a:latin typeface="Calibri"/>
                <a:ea typeface="맑은 고딕" panose="020B0503020000020004" pitchFamily="50" charset="-127"/>
              </a:rPr>
              <a:t>c</a:t>
            </a:r>
            <a:r>
              <a:rPr lang="en-US" altLang="ko-KR" sz="1800" b="0" dirty="0" smtClean="0">
                <a:solidFill>
                  <a:srgbClr val="C00000"/>
                </a:solidFill>
                <a:latin typeface="Calibri"/>
                <a:ea typeface="맑은 고딕" panose="020B0503020000020004" pitchFamily="50" charset="-127"/>
              </a:rPr>
              <a:t>ontrol plane”</a:t>
            </a:r>
          </a:p>
        </p:txBody>
      </p:sp>
      <p:sp>
        <p:nvSpPr>
          <p:cNvPr id="34" name="구름 33"/>
          <p:cNvSpPr/>
          <p:nvPr/>
        </p:nvSpPr>
        <p:spPr>
          <a:xfrm>
            <a:off x="2761202" y="3019543"/>
            <a:ext cx="2592288" cy="720080"/>
          </a:xfrm>
          <a:prstGeom prst="cloud">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EPC</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cxnSp>
        <p:nvCxnSpPr>
          <p:cNvPr id="35" name="직선 화살표 연결선 34"/>
          <p:cNvCxnSpPr>
            <a:stCxn id="34" idx="1"/>
            <a:endCxn id="31" idx="0"/>
          </p:cNvCxnSpPr>
          <p:nvPr/>
        </p:nvCxnSpPr>
        <p:spPr>
          <a:xfrm>
            <a:off x="4057346" y="3738856"/>
            <a:ext cx="2105630" cy="900271"/>
          </a:xfrm>
          <a:prstGeom prst="straightConnector1">
            <a:avLst/>
          </a:prstGeom>
          <a:noFill/>
          <a:ln w="9525" cap="flat" cmpd="sng" algn="ctr">
            <a:solidFill>
              <a:srgbClr val="C0504D"/>
            </a:solidFill>
            <a:prstDash val="solid"/>
            <a:tailEnd type="triangle"/>
          </a:ln>
          <a:effectLst/>
        </p:spPr>
      </p:cxnSp>
      <p:sp>
        <p:nvSpPr>
          <p:cNvPr id="36" name="곱셈 기호 35"/>
          <p:cNvSpPr/>
          <p:nvPr/>
        </p:nvSpPr>
        <p:spPr>
          <a:xfrm>
            <a:off x="4782874" y="3775031"/>
            <a:ext cx="864096" cy="864096"/>
          </a:xfrm>
          <a:prstGeom prst="mathMultiply">
            <a:avLst>
              <a:gd name="adj1" fmla="val 10292"/>
            </a:avLst>
          </a:prstGeom>
          <a:solidFill>
            <a:srgbClr val="C0504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37" name="타원 36"/>
          <p:cNvSpPr/>
          <p:nvPr/>
        </p:nvSpPr>
        <p:spPr>
          <a:xfrm>
            <a:off x="2017620" y="4639127"/>
            <a:ext cx="1224136" cy="504056"/>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LTE</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err="1" smtClean="0">
                <a:ln>
                  <a:noFill/>
                </a:ln>
                <a:solidFill>
                  <a:prstClr val="white"/>
                </a:solidFill>
                <a:effectLst/>
                <a:uLnTx/>
                <a:uFillTx/>
                <a:latin typeface="Calibri"/>
                <a:ea typeface="맑은 고딕" panose="020B0503020000020004" pitchFamily="50" charset="-127"/>
              </a:rPr>
              <a:t>eNB</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cxnSp>
        <p:nvCxnSpPr>
          <p:cNvPr id="38" name="직선 화살표 연결선 37"/>
          <p:cNvCxnSpPr>
            <a:endCxn id="37" idx="0"/>
          </p:cNvCxnSpPr>
          <p:nvPr/>
        </p:nvCxnSpPr>
        <p:spPr>
          <a:xfrm flipH="1">
            <a:off x="2629688" y="3738856"/>
            <a:ext cx="1309431" cy="900271"/>
          </a:xfrm>
          <a:prstGeom prst="straightConnector1">
            <a:avLst/>
          </a:prstGeom>
          <a:noFill/>
          <a:ln w="9525" cap="flat" cmpd="sng" algn="ctr">
            <a:solidFill>
              <a:srgbClr val="4F81BD">
                <a:shade val="95000"/>
                <a:satMod val="105000"/>
              </a:srgbClr>
            </a:solidFill>
            <a:prstDash val="solid"/>
            <a:tailEnd type="triangle"/>
          </a:ln>
          <a:effectLst/>
        </p:spPr>
      </p:cxnSp>
      <p:sp>
        <p:nvSpPr>
          <p:cNvPr id="39" name="타원 38"/>
          <p:cNvSpPr/>
          <p:nvPr/>
        </p:nvSpPr>
        <p:spPr>
          <a:xfrm>
            <a:off x="6105128" y="2996952"/>
            <a:ext cx="1224136" cy="504056"/>
          </a:xfrm>
          <a:prstGeom prst="ellipse">
            <a:avLst/>
          </a:prstGeom>
          <a:solidFill>
            <a:srgbClr val="7030A0"/>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BM-SC</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cxnSp>
        <p:nvCxnSpPr>
          <p:cNvPr id="40" name="직선 화살표 연결선 39"/>
          <p:cNvCxnSpPr>
            <a:stCxn id="39" idx="2"/>
            <a:endCxn id="34" idx="0"/>
          </p:cNvCxnSpPr>
          <p:nvPr/>
        </p:nvCxnSpPr>
        <p:spPr>
          <a:xfrm flipH="1">
            <a:off x="5351330" y="3248980"/>
            <a:ext cx="753798" cy="130603"/>
          </a:xfrm>
          <a:prstGeom prst="straightConnector1">
            <a:avLst/>
          </a:prstGeom>
          <a:noFill/>
          <a:ln w="9525" cap="flat" cmpd="sng" algn="ctr">
            <a:solidFill>
              <a:srgbClr val="7030A0"/>
            </a:solidFill>
            <a:prstDash val="solid"/>
            <a:tailEnd type="triangle"/>
          </a:ln>
          <a:effectLst/>
        </p:spPr>
      </p:cxnSp>
    </p:spTree>
    <p:extLst>
      <p:ext uri="{BB962C8B-B14F-4D97-AF65-F5344CB8AC3E}">
        <p14:creationId xmlns:p14="http://schemas.microsoft.com/office/powerpoint/2010/main" val="42880489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NR MBMS based on EPC</a:t>
            </a:r>
          </a:p>
        </p:txBody>
      </p:sp>
      <p:sp>
        <p:nvSpPr>
          <p:cNvPr id="4" name="내용 개체 틀 2"/>
          <p:cNvSpPr>
            <a:spLocks noGrp="1"/>
          </p:cNvSpPr>
          <p:nvPr>
            <p:ph sz="quarter" idx="18"/>
          </p:nvPr>
        </p:nvSpPr>
        <p:spPr>
          <a:xfrm>
            <a:off x="632520" y="836712"/>
            <a:ext cx="8640960" cy="2291801"/>
          </a:xfrm>
        </p:spPr>
        <p:txBody>
          <a:bodyPr>
            <a:normAutofit fontScale="92500" lnSpcReduction="10000"/>
          </a:bodyPr>
          <a:lstStyle/>
          <a:p>
            <a:pPr>
              <a:lnSpc>
                <a:spcPct val="120000"/>
              </a:lnSpc>
            </a:pPr>
            <a:r>
              <a:rPr lang="en-US" altLang="ko-KR" dirty="0">
                <a:latin typeface="Calibri" panose="020F0502020204030204" pitchFamily="34" charset="0"/>
                <a:ea typeface="Tahoma" panose="020B0604030504040204" pitchFamily="34" charset="0"/>
                <a:cs typeface="Calibri" panose="020F0502020204030204" pitchFamily="34" charset="0"/>
              </a:rPr>
              <a:t>MBMS service can be enabled in NR RAT by </a:t>
            </a:r>
            <a:r>
              <a:rPr lang="en-US" altLang="ko-KR" dirty="0">
                <a:solidFill>
                  <a:srgbClr val="C00000"/>
                </a:solidFill>
                <a:latin typeface="Calibri" panose="020F0502020204030204" pitchFamily="34" charset="0"/>
                <a:ea typeface="Tahoma" panose="020B0604030504040204" pitchFamily="34" charset="0"/>
                <a:cs typeface="Calibri" panose="020F0502020204030204" pitchFamily="34" charset="0"/>
              </a:rPr>
              <a:t>leveraging LTE </a:t>
            </a:r>
            <a:r>
              <a:rPr lang="en-US" altLang="ko-KR" dirty="0" err="1">
                <a:solidFill>
                  <a:srgbClr val="C00000"/>
                </a:solidFill>
                <a:latin typeface="Calibri" panose="020F0502020204030204" pitchFamily="34" charset="0"/>
                <a:ea typeface="Tahoma" panose="020B0604030504040204" pitchFamily="34" charset="0"/>
                <a:cs typeface="Calibri" panose="020F0502020204030204" pitchFamily="34" charset="0"/>
              </a:rPr>
              <a:t>MeNB</a:t>
            </a:r>
            <a:r>
              <a:rPr lang="en-US" altLang="ko-KR" dirty="0">
                <a:solidFill>
                  <a:srgbClr val="C00000"/>
                </a:solidFill>
                <a:latin typeface="Calibri" panose="020F0502020204030204" pitchFamily="34" charset="0"/>
                <a:ea typeface="Tahoma" panose="020B0604030504040204" pitchFamily="34" charset="0"/>
                <a:cs typeface="Calibri" panose="020F0502020204030204" pitchFamily="34" charset="0"/>
              </a:rPr>
              <a:t> based on EPC MBMS architecture in REL-15</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MBMS service could be served by unicast </a:t>
            </a:r>
            <a:r>
              <a:rPr lang="en-US" altLang="ko-KR" sz="2000" dirty="0" smtClean="0">
                <a:latin typeface="Calibri" panose="020F0502020204030204" pitchFamily="34" charset="0"/>
                <a:ea typeface="Tahoma" panose="020B0604030504040204" pitchFamily="34" charset="0"/>
                <a:cs typeface="Calibri" panose="020F0502020204030204" pitchFamily="34" charset="0"/>
              </a:rPr>
              <a:t>radio bearer over </a:t>
            </a:r>
            <a:r>
              <a:rPr lang="en-US" altLang="ko-KR" sz="2000" dirty="0">
                <a:latin typeface="Calibri" panose="020F0502020204030204" pitchFamily="34" charset="0"/>
                <a:ea typeface="Tahoma" panose="020B0604030504040204" pitchFamily="34" charset="0"/>
                <a:cs typeface="Calibri" panose="020F0502020204030204" pitchFamily="34" charset="0"/>
              </a:rPr>
              <a:t>SCG cells in EN-DC </a:t>
            </a:r>
            <a:r>
              <a:rPr lang="en-US" altLang="ko-KR" sz="2000" dirty="0" smtClean="0">
                <a:latin typeface="Calibri" panose="020F0502020204030204" pitchFamily="34" charset="0"/>
                <a:ea typeface="Tahoma" panose="020B0604030504040204" pitchFamily="34" charset="0"/>
                <a:cs typeface="Calibri" panose="020F0502020204030204" pitchFamily="34" charset="0"/>
              </a:rPr>
              <a:t>(probably without </a:t>
            </a:r>
            <a:r>
              <a:rPr lang="en-US" altLang="ko-KR" sz="2000" dirty="0">
                <a:latin typeface="Calibri" panose="020F0502020204030204" pitchFamily="34" charset="0"/>
                <a:ea typeface="Tahoma" panose="020B0604030504040204" pitchFamily="34" charset="0"/>
                <a:cs typeface="Calibri" panose="020F0502020204030204" pitchFamily="34" charset="0"/>
              </a:rPr>
              <a:t>any standard </a:t>
            </a:r>
            <a:r>
              <a:rPr lang="en-US" altLang="ko-KR" sz="2000" dirty="0" smtClean="0">
                <a:latin typeface="Calibri" panose="020F0502020204030204" pitchFamily="34" charset="0"/>
                <a:ea typeface="Tahoma" panose="020B0604030504040204" pitchFamily="34" charset="0"/>
                <a:cs typeface="Calibri" panose="020F0502020204030204" pitchFamily="34" charset="0"/>
              </a:rPr>
              <a:t>impact), </a:t>
            </a:r>
            <a:r>
              <a:rPr lang="en-US" altLang="ko-KR" sz="2000" dirty="0">
                <a:latin typeface="Calibri" panose="020F0502020204030204" pitchFamily="34" charset="0"/>
                <a:ea typeface="Tahoma" panose="020B0604030504040204" pitchFamily="34" charset="0"/>
                <a:cs typeface="Calibri" panose="020F0502020204030204" pitchFamily="34" charset="0"/>
              </a:rPr>
              <a:t>if LTE </a:t>
            </a:r>
            <a:r>
              <a:rPr lang="en-US" altLang="ko-KR" sz="2000" dirty="0" err="1">
                <a:latin typeface="Calibri" panose="020F0502020204030204" pitchFamily="34" charset="0"/>
                <a:ea typeface="Tahoma" panose="020B0604030504040204" pitchFamily="34" charset="0"/>
                <a:cs typeface="Calibri" panose="020F0502020204030204" pitchFamily="34" charset="0"/>
              </a:rPr>
              <a:t>MeNB</a:t>
            </a:r>
            <a:r>
              <a:rPr lang="en-US" altLang="ko-KR" sz="2000" dirty="0">
                <a:latin typeface="Calibri" panose="020F0502020204030204" pitchFamily="34" charset="0"/>
                <a:ea typeface="Tahoma" panose="020B0604030504040204" pitchFamily="34" charset="0"/>
                <a:cs typeface="Calibri" panose="020F0502020204030204" pitchFamily="34" charset="0"/>
              </a:rPr>
              <a:t> supports MBMS. </a:t>
            </a:r>
          </a:p>
          <a:p>
            <a:pPr lvl="1">
              <a:lnSpc>
                <a:spcPct val="120000"/>
              </a:lnSpc>
            </a:pPr>
            <a:r>
              <a:rPr lang="en-US" altLang="ko-KR" sz="2000" dirty="0">
                <a:latin typeface="Calibri" panose="020F0502020204030204" pitchFamily="34" charset="0"/>
                <a:ea typeface="Tahoma" panose="020B0604030504040204" pitchFamily="34" charset="0"/>
                <a:cs typeface="Calibri" panose="020F0502020204030204" pitchFamily="34" charset="0"/>
              </a:rPr>
              <a:t>However, we need some work to support </a:t>
            </a:r>
            <a:r>
              <a:rPr lang="en-US" altLang="ko-KR" sz="2000" dirty="0" smtClean="0">
                <a:latin typeface="Calibri" panose="020F0502020204030204" pitchFamily="34" charset="0"/>
                <a:ea typeface="Tahoma" panose="020B0604030504040204" pitchFamily="34" charset="0"/>
                <a:cs typeface="Calibri" panose="020F0502020204030204" pitchFamily="34" charset="0"/>
              </a:rPr>
              <a:t>MBMS radio bearer </a:t>
            </a:r>
            <a:r>
              <a:rPr lang="en-US" altLang="ko-KR" sz="2000" dirty="0">
                <a:latin typeface="Calibri" panose="020F0502020204030204" pitchFamily="34" charset="0"/>
                <a:ea typeface="Tahoma" panose="020B0604030504040204" pitchFamily="34" charset="0"/>
                <a:cs typeface="Calibri" panose="020F0502020204030204" pitchFamily="34" charset="0"/>
              </a:rPr>
              <a:t>over SCG cells in EN-DC</a:t>
            </a:r>
          </a:p>
        </p:txBody>
      </p:sp>
      <p:sp>
        <p:nvSpPr>
          <p:cNvPr id="18" name="타원 17"/>
          <p:cNvSpPr/>
          <p:nvPr/>
        </p:nvSpPr>
        <p:spPr>
          <a:xfrm>
            <a:off x="2699793" y="5823761"/>
            <a:ext cx="4536504" cy="504056"/>
          </a:xfrm>
          <a:prstGeom prst="ellipse">
            <a:avLst/>
          </a:prstGeom>
          <a:solidFill>
            <a:sysClr val="window" lastClr="FFFFFF"/>
          </a:solidFill>
          <a:ln w="25400" cap="flat" cmpd="sng" algn="ctr">
            <a:solidFill>
              <a:srgbClr val="7030A0"/>
            </a:solidFill>
            <a:prstDash val="sysDash"/>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srgbClr val="7030A0"/>
                </a:solidFill>
                <a:effectLst/>
                <a:uLnTx/>
                <a:uFillTx/>
                <a:latin typeface="Calibri"/>
                <a:ea typeface="맑은 고딕" panose="020B0503020000020004" pitchFamily="50" charset="-127"/>
              </a:rPr>
              <a:t>MBMS service area</a:t>
            </a:r>
            <a:endParaRPr kumimoji="0" lang="ko-KR" altLang="en-US" sz="1800" b="0" i="0" u="none" strike="noStrike" kern="0" cap="none" spc="0" normalizeH="0" baseline="0" noProof="0" dirty="0" smtClean="0">
              <a:ln>
                <a:noFill/>
              </a:ln>
              <a:solidFill>
                <a:srgbClr val="7030A0"/>
              </a:solidFill>
              <a:effectLst/>
              <a:uLnTx/>
              <a:uFillTx/>
              <a:latin typeface="Calibri"/>
              <a:ea typeface="맑은 고딕" panose="020B0503020000020004" pitchFamily="50" charset="-127"/>
            </a:endParaRPr>
          </a:p>
        </p:txBody>
      </p:sp>
      <p:cxnSp>
        <p:nvCxnSpPr>
          <p:cNvPr id="19" name="직선 화살표 연결선 18"/>
          <p:cNvCxnSpPr>
            <a:endCxn id="22" idx="0"/>
          </p:cNvCxnSpPr>
          <p:nvPr/>
        </p:nvCxnSpPr>
        <p:spPr>
          <a:xfrm flipH="1">
            <a:off x="3805733" y="4947208"/>
            <a:ext cx="1322353" cy="368557"/>
          </a:xfrm>
          <a:prstGeom prst="straightConnector1">
            <a:avLst/>
          </a:prstGeom>
          <a:noFill/>
          <a:ln w="9525" cap="flat" cmpd="sng" algn="ctr">
            <a:solidFill>
              <a:srgbClr val="C00000"/>
            </a:solidFill>
            <a:prstDash val="solid"/>
            <a:tailEnd type="triangle"/>
          </a:ln>
          <a:effectLst/>
        </p:spPr>
      </p:cxnSp>
      <p:sp>
        <p:nvSpPr>
          <p:cNvPr id="20" name="TextBox 19"/>
          <p:cNvSpPr txBox="1"/>
          <p:nvPr/>
        </p:nvSpPr>
        <p:spPr>
          <a:xfrm>
            <a:off x="4560335" y="5053159"/>
            <a:ext cx="1032655" cy="338554"/>
          </a:xfrm>
          <a:prstGeom prst="rect">
            <a:avLst/>
          </a:prstGeom>
          <a:noFill/>
        </p:spPr>
        <p:txBody>
          <a:bodyPr wrap="none" rtlCol="0">
            <a:spAutoFit/>
          </a:bodyPr>
          <a:lstStyle/>
          <a:p>
            <a:pPr algn="l" fontAlgn="auto" latinLnBrk="0">
              <a:spcBef>
                <a:spcPts val="0"/>
              </a:spcBef>
              <a:spcAft>
                <a:spcPts val="0"/>
              </a:spcAft>
            </a:pPr>
            <a:r>
              <a:rPr lang="en-US" altLang="ko-KR" b="0" dirty="0" smtClean="0">
                <a:solidFill>
                  <a:prstClr val="black"/>
                </a:solidFill>
                <a:latin typeface="Calibri"/>
                <a:ea typeface="맑은 고딕" panose="020B0503020000020004" pitchFamily="50" charset="-127"/>
              </a:rPr>
              <a:t>NR MBMS</a:t>
            </a:r>
          </a:p>
        </p:txBody>
      </p:sp>
      <p:cxnSp>
        <p:nvCxnSpPr>
          <p:cNvPr id="21" name="직선 화살표 연결선 20"/>
          <p:cNvCxnSpPr>
            <a:stCxn id="27" idx="2"/>
            <a:endCxn id="23" idx="0"/>
          </p:cNvCxnSpPr>
          <p:nvPr/>
        </p:nvCxnSpPr>
        <p:spPr>
          <a:xfrm>
            <a:off x="5104256" y="4934753"/>
            <a:ext cx="970181" cy="409863"/>
          </a:xfrm>
          <a:prstGeom prst="straightConnector1">
            <a:avLst/>
          </a:prstGeom>
          <a:noFill/>
          <a:ln w="9525" cap="flat" cmpd="sng" algn="ctr">
            <a:solidFill>
              <a:srgbClr val="C00000"/>
            </a:solidFill>
            <a:prstDash val="solid"/>
            <a:tailEnd type="triangle"/>
          </a:ln>
          <a:effectLst/>
        </p:spPr>
      </p:cxnSp>
      <p:sp>
        <p:nvSpPr>
          <p:cNvPr id="22" name="모서리가 둥근 직사각형 21"/>
          <p:cNvSpPr/>
          <p:nvPr/>
        </p:nvSpPr>
        <p:spPr>
          <a:xfrm>
            <a:off x="3373685" y="5315765"/>
            <a:ext cx="864096" cy="664505"/>
          </a:xfrm>
          <a:prstGeom prst="roundRect">
            <a:avLst/>
          </a:prstGeom>
          <a:solidFill>
            <a:srgbClr val="4BACC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EN-DC</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UE</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3" name="모서리가 둥근 직사각형 22"/>
          <p:cNvSpPr/>
          <p:nvPr/>
        </p:nvSpPr>
        <p:spPr>
          <a:xfrm>
            <a:off x="5642389" y="5344616"/>
            <a:ext cx="864096" cy="664505"/>
          </a:xfrm>
          <a:prstGeom prst="roundRect">
            <a:avLst/>
          </a:prstGeom>
          <a:solidFill>
            <a:srgbClr val="F79646"/>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NR</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UE</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4" name="구름 23"/>
          <p:cNvSpPr/>
          <p:nvPr/>
        </p:nvSpPr>
        <p:spPr>
          <a:xfrm>
            <a:off x="2699792" y="3140968"/>
            <a:ext cx="2100103" cy="864079"/>
          </a:xfrm>
          <a:prstGeom prst="cloud">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EPC</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5" name="타원 24"/>
          <p:cNvSpPr/>
          <p:nvPr/>
        </p:nvSpPr>
        <p:spPr>
          <a:xfrm>
            <a:off x="5548405" y="3251044"/>
            <a:ext cx="1224136" cy="504056"/>
          </a:xfrm>
          <a:prstGeom prst="ellipse">
            <a:avLst/>
          </a:prstGeom>
          <a:solidFill>
            <a:srgbClr val="7030A0"/>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rPr>
              <a:t>BM-SC</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6" name="직사각형 25"/>
          <p:cNvSpPr/>
          <p:nvPr/>
        </p:nvSpPr>
        <p:spPr>
          <a:xfrm>
            <a:off x="3768988" y="4455609"/>
            <a:ext cx="889627" cy="479145"/>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err="1" smtClean="0">
                <a:ln>
                  <a:noFill/>
                </a:ln>
                <a:solidFill>
                  <a:prstClr val="white"/>
                </a:solidFill>
                <a:effectLst/>
                <a:uLnTx/>
                <a:uFillTx/>
                <a:latin typeface="Calibri"/>
                <a:ea typeface="맑은 고딕" panose="020B0503020000020004" pitchFamily="50" charset="-127"/>
              </a:rPr>
              <a:t>MeNB</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7" name="직사각형 26"/>
          <p:cNvSpPr/>
          <p:nvPr/>
        </p:nvSpPr>
        <p:spPr>
          <a:xfrm>
            <a:off x="4659442" y="4455608"/>
            <a:ext cx="889627" cy="479145"/>
          </a:xfrm>
          <a:prstGeom prst="rect">
            <a:avLst/>
          </a:prstGeom>
          <a:solidFill>
            <a:srgbClr val="C0504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err="1" smtClean="0">
                <a:ln>
                  <a:noFill/>
                </a:ln>
                <a:solidFill>
                  <a:prstClr val="white"/>
                </a:solidFill>
                <a:effectLst/>
                <a:uLnTx/>
                <a:uFillTx/>
                <a:latin typeface="Calibri"/>
                <a:ea typeface="맑은 고딕" panose="020B0503020000020004" pitchFamily="50" charset="-127"/>
              </a:rPr>
              <a:t>SgNB</a:t>
            </a:r>
            <a:endParaRPr kumimoji="0" lang="ko-KR" altLang="en-US" sz="1800" b="0" i="0" u="none" strike="noStrike" kern="0" cap="none" spc="0" normalizeH="0" baseline="0" noProof="0" dirty="0" smtClean="0">
              <a:ln>
                <a:noFill/>
              </a:ln>
              <a:solidFill>
                <a:prstClr val="white"/>
              </a:solidFill>
              <a:effectLst/>
              <a:uLnTx/>
              <a:uFillTx/>
              <a:latin typeface="Calibri"/>
              <a:ea typeface="맑은 고딕" panose="020B0503020000020004" pitchFamily="50" charset="-127"/>
            </a:endParaRPr>
          </a:p>
        </p:txBody>
      </p:sp>
      <p:sp>
        <p:nvSpPr>
          <p:cNvPr id="28" name="TextBox 27"/>
          <p:cNvSpPr txBox="1"/>
          <p:nvPr/>
        </p:nvSpPr>
        <p:spPr>
          <a:xfrm>
            <a:off x="4200295" y="4095569"/>
            <a:ext cx="846707" cy="400110"/>
          </a:xfrm>
          <a:prstGeom prst="rect">
            <a:avLst/>
          </a:prstGeom>
          <a:noFill/>
        </p:spPr>
        <p:txBody>
          <a:bodyPr wrap="none" rtlCol="0">
            <a:spAutoFit/>
          </a:bodyPr>
          <a:lstStyle/>
          <a:p>
            <a:pPr algn="l" fontAlgn="auto" latinLnBrk="0">
              <a:spcBef>
                <a:spcPts val="0"/>
              </a:spcBef>
              <a:spcAft>
                <a:spcPts val="0"/>
              </a:spcAft>
            </a:pPr>
            <a:r>
              <a:rPr lang="en-US" altLang="ko-KR" sz="2000" b="0" dirty="0" smtClean="0">
                <a:solidFill>
                  <a:prstClr val="black"/>
                </a:solidFill>
                <a:latin typeface="Calibri"/>
                <a:ea typeface="맑은 고딕" panose="020B0503020000020004" pitchFamily="50" charset="-127"/>
              </a:rPr>
              <a:t>EN-DC</a:t>
            </a:r>
          </a:p>
        </p:txBody>
      </p:sp>
      <p:sp>
        <p:nvSpPr>
          <p:cNvPr id="29" name="아래쪽 화살표 28"/>
          <p:cNvSpPr/>
          <p:nvPr/>
        </p:nvSpPr>
        <p:spPr>
          <a:xfrm rot="5400000">
            <a:off x="4982609" y="3103117"/>
            <a:ext cx="290952" cy="805253"/>
          </a:xfrm>
          <a:prstGeom prst="downArrow">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
        <p:nvSpPr>
          <p:cNvPr id="30" name="아래쪽 화살표 29"/>
          <p:cNvSpPr/>
          <p:nvPr/>
        </p:nvSpPr>
        <p:spPr>
          <a:xfrm rot="20173299">
            <a:off x="3803092" y="3909930"/>
            <a:ext cx="290952" cy="544410"/>
          </a:xfrm>
          <a:prstGeom prst="downArrow">
            <a:avLst/>
          </a:prstGeom>
          <a:solidFill>
            <a:sysClr val="window" lastClr="FFFFFF"/>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prstClr val="white"/>
              </a:solidFill>
              <a:effectLst/>
              <a:uLnTx/>
              <a:uFillTx/>
              <a:latin typeface="Calibri"/>
              <a:ea typeface="맑은 고딕" panose="020B0503020000020004" pitchFamily="50" charset="-127"/>
            </a:endParaRPr>
          </a:p>
        </p:txBody>
      </p:sp>
    </p:spTree>
    <p:extLst>
      <p:ext uri="{BB962C8B-B14F-4D97-AF65-F5344CB8AC3E}">
        <p14:creationId xmlns:p14="http://schemas.microsoft.com/office/powerpoint/2010/main" val="15767232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sz="quarter" idx="18"/>
          </p:nvPr>
        </p:nvSpPr>
        <p:spPr/>
        <p:txBody>
          <a:bodyPr/>
          <a:lstStyle/>
          <a:p>
            <a:r>
              <a:rPr lang="en-US" altLang="ko-KR" dirty="0" smtClean="0">
                <a:latin typeface="Calibri" panose="020F0502020204030204" pitchFamily="34" charset="0"/>
                <a:ea typeface="Tahoma" panose="020B0604030504040204" pitchFamily="34" charset="0"/>
                <a:cs typeface="Calibri" panose="020F0502020204030204" pitchFamily="34" charset="0"/>
              </a:rPr>
              <a:t>The L1 design agreed by RAN1 will support broadcast on NR PDSCH from multiple TRPs only with very minor impact. No additional L1 channel is needed for small area MBMS broadcast.</a:t>
            </a:r>
            <a:endParaRPr lang="en-US" altLang="ko-KR" dirty="0">
              <a:latin typeface="Calibri" panose="020F0502020204030204" pitchFamily="34" charset="0"/>
              <a:ea typeface="Tahoma" panose="020B0604030504040204" pitchFamily="34" charset="0"/>
              <a:cs typeface="Calibri" panose="020F0502020204030204" pitchFamily="34" charset="0"/>
            </a:endParaRPr>
          </a:p>
          <a:p>
            <a:pPr marL="265112" lvl="1" indent="0" latinLnBrk="0">
              <a:spcAft>
                <a:spcPts val="0"/>
              </a:spcAft>
              <a:buNone/>
            </a:pPr>
            <a:r>
              <a:rPr lang="en-GB" altLang="ko-KR" b="1" dirty="0" smtClean="0">
                <a:latin typeface="Times" panose="02020603050405020304" pitchFamily="18" charset="0"/>
                <a:cs typeface="굴림" panose="020B0600000101010101" pitchFamily="50" charset="-127"/>
              </a:rPr>
              <a:t>    </a:t>
            </a:r>
            <a:r>
              <a:rPr lang="en-GB" altLang="ko-KR" b="1" u="sng" dirty="0" smtClean="0">
                <a:latin typeface="Times" panose="02020603050405020304" pitchFamily="18" charset="0"/>
                <a:cs typeface="굴림" panose="020B0600000101010101" pitchFamily="50" charset="-127"/>
              </a:rPr>
              <a:t>RAN1 agreement on </a:t>
            </a:r>
            <a:r>
              <a:rPr lang="en-GB" altLang="ko-KR" b="1" u="sng" dirty="0">
                <a:latin typeface="Times" panose="02020603050405020304" pitchFamily="18" charset="0"/>
                <a:cs typeface="굴림" panose="020B0600000101010101" pitchFamily="50" charset="-127"/>
              </a:rPr>
              <a:t>NR reception:</a:t>
            </a:r>
            <a:endParaRPr lang="ko-KR" altLang="ko-KR" b="1" u="sng" dirty="0">
              <a:latin typeface="맑은 고딕" panose="020B0503020000020004" pitchFamily="50" charset="-127"/>
              <a:cs typeface="굴림" panose="020B0600000101010101" pitchFamily="50" charset="-127"/>
            </a:endParaRPr>
          </a:p>
          <a:p>
            <a:pPr marL="950912" lvl="1" indent="-228600" latinLnBrk="0">
              <a:spcAft>
                <a:spcPts val="0"/>
              </a:spcAft>
            </a:pPr>
            <a:r>
              <a:rPr lang="en-GB" altLang="ko-KR" i="1" dirty="0" smtClean="0">
                <a:latin typeface="Times" panose="02020603050405020304" pitchFamily="18" charset="0"/>
                <a:cs typeface="굴림" panose="020B0600000101010101" pitchFamily="50" charset="-127"/>
              </a:rPr>
              <a:t>Single </a:t>
            </a:r>
            <a:r>
              <a:rPr lang="en-GB" altLang="ko-KR" i="1" dirty="0">
                <a:latin typeface="Times" panose="02020603050405020304" pitchFamily="18" charset="0"/>
                <a:cs typeface="굴림" panose="020B0600000101010101" pitchFamily="50" charset="-127"/>
              </a:rPr>
              <a:t>NR-PDCCH schedules single NR-PDSCH where separate layers are transmitted from separate TRPs</a:t>
            </a:r>
            <a:endParaRPr lang="ko-KR" altLang="ko-KR" i="1" dirty="0">
              <a:latin typeface="맑은 고딕" panose="020B0503020000020004" pitchFamily="50" charset="-127"/>
              <a:cs typeface="굴림" panose="020B0600000101010101" pitchFamily="50" charset="-127"/>
            </a:endParaRPr>
          </a:p>
          <a:p>
            <a:pPr marL="950912" lvl="1" indent="-228600" latinLnBrk="0">
              <a:spcAft>
                <a:spcPts val="0"/>
              </a:spcAft>
            </a:pPr>
            <a:r>
              <a:rPr lang="en-GB" altLang="ko-KR" i="1" dirty="0" smtClean="0">
                <a:latin typeface="Times" panose="02020603050405020304" pitchFamily="18" charset="0"/>
                <a:cs typeface="굴림" panose="020B0600000101010101" pitchFamily="50" charset="-127"/>
              </a:rPr>
              <a:t>Multiple </a:t>
            </a:r>
            <a:r>
              <a:rPr lang="en-GB" altLang="ko-KR" i="1" dirty="0">
                <a:latin typeface="Times" panose="02020603050405020304" pitchFamily="18" charset="0"/>
                <a:cs typeface="굴림" panose="020B0600000101010101" pitchFamily="50" charset="-127"/>
              </a:rPr>
              <a:t>NR-PDCCHs each scheduling a respective NR-PDSCH where each NR-PDSCH is transmitted from a separate TRP </a:t>
            </a:r>
            <a:endParaRPr lang="ko-KR" altLang="ko-KR" i="1" dirty="0">
              <a:latin typeface="Times" panose="02020603050405020304" pitchFamily="18" charset="0"/>
              <a:cs typeface="굴림" panose="020B0600000101010101" pitchFamily="50" charset="-127"/>
            </a:endParaRPr>
          </a:p>
          <a:p>
            <a:pPr marL="950912" lvl="1" indent="-228600" latinLnBrk="0">
              <a:spcAft>
                <a:spcPts val="0"/>
              </a:spcAft>
            </a:pPr>
            <a:r>
              <a:rPr lang="en-GB" altLang="ko-KR" i="1" dirty="0">
                <a:latin typeface="Times" panose="02020603050405020304" pitchFamily="18" charset="0"/>
                <a:cs typeface="굴림" panose="020B0600000101010101" pitchFamily="50" charset="-127"/>
              </a:rPr>
              <a:t>Note: the case of single NR-PDCCH schedules single NR-PDSCH where each layer is transmitted from all TRPs jointly can be done in a spec-transparent manner</a:t>
            </a:r>
            <a:endParaRPr lang="ko-KR" altLang="ko-KR" i="1" dirty="0">
              <a:latin typeface="Times" panose="02020603050405020304" pitchFamily="18" charset="0"/>
              <a:cs typeface="굴림" panose="020B0600000101010101" pitchFamily="50" charset="-127"/>
            </a:endParaRPr>
          </a:p>
          <a:p>
            <a:pPr marL="1408112" lvl="1" indent="-228600" latinLnBrk="0">
              <a:spcAft>
                <a:spcPts val="0"/>
              </a:spcAft>
            </a:pPr>
            <a:r>
              <a:rPr lang="en-GB" altLang="ko-KR" i="1" dirty="0" smtClean="0">
                <a:latin typeface="Times" panose="02020603050405020304" pitchFamily="18" charset="0"/>
                <a:cs typeface="굴림" panose="020B0600000101010101" pitchFamily="50" charset="-127"/>
              </a:rPr>
              <a:t>Note</a:t>
            </a:r>
            <a:r>
              <a:rPr lang="en-GB" altLang="ko-KR" i="1" dirty="0">
                <a:latin typeface="Times" panose="02020603050405020304" pitchFamily="18" charset="0"/>
                <a:cs typeface="굴림" panose="020B0600000101010101" pitchFamily="50" charset="-127"/>
              </a:rPr>
              <a:t>: CSI feedback details for the above case can be discussed separately</a:t>
            </a:r>
            <a:endParaRPr lang="ko-KR" altLang="ko-KR" i="1" dirty="0">
              <a:latin typeface="Times" panose="02020603050405020304" pitchFamily="18" charset="0"/>
              <a:cs typeface="굴림" panose="020B0600000101010101" pitchFamily="50" charset="-127"/>
            </a:endParaRPr>
          </a:p>
          <a:p>
            <a:r>
              <a:rPr lang="en-US" altLang="ko-KR" dirty="0" smtClean="0">
                <a:latin typeface="Calibri" panose="020F0502020204030204" pitchFamily="34" charset="0"/>
                <a:ea typeface="Tahoma" panose="020B0604030504040204" pitchFamily="34" charset="0"/>
                <a:cs typeface="Calibri" panose="020F0502020204030204" pitchFamily="34" charset="0"/>
              </a:rPr>
              <a:t>MBMS transmission on NR PDSCH from the same </a:t>
            </a:r>
            <a:r>
              <a:rPr lang="en-US" altLang="ko-KR" dirty="0" err="1" smtClean="0">
                <a:latin typeface="Calibri" panose="020F0502020204030204" pitchFamily="34" charset="0"/>
                <a:ea typeface="Tahoma" panose="020B0604030504040204" pitchFamily="34" charset="0"/>
                <a:cs typeface="Calibri" panose="020F0502020204030204" pitchFamily="34" charset="0"/>
              </a:rPr>
              <a:t>gNB</a:t>
            </a:r>
            <a:r>
              <a:rPr lang="en-US" altLang="ko-KR" dirty="0" smtClean="0">
                <a:latin typeface="Calibri" panose="020F0502020204030204" pitchFamily="34" charset="0"/>
                <a:ea typeface="Tahoma" panose="020B0604030504040204" pitchFamily="34" charset="0"/>
                <a:cs typeface="Calibri" panose="020F0502020204030204" pitchFamily="34" charset="0"/>
              </a:rPr>
              <a:t> could be quickly specified in REL-15 for basic V2X service and </a:t>
            </a:r>
            <a:r>
              <a:rPr lang="en-US" altLang="ko-KR" dirty="0" err="1" smtClean="0">
                <a:latin typeface="Calibri" panose="020F0502020204030204" pitchFamily="34" charset="0"/>
                <a:ea typeface="Tahoma" panose="020B0604030504040204" pitchFamily="34" charset="0"/>
                <a:cs typeface="Calibri" panose="020F0502020204030204" pitchFamily="34" charset="0"/>
              </a:rPr>
              <a:t>eMBB</a:t>
            </a:r>
            <a:r>
              <a:rPr lang="en-US" altLang="ko-KR" dirty="0" smtClean="0">
                <a:latin typeface="Calibri" panose="020F0502020204030204" pitchFamily="34" charset="0"/>
                <a:ea typeface="Tahoma" panose="020B0604030504040204" pitchFamily="34" charset="0"/>
                <a:cs typeface="Calibri" panose="020F0502020204030204" pitchFamily="34" charset="0"/>
              </a:rPr>
              <a:t> use cases.</a:t>
            </a:r>
            <a:endParaRPr lang="ko-KR" altLang="en-US" dirty="0">
              <a:latin typeface="Calibri" panose="020F0502020204030204" pitchFamily="34" charset="0"/>
              <a:ea typeface="Tahoma" panose="020B0604030504040204" pitchFamily="34" charset="0"/>
              <a:cs typeface="Calibri" panose="020F0502020204030204" pitchFamily="34" charset="0"/>
            </a:endParaRPr>
          </a:p>
        </p:txBody>
      </p:sp>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NR </a:t>
            </a:r>
            <a:r>
              <a:rPr lang="en-US" altLang="ko-KR" dirty="0" smtClean="0">
                <a:latin typeface="Calibri" panose="020F0502020204030204" pitchFamily="34" charset="0"/>
                <a:cs typeface="Calibri" panose="020F0502020204030204" pitchFamily="34" charset="0"/>
              </a:rPr>
              <a:t>PDSCH design for MBMS</a:t>
            </a:r>
            <a:endParaRPr lang="ko-KR"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44907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latin typeface="Calibri" panose="020F0502020204030204" pitchFamily="34" charset="0"/>
                <a:cs typeface="Calibri" panose="020F0502020204030204" pitchFamily="34" charset="0"/>
              </a:rPr>
              <a:t>Potential WI objectives</a:t>
            </a:r>
            <a:endParaRPr lang="en-US" altLang="ko-KR" dirty="0">
              <a:latin typeface="Calibri" panose="020F0502020204030204" pitchFamily="34" charset="0"/>
              <a:cs typeface="Calibri" panose="020F0502020204030204" pitchFamily="34" charset="0"/>
            </a:endParaRPr>
          </a:p>
        </p:txBody>
      </p:sp>
      <p:sp>
        <p:nvSpPr>
          <p:cNvPr id="4" name="내용 개체 틀 2"/>
          <p:cNvSpPr>
            <a:spLocks noGrp="1"/>
          </p:cNvSpPr>
          <p:nvPr>
            <p:ph sz="quarter" idx="18"/>
          </p:nvPr>
        </p:nvSpPr>
        <p:spPr>
          <a:xfrm>
            <a:off x="632520" y="836712"/>
            <a:ext cx="8640960" cy="5256584"/>
          </a:xfrm>
        </p:spPr>
        <p:txBody>
          <a:bodyPr>
            <a:normAutofit/>
          </a:bodyPr>
          <a:lstStyle/>
          <a:p>
            <a:pPr>
              <a:buFont typeface="Wingdings" panose="05000000000000000000" pitchFamily="2" charset="2"/>
              <a:buChar char="v"/>
            </a:pPr>
            <a:r>
              <a:rPr lang="en-US" altLang="ko-KR" dirty="0" smtClean="0">
                <a:latin typeface="Calibri" panose="020F0502020204030204" pitchFamily="34" charset="0"/>
                <a:ea typeface="Tahoma" panose="020B0604030504040204" pitchFamily="34" charset="0"/>
                <a:cs typeface="Calibri" panose="020F0502020204030204" pitchFamily="34" charset="0"/>
              </a:rPr>
              <a:t>Specify MCCH/MTCH mapped to PDSCH over NR SCG cells (RAN2, RAN1)</a:t>
            </a:r>
          </a:p>
          <a:p>
            <a:pPr>
              <a:buFont typeface="Wingdings" panose="05000000000000000000" pitchFamily="2" charset="2"/>
              <a:buChar char="v"/>
            </a:pPr>
            <a:r>
              <a:rPr lang="en-US" altLang="ko-KR" dirty="0" smtClean="0">
                <a:latin typeface="Calibri" panose="020F0502020204030204" pitchFamily="34" charset="0"/>
                <a:ea typeface="Tahoma" panose="020B0604030504040204" pitchFamily="34" charset="0"/>
                <a:cs typeface="Calibri" panose="020F0502020204030204" pitchFamily="34" charset="0"/>
              </a:rPr>
              <a:t>Specify </a:t>
            </a:r>
            <a:r>
              <a:rPr lang="en-US" altLang="ko-KR" dirty="0">
                <a:latin typeface="Calibri" panose="020F0502020204030204" pitchFamily="34" charset="0"/>
                <a:ea typeface="Tahoma" panose="020B0604030504040204" pitchFamily="34" charset="0"/>
                <a:cs typeface="Calibri" panose="020F0502020204030204" pitchFamily="34" charset="0"/>
              </a:rPr>
              <a:t>mapping LTE MBMS EPS bearer onto NR radio bearer (RAN2, RAN3</a:t>
            </a:r>
            <a:r>
              <a:rPr lang="en-US" altLang="ko-KR" dirty="0" smtClean="0">
                <a:latin typeface="Calibri" panose="020F0502020204030204" pitchFamily="34" charset="0"/>
                <a:ea typeface="Tahoma" panose="020B0604030504040204" pitchFamily="34" charset="0"/>
                <a:cs typeface="Calibri" panose="020F0502020204030204" pitchFamily="34" charset="0"/>
              </a:rPr>
              <a:t>)</a:t>
            </a:r>
            <a:endParaRPr lang="en-US" altLang="ko-KR" dirty="0">
              <a:latin typeface="Calibri" panose="020F0502020204030204" pitchFamily="34" charset="0"/>
              <a:ea typeface="Tahoma" panose="020B0604030504040204" pitchFamily="34" charset="0"/>
              <a:cs typeface="Calibri" panose="020F0502020204030204" pitchFamily="34" charset="0"/>
            </a:endParaRPr>
          </a:p>
          <a:p>
            <a:pPr>
              <a:buFont typeface="Wingdings" panose="05000000000000000000" pitchFamily="2" charset="2"/>
              <a:buChar char="v"/>
            </a:pPr>
            <a:r>
              <a:rPr lang="en-US" altLang="ko-KR" dirty="0" smtClean="0">
                <a:latin typeface="Calibri" panose="020F0502020204030204" pitchFamily="34" charset="0"/>
                <a:ea typeface="Tahoma" panose="020B0604030504040204" pitchFamily="34" charset="0"/>
                <a:cs typeface="Calibri" panose="020F0502020204030204" pitchFamily="34" charset="0"/>
              </a:rPr>
              <a:t>Enable </a:t>
            </a:r>
            <a:r>
              <a:rPr lang="en-US" altLang="ko-KR" dirty="0">
                <a:latin typeface="Calibri" panose="020F0502020204030204" pitchFamily="34" charset="0"/>
                <a:ea typeface="Tahoma" panose="020B0604030504040204" pitchFamily="34" charset="0"/>
                <a:cs typeface="Calibri" panose="020F0502020204030204" pitchFamily="34" charset="0"/>
              </a:rPr>
              <a:t>‘basic’ NR MBMS transmissions on PDSCH (RAN1, RAN2</a:t>
            </a:r>
            <a:r>
              <a:rPr lang="en-US" altLang="ko-KR" dirty="0" smtClean="0">
                <a:latin typeface="Calibri" panose="020F0502020204030204" pitchFamily="34" charset="0"/>
                <a:ea typeface="Tahoma" panose="020B0604030504040204" pitchFamily="34" charset="0"/>
                <a:cs typeface="Calibri" panose="020F0502020204030204" pitchFamily="34" charset="0"/>
              </a:rPr>
              <a:t>)</a:t>
            </a:r>
          </a:p>
          <a:p>
            <a:pPr>
              <a:buFont typeface="Wingdings" panose="05000000000000000000" pitchFamily="2" charset="2"/>
              <a:buChar char="v"/>
            </a:pPr>
            <a:r>
              <a:rPr lang="en-US" altLang="ko-KR" dirty="0">
                <a:latin typeface="Calibri" panose="020F0502020204030204" pitchFamily="34" charset="0"/>
                <a:ea typeface="Tahoma" panose="020B0604030504040204" pitchFamily="34" charset="0"/>
                <a:cs typeface="Calibri" panose="020F0502020204030204" pitchFamily="34" charset="0"/>
              </a:rPr>
              <a:t>Specify necessary signaling for MBMS transmission (RAN2, RAN3</a:t>
            </a:r>
            <a:r>
              <a:rPr lang="en-US" altLang="ko-KR" dirty="0" smtClean="0">
                <a:latin typeface="Calibri" panose="020F0502020204030204" pitchFamily="34" charset="0"/>
                <a:ea typeface="Tahoma" panose="020B0604030504040204" pitchFamily="34" charset="0"/>
                <a:cs typeface="Calibri" panose="020F0502020204030204" pitchFamily="34" charset="0"/>
              </a:rPr>
              <a:t>)</a:t>
            </a:r>
            <a:endParaRPr lang="en-US" altLang="ko-KR" dirty="0">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13450144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a:latin typeface="Calibri" panose="020F0502020204030204" pitchFamily="34" charset="0"/>
                <a:cs typeface="Calibri" panose="020F0502020204030204" pitchFamily="34" charset="0"/>
              </a:rPr>
              <a:t>Work Plan</a:t>
            </a:r>
          </a:p>
        </p:txBody>
      </p:sp>
      <p:sp>
        <p:nvSpPr>
          <p:cNvPr id="4" name="내용 개체 틀 2"/>
          <p:cNvSpPr>
            <a:spLocks noGrp="1"/>
          </p:cNvSpPr>
          <p:nvPr>
            <p:ph sz="quarter" idx="18"/>
          </p:nvPr>
        </p:nvSpPr>
        <p:spPr>
          <a:xfrm>
            <a:off x="632520" y="836712"/>
            <a:ext cx="8640960" cy="5832648"/>
          </a:xfrm>
        </p:spPr>
        <p:txBody>
          <a:bodyPr>
            <a:normAutofit/>
          </a:bodyPr>
          <a:lstStyle/>
          <a:p>
            <a:r>
              <a:rPr lang="en-US" altLang="ko-KR" dirty="0">
                <a:latin typeface="Calibri" panose="020F0502020204030204" pitchFamily="34" charset="0"/>
                <a:ea typeface="Tahoma" panose="020B0604030504040204" pitchFamily="34" charset="0"/>
                <a:cs typeface="Calibri" panose="020F0502020204030204" pitchFamily="34" charset="0"/>
              </a:rPr>
              <a:t>Approve this work for REL-15</a:t>
            </a:r>
          </a:p>
          <a:p>
            <a:pPr lvl="1"/>
            <a:r>
              <a:rPr lang="en-US" altLang="ko-KR" sz="2000" dirty="0">
                <a:latin typeface="Calibri" panose="020F0502020204030204" pitchFamily="34" charset="0"/>
                <a:ea typeface="Tahoma" panose="020B0604030504040204" pitchFamily="34" charset="0"/>
                <a:cs typeface="Calibri" panose="020F0502020204030204" pitchFamily="34" charset="0"/>
              </a:rPr>
              <a:t>0.5 TU per meeting is requested for RAN1, RAN2 and RAN3, assuming that LTE MBMS is considered as a baseline.</a:t>
            </a:r>
          </a:p>
          <a:p>
            <a:r>
              <a:rPr lang="en-US" altLang="ko-KR" dirty="0">
                <a:latin typeface="Calibri" panose="020F0502020204030204" pitchFamily="34" charset="0"/>
                <a:ea typeface="Tahoma" panose="020B0604030504040204" pitchFamily="34" charset="0"/>
                <a:cs typeface="Calibri" panose="020F0502020204030204" pitchFamily="34" charset="0"/>
              </a:rPr>
              <a:t>Initially focus on EN-DC UE operation </a:t>
            </a:r>
            <a:r>
              <a:rPr lang="en-US" altLang="ko-KR" dirty="0" smtClean="0">
                <a:latin typeface="Calibri" panose="020F0502020204030204" pitchFamily="34" charset="0"/>
                <a:ea typeface="Tahoma" panose="020B0604030504040204" pitchFamily="34" charset="0"/>
                <a:cs typeface="Calibri" panose="020F0502020204030204" pitchFamily="34" charset="0"/>
              </a:rPr>
              <a:t>in Rel-15</a:t>
            </a:r>
            <a:endParaRPr lang="en-US" altLang="ko-KR" dirty="0">
              <a:latin typeface="Calibri" panose="020F0502020204030204" pitchFamily="34" charset="0"/>
              <a:ea typeface="Tahoma" panose="020B0604030504040204" pitchFamily="34" charset="0"/>
              <a:cs typeface="Calibri" panose="020F0502020204030204" pitchFamily="34" charset="0"/>
            </a:endParaRPr>
          </a:p>
          <a:p>
            <a:pPr lvl="1"/>
            <a:r>
              <a:rPr lang="en-US" altLang="ko-KR" sz="2000" dirty="0">
                <a:latin typeface="Calibri" panose="020F0502020204030204" pitchFamily="34" charset="0"/>
                <a:ea typeface="Tahoma" panose="020B0604030504040204" pitchFamily="34" charset="0"/>
                <a:cs typeface="Calibri" panose="020F0502020204030204" pitchFamily="34" charset="0"/>
              </a:rPr>
              <a:t>RAN can further discuss whether or not to support MBMS in Standalone NR by leveraging LTE </a:t>
            </a:r>
            <a:r>
              <a:rPr lang="en-US" altLang="ko-KR" sz="2000" dirty="0" err="1">
                <a:latin typeface="Calibri" panose="020F0502020204030204" pitchFamily="34" charset="0"/>
                <a:ea typeface="Tahoma" panose="020B0604030504040204" pitchFamily="34" charset="0"/>
                <a:cs typeface="Calibri" panose="020F0502020204030204" pitchFamily="34" charset="0"/>
              </a:rPr>
              <a:t>eNB</a:t>
            </a:r>
            <a:r>
              <a:rPr lang="en-US" altLang="ko-KR" sz="2000" dirty="0">
                <a:latin typeface="Calibri" panose="020F0502020204030204" pitchFamily="34" charset="0"/>
                <a:ea typeface="Tahoma" panose="020B0604030504040204" pitchFamily="34" charset="0"/>
                <a:cs typeface="Calibri" panose="020F0502020204030204" pitchFamily="34" charset="0"/>
              </a:rPr>
              <a:t> connected to MBMS GW in EPC</a:t>
            </a:r>
            <a:endParaRPr lang="en-US" altLang="ko-KR" sz="2400" dirty="0">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548760029"/>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4_WTS_PPT양식_Beta_r1">
  <a:themeElements>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기본 디자인">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solidFill>
            <a:schemeClr val="tx1"/>
          </a:solidFill>
          <a:miter lim="800000"/>
          <a:headEnd/>
          <a:tailEnd/>
        </a:ln>
      </a:spPr>
      <a:bodyPr wrap="square" rtlCol="0" anchor="ctr">
        <a:noAutofit/>
      </a:bodyPr>
      <a:lstStyle>
        <a:defPPr marL="90488" indent="-90488" algn="l">
          <a:buFontTx/>
          <a:buChar char="•"/>
          <a:defRPr sz="1200" dirty="0" smtClean="0">
            <a:solidFill>
              <a:srgbClr val="000000"/>
            </a:solidFil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ko-KR" altLang="en-US" sz="1800" b="0" i="0" u="none" strike="noStrike" cap="none" normalizeH="0" baseline="0" smtClean="0">
            <a:ln>
              <a:noFill/>
            </a:ln>
            <a:solidFill>
              <a:schemeClr val="tx1"/>
            </a:solidFill>
            <a:effectLst/>
            <a:latin typeface="Arial" charset="0"/>
            <a:ea typeface="굴림" pitchFamily="50" charset="-127"/>
          </a:defRPr>
        </a:defPPr>
      </a:lstStyle>
    </a:lnDef>
    <a:txDef>
      <a:spPr>
        <a:noFill/>
      </a:spPr>
      <a:bodyPr wrap="none" rtlCol="0" anchor="t" anchorCtr="0">
        <a:spAutoFit/>
      </a:bodyPr>
      <a:lstStyle>
        <a:defPPr>
          <a:defRPr sz="1300" b="1" dirty="0" smtClean="0">
            <a:ea typeface="돋움" pitchFamily="50" charset="-127"/>
          </a:defRPr>
        </a:defPPr>
      </a:lstStyle>
    </a:txDef>
  </a:objectDefaults>
  <a:extraClrSchemeLst>
    <a:extraClrScheme>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2014_WTS_PPT양식_Beta_r1</Template>
  <TotalTime>14934</TotalTime>
  <Words>908</Words>
  <Application>Microsoft Office PowerPoint</Application>
  <PresentationFormat>A4 용지(210x297mm)</PresentationFormat>
  <Paragraphs>80</Paragraphs>
  <Slides>10</Slides>
  <Notes>0</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10</vt:i4>
      </vt:variant>
    </vt:vector>
  </HeadingPairs>
  <TitlesOfParts>
    <vt:vector size="20" baseType="lpstr">
      <vt:lpstr>HY그래픽M</vt:lpstr>
      <vt:lpstr>굴림</vt:lpstr>
      <vt:lpstr>돋움</vt:lpstr>
      <vt:lpstr>맑은 고딕</vt:lpstr>
      <vt:lpstr>Arial</vt:lpstr>
      <vt:lpstr>Calibri</vt:lpstr>
      <vt:lpstr>Tahoma</vt:lpstr>
      <vt:lpstr>Times</vt:lpstr>
      <vt:lpstr>Wingdings</vt:lpstr>
      <vt:lpstr>2014_WTS_PPT양식_Beta_r1</vt:lpstr>
      <vt:lpstr>Motivation for New WI  MBMS support for  non-standalone NR</vt:lpstr>
      <vt:lpstr>Motivations</vt:lpstr>
      <vt:lpstr>MBMS in a hot spot</vt:lpstr>
      <vt:lpstr>MBMS for basic V2X service</vt:lpstr>
      <vt:lpstr>MBMS based on EPC</vt:lpstr>
      <vt:lpstr>NR MBMS based on EPC</vt:lpstr>
      <vt:lpstr>NR PDSCH design for MBMS</vt:lpstr>
      <vt:lpstr>Potential WI objectives</vt:lpstr>
      <vt:lpstr>Work Plan</vt:lpstr>
      <vt:lpstr>PowerPoint 프레젠테이션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UHS part 상반기 성과 정리</dc:title>
  <dc:creator>user</dc:creator>
  <cp:lastModifiedBy>LEE Young Dae/Advanced Communication Standard Team(youngdae.lee@lge.com)</cp:lastModifiedBy>
  <cp:revision>486</cp:revision>
  <dcterms:created xsi:type="dcterms:W3CDTF">2014-06-23T02:51:18Z</dcterms:created>
  <dcterms:modified xsi:type="dcterms:W3CDTF">2017-09-05T00:44:36Z</dcterms:modified>
</cp:coreProperties>
</file>